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87" r:id="rId3"/>
    <p:sldId id="302" r:id="rId4"/>
    <p:sldId id="317" r:id="rId5"/>
    <p:sldId id="290" r:id="rId6"/>
    <p:sldId id="292" r:id="rId7"/>
    <p:sldId id="319" r:id="rId8"/>
    <p:sldId id="310" r:id="rId9"/>
    <p:sldId id="291" r:id="rId10"/>
    <p:sldId id="315" r:id="rId11"/>
    <p:sldId id="295" r:id="rId12"/>
    <p:sldId id="296" r:id="rId13"/>
    <p:sldId id="316" r:id="rId14"/>
    <p:sldId id="297" r:id="rId15"/>
    <p:sldId id="325" r:id="rId16"/>
    <p:sldId id="326" r:id="rId17"/>
    <p:sldId id="327" r:id="rId18"/>
    <p:sldId id="320" r:id="rId19"/>
    <p:sldId id="321" r:id="rId20"/>
    <p:sldId id="322" r:id="rId21"/>
    <p:sldId id="323" r:id="rId22"/>
    <p:sldId id="300" r:id="rId23"/>
    <p:sldId id="301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3B5A7"/>
    <a:srgbClr val="CDCFC4"/>
    <a:srgbClr val="FFFFFF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22" autoAdjust="0"/>
  </p:normalViewPr>
  <p:slideViewPr>
    <p:cSldViewPr snapToGrid="0" showGuides="1">
      <p:cViewPr varScale="1">
        <p:scale>
          <a:sx n="66" d="100"/>
          <a:sy n="66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3F5CF-5863-4746-9F8C-7F35F44A28DA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5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62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09EEF7-3605-4E14-A318-10788CA82780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4CF30-FF9D-45C9-9F3E-4450EECC8149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8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4CF30-FF9D-45C9-9F3E-4450EECC8149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53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7CD4E-20B4-4443-A7D3-0ECE16627C66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4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92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050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3F53-C763-4B8E-92DB-202D0B91C6A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08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3F53-C763-4B8E-92DB-202D0B91C6A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81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FD33A6-9E12-4B91-9A43-C51690D08236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1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3F53-C763-4B8E-92DB-202D0B91C6A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123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3F53-C763-4B8E-92DB-202D0B91C6AD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184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E13A96-58E0-465C-9049-56B46C3F010B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9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008C94-E9F3-4BE9-9D0D-81098E3367E2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69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915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CE32DE-1E96-48CA-8FDB-85DC30C728DE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64E887-CEAE-442D-98D7-40463739D5B1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64E887-CEAE-442D-98D7-40463739D5B1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3AC99-99EA-4F04-9E60-96325E60B512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29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C34A4B-9FCE-4DFB-A138-69B487CC23FA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2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973597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+4597663225</a:t>
            </a:r>
            <a:endParaRPr lang="da-DK" sz="2400" dirty="0" smtClean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jd@rn.dk</a:t>
            </a:r>
            <a:endParaRPr lang="da-DK" sz="2400" dirty="0" smtClean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 smtClean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 smtClean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Urologisk Afdeling</a:t>
            </a:r>
            <a:endParaRPr lang="da-DK" sz="2400" dirty="0" smtClean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Aalborg Universitetshospital</a:t>
            </a:r>
            <a:endParaRPr lang="da-DK" sz="2400" dirty="0" smtClean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 smtClean="0">
                <a:solidFill>
                  <a:srgbClr val="FFFFFF"/>
                </a:solidFill>
              </a:rPr>
              <a:t>Aalborg Universitetshospital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Urologisk Afdeling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jd@rn.dk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+4597663225</a:t>
            </a:r>
            <a:endParaRPr lang="da-DK" sz="2400" dirty="0" smtClean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r>
              <a:rPr lang="da-DK" sz="5000" b="1" cap="all" spc="500" baseline="0" smtClean="0">
                <a:solidFill>
                  <a:srgbClr val="FFFFFF"/>
                </a:solidFill>
              </a:rPr>
              <a:t>Joan Diget</a:t>
            </a:r>
            <a:endParaRPr lang="da-DK" sz="5000" b="1" cap="all" spc="500" baseline="0" dirty="0" smtClean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>
                <a:solidFill>
                  <a:srgbClr val="FFFFFF"/>
                </a:solidFill>
              </a:rPr>
              <a:t>Ledende lægesekretær</a:t>
            </a:r>
            <a:endParaRPr lang="da-DK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48514" y="823021"/>
            <a:ext cx="10285184" cy="101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 anchor="b"/>
          <a:lstStyle>
            <a:lvl1pPr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621"/>
              </a:lnSpc>
              <a:defRPr/>
            </a:pPr>
            <a:endParaRPr lang="da-DK" altLang="da-DK" sz="3431" smtClean="0">
              <a:ea typeface="+mn-ea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48514" y="2178584"/>
            <a:ext cx="10684155" cy="35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/>
          <a:lstStyle>
            <a:lvl1pPr marL="358775" indent="-358775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da-DK" altLang="da-DK" sz="2287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782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25-09-2017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25-09-2017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58" r:id="rId6"/>
    <p:sldLayoutId id="2147483667" r:id="rId7"/>
    <p:sldLayoutId id="2147483657" r:id="rId8"/>
    <p:sldLayoutId id="2147483660" r:id="rId9"/>
    <p:sldLayoutId id="2147483651" r:id="rId10"/>
    <p:sldLayoutId id="2147483665" r:id="rId11"/>
    <p:sldLayoutId id="2147483661" r:id="rId12"/>
    <p:sldLayoutId id="2147483656" r:id="rId13"/>
    <p:sldLayoutId id="2147483666" r:id="rId14"/>
    <p:sldLayoutId id="2147483655" r:id="rId15"/>
    <p:sldLayoutId id="2147483654" r:id="rId16"/>
    <p:sldLayoutId id="214748366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mollerfonde.dk/ansoegning/laegefonden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40175" y="1878013"/>
            <a:ext cx="8251825" cy="2308225"/>
          </a:xfrm>
        </p:spPr>
        <p:txBody>
          <a:bodyPr/>
          <a:lstStyle/>
          <a:p>
            <a:pPr marL="0" indent="0" algn="ctr">
              <a:buNone/>
            </a:pPr>
            <a:r>
              <a:rPr lang="da-DK" altLang="da-DK" sz="3431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Forskningsmøde</a:t>
            </a:r>
          </a:p>
          <a:p>
            <a:pPr marL="0" indent="0" algn="ctr">
              <a:buNone/>
            </a:pPr>
            <a:r>
              <a:rPr lang="da-DK" altLang="da-DK" sz="3431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Urologisk forskningsenhed</a:t>
            </a:r>
          </a:p>
          <a:p>
            <a:pPr marL="0" indent="0" algn="ctr">
              <a:buNone/>
            </a:pPr>
            <a:r>
              <a:rPr lang="da-DK" altLang="da-DK" sz="3431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13/09-17</a:t>
            </a:r>
            <a:endParaRPr lang="da-DK" altLang="da-DK" sz="3431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772874" y="1301098"/>
            <a:ext cx="8370905" cy="14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 anchor="b"/>
          <a:lstStyle>
            <a:lvl1pPr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21"/>
              </a:lnSpc>
              <a:spcBef>
                <a:spcPct val="0"/>
              </a:spcBef>
              <a:buNone/>
            </a:pPr>
            <a:endParaRPr lang="en-GB" altLang="da-DK" sz="285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 smtClean="0"/>
              <a:t>Ph</a:t>
            </a:r>
            <a:r>
              <a:rPr lang="da-DK" sz="4000" dirty="0" smtClean="0"/>
              <a:t>-D projekter in spe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5792" y="2051038"/>
            <a:ext cx="10655999" cy="4824000"/>
          </a:xfrm>
        </p:spPr>
        <p:txBody>
          <a:bodyPr/>
          <a:lstStyle/>
          <a:p>
            <a:r>
              <a:rPr lang="da-DK" sz="3200" dirty="0" smtClean="0"/>
              <a:t>Nyre cancer og asbest</a:t>
            </a:r>
          </a:p>
          <a:p>
            <a:r>
              <a:rPr lang="da-DK" sz="3200" dirty="0" smtClean="0"/>
              <a:t>Simulering / robot (Kollega fra Argentina)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738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sz="4000" dirty="0" smtClean="0">
                <a:latin typeface="Arial" pitchFamily="34" charset="0"/>
                <a:ea typeface="ＭＳ Ｐゴシック" pitchFamily="34" charset="-128"/>
              </a:rPr>
              <a:t>Forskningsårs-studerende</a:t>
            </a:r>
            <a:endParaRPr lang="da-DK" altLang="da-DK" sz="4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AutoNum type="arabicParenR"/>
            </a:pP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Prospektiv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randomiseret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placebo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undersøgelse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med ESWT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mænd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får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foretaget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cystctomi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radikal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prostatctomi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(Peter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Ladegaard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>
              <a:buClr>
                <a:schemeClr val="tx1"/>
              </a:buClr>
              <a:buAutoNum type="arabicParenR"/>
            </a:pP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Stamceller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kontinens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efter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(LS)</a:t>
            </a:r>
          </a:p>
          <a:p>
            <a:pPr marL="457200" indent="-457200">
              <a:buClr>
                <a:schemeClr val="tx1"/>
              </a:buClr>
              <a:buAutoNum type="arabicParenR"/>
            </a:pP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Kateter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beh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ptt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med permanent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nefrostomi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suprpubisk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kateter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(MN)</a:t>
            </a:r>
          </a:p>
          <a:p>
            <a:pPr marL="0" indent="0">
              <a:buClr>
                <a:schemeClr val="tx1"/>
              </a:buClr>
              <a:buNone/>
            </a:pP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sz="4400" dirty="0" smtClean="0">
                <a:latin typeface="Arial" pitchFamily="34" charset="0"/>
                <a:ea typeface="ＭＳ Ｐゴシック" pitchFamily="34" charset="-128"/>
              </a:rPr>
              <a:t>Elite-studerende</a:t>
            </a:r>
            <a:endParaRPr lang="da-DK" altLang="da-DK" sz="4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Andreas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Hvolbek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Validitet studie af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symbionix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mhp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at kunne lave en simulations certificering som del element til radikal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prostatectomi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GB" altLang="da-DK" sz="4400" i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altLang="da-DK" sz="4400" b="1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Kandidat speciale </a:t>
            </a:r>
            <a:endParaRPr lang="da-DK" altLang="da-DK" sz="4574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GB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Emilie </a:t>
            </a:r>
            <a:r>
              <a:rPr lang="en-GB" altLang="da-DK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Glarbjerg</a:t>
            </a: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prospective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study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of the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implementation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robotic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prostatectomy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in Denmark from 2005- 2015</a:t>
            </a:r>
          </a:p>
          <a:p>
            <a:pPr marL="0" indent="0">
              <a:buClr>
                <a:schemeClr val="tx1"/>
              </a:buClr>
              <a:buNone/>
            </a:pPr>
            <a:endParaRPr lang="en-GB" altLang="da-DK" sz="1334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altLang="da-DK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1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da-DK" smtClean="0">
                <a:latin typeface="Arial" pitchFamily="34" charset="0"/>
                <a:ea typeface="ＭＳ Ｐゴシック" pitchFamily="34" charset="-128"/>
              </a:rPr>
              <a:t>			Øvrige projekter</a:t>
            </a:r>
            <a:endParaRPr lang="da-DK" altLang="da-DK" sz="4574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Tilde –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debulking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nefrectomi</a:t>
            </a:r>
            <a:endParaRPr lang="en-GB" altLang="da-DK" sz="24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Francesco: a)  Lap database b )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Robotix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(Andreas</a:t>
            </a:r>
            <a:r>
              <a:rPr lang="en-GB" altLang="da-DK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Phillip 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Astrid, JP,LL) c) EASE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Lars Lund (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nyre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liquid biopsy)</a:t>
            </a: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uality 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 life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nephrectomy LL</a:t>
            </a: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Comorbiditet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ældre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da-DK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Lars, </a:t>
            </a:r>
            <a:r>
              <a:rPr lang="da-DK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Zvara</a:t>
            </a:r>
            <a:r>
              <a:rPr lang="da-DK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Schrøder  </a:t>
            </a:r>
            <a:r>
              <a:rPr lang="da-DK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muskelstamceller</a:t>
            </a:r>
            <a:r>
              <a:rPr lang="da-DK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ved </a:t>
            </a:r>
            <a:r>
              <a:rPr lang="da-DK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urininkontinens efter </a:t>
            </a:r>
            <a:r>
              <a:rPr lang="da-DK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prostatectomi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Stamceller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urethraplastik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(Lotte, LL)</a:t>
            </a: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prospective study of the implementation of robotic radical prostatectomy in Denmark from 2005-2015 (Emilie Glarbjerg, Rune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Eriksen,LL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altLang="da-DK" sz="1715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altLang="da-DK" sz="1715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Hvert</a:t>
            </a:r>
            <a:r>
              <a:rPr lang="en-US" dirty="0"/>
              <a:t> team </a:t>
            </a:r>
            <a:r>
              <a:rPr lang="en-US" dirty="0" err="1"/>
              <a:t>bedes</a:t>
            </a:r>
            <a:r>
              <a:rPr lang="en-US" dirty="0"/>
              <a:t> </a:t>
            </a:r>
            <a:r>
              <a:rPr lang="en-US" dirty="0" err="1"/>
              <a:t>komme</a:t>
            </a:r>
            <a:r>
              <a:rPr lang="en-US" dirty="0"/>
              <a:t> med minimum et </a:t>
            </a:r>
            <a:r>
              <a:rPr lang="en-US" dirty="0" err="1"/>
              <a:t>forslag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Forslag</a:t>
            </a:r>
            <a:r>
              <a:rPr lang="en-US" dirty="0" smtClean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projekter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BP-team</a:t>
            </a:r>
          </a:p>
          <a:p>
            <a:pPr marL="0" indent="0">
              <a:buNone/>
            </a:pP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/>
              <a:t>prostatectomi´s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: </a:t>
            </a:r>
            <a:r>
              <a:rPr lang="en-US" dirty="0" err="1"/>
              <a:t>Fastholdelse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arbejde</a:t>
            </a:r>
            <a:r>
              <a:rPr lang="en-US" dirty="0"/>
              <a:t>, </a:t>
            </a:r>
            <a:r>
              <a:rPr lang="en-US" dirty="0" err="1"/>
              <a:t>ægtestand</a:t>
            </a:r>
            <a:r>
              <a:rPr lang="en-US" dirty="0"/>
              <a:t> etc.</a:t>
            </a:r>
          </a:p>
          <a:p>
            <a:pPr marL="0" indent="0">
              <a:buNone/>
            </a:pP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/>
              <a:t>prostatectomi´s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blærefunktion</a:t>
            </a:r>
            <a:r>
              <a:rPr lang="en-US" dirty="0"/>
              <a:t>: </a:t>
            </a:r>
            <a:r>
              <a:rPr lang="en-US" dirty="0" err="1"/>
              <a:t>Urodynamisk</a:t>
            </a:r>
            <a:r>
              <a:rPr lang="en-US" dirty="0"/>
              <a:t> </a:t>
            </a:r>
            <a:r>
              <a:rPr lang="en-US" dirty="0" err="1"/>
              <a:t>undersøgelse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OP.</a:t>
            </a:r>
          </a:p>
          <a:p>
            <a:pPr marL="0" indent="0">
              <a:buNone/>
            </a:pPr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/>
              <a:t>sker</a:t>
            </a:r>
            <a:r>
              <a:rPr lang="en-US" dirty="0"/>
              <a:t> der med </a:t>
            </a:r>
            <a:r>
              <a:rPr lang="en-US" dirty="0" err="1"/>
              <a:t>potens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inkontinens</a:t>
            </a:r>
            <a:r>
              <a:rPr lang="en-US" dirty="0"/>
              <a:t> hos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/>
              <a:t>sker</a:t>
            </a:r>
            <a:r>
              <a:rPr lang="en-US" dirty="0"/>
              <a:t> der med se </a:t>
            </a:r>
            <a:r>
              <a:rPr lang="en-US" dirty="0" err="1"/>
              <a:t>testosteron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skift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med antagonist </a:t>
            </a:r>
            <a:r>
              <a:rPr lang="en-US" dirty="0" err="1"/>
              <a:t>til</a:t>
            </a:r>
            <a:r>
              <a:rPr lang="en-US" dirty="0"/>
              <a:t> agonist.</a:t>
            </a:r>
          </a:p>
          <a:p>
            <a:pPr marL="0" indent="0">
              <a:buNone/>
            </a:pPr>
            <a:r>
              <a:rPr lang="en-US" dirty="0" err="1" smtClean="0"/>
              <a:t>Sammenhæng</a:t>
            </a:r>
            <a:r>
              <a:rPr lang="en-US" dirty="0" smtClean="0"/>
              <a:t> </a:t>
            </a:r>
            <a:r>
              <a:rPr lang="en-US" dirty="0" err="1"/>
              <a:t>mellem</a:t>
            </a:r>
            <a:r>
              <a:rPr lang="en-US" dirty="0"/>
              <a:t> DRE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klinisk</a:t>
            </a:r>
            <a:r>
              <a:rPr lang="en-US" dirty="0"/>
              <a:t> T </a:t>
            </a:r>
            <a:r>
              <a:rPr lang="en-US" dirty="0" err="1"/>
              <a:t>stadie</a:t>
            </a:r>
            <a:r>
              <a:rPr lang="en-US" dirty="0"/>
              <a:t> – PSA – </a:t>
            </a:r>
            <a:r>
              <a:rPr lang="en-US" dirty="0" err="1"/>
              <a:t>biopsiresultat</a:t>
            </a:r>
            <a:r>
              <a:rPr lang="en-US" dirty="0"/>
              <a:t> med </a:t>
            </a:r>
            <a:r>
              <a:rPr lang="en-US" dirty="0" err="1"/>
              <a:t>bl.a</a:t>
            </a:r>
            <a:r>
              <a:rPr lang="en-US" dirty="0"/>
              <a:t>. </a:t>
            </a:r>
            <a:r>
              <a:rPr lang="en-US" dirty="0" err="1"/>
              <a:t>tumorbyrde</a:t>
            </a:r>
            <a:r>
              <a:rPr lang="en-US" dirty="0"/>
              <a:t>, </a:t>
            </a:r>
            <a:r>
              <a:rPr lang="en-US" dirty="0" err="1"/>
              <a:t>gleasonscore</a:t>
            </a:r>
            <a:r>
              <a:rPr lang="en-US" dirty="0"/>
              <a:t> –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stadie</a:t>
            </a:r>
            <a:r>
              <a:rPr lang="en-US" dirty="0"/>
              <a:t> - </a:t>
            </a:r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multiparametrisk</a:t>
            </a:r>
            <a:r>
              <a:rPr lang="en-US" dirty="0"/>
              <a:t> MR</a:t>
            </a:r>
          </a:p>
          <a:p>
            <a:pPr marL="0" indent="0">
              <a:buNone/>
            </a:pPr>
            <a:r>
              <a:rPr lang="en-US" dirty="0" smtClean="0"/>
              <a:t>Patient </a:t>
            </a:r>
            <a:r>
              <a:rPr lang="en-US" dirty="0" err="1"/>
              <a:t>rapporteret</a:t>
            </a:r>
            <a:r>
              <a:rPr lang="en-US" dirty="0"/>
              <a:t> outcome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prostatectomi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Patient </a:t>
            </a:r>
            <a:r>
              <a:rPr lang="en-US" dirty="0" err="1"/>
              <a:t>rapporteret</a:t>
            </a:r>
            <a:r>
              <a:rPr lang="en-US" dirty="0"/>
              <a:t> outcome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antihormonel</a:t>
            </a:r>
            <a:r>
              <a:rPr lang="en-US" dirty="0"/>
              <a:t> </a:t>
            </a:r>
            <a:r>
              <a:rPr lang="en-US" dirty="0" err="1"/>
              <a:t>behandling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Nyre</a:t>
            </a:r>
            <a:r>
              <a:rPr lang="en-US" dirty="0"/>
              <a:t>- team </a:t>
            </a:r>
            <a:br>
              <a:rPr lang="en-US" dirty="0"/>
            </a:b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Udkomme</a:t>
            </a:r>
            <a:r>
              <a:rPr lang="en-US" dirty="0" smtClean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debulking</a:t>
            </a:r>
            <a:r>
              <a:rPr lang="en-US" dirty="0"/>
              <a:t> </a:t>
            </a:r>
            <a:r>
              <a:rPr lang="en-US" dirty="0" err="1"/>
              <a:t>nefrektomi</a:t>
            </a:r>
            <a:r>
              <a:rPr lang="en-US" dirty="0"/>
              <a:t>, Tilde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startet</a:t>
            </a:r>
            <a:r>
              <a:rPr lang="en-US" dirty="0"/>
              <a:t> op.</a:t>
            </a:r>
          </a:p>
          <a:p>
            <a:pPr marL="0" indent="0">
              <a:buNone/>
            </a:pPr>
            <a:r>
              <a:rPr lang="en-US" dirty="0" err="1" smtClean="0"/>
              <a:t>Tromboseprofylakse</a:t>
            </a:r>
            <a:r>
              <a:rPr lang="en-US" dirty="0" smtClean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nefrektomi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Nyrefunktion</a:t>
            </a:r>
            <a:r>
              <a:rPr lang="en-US" dirty="0" smtClean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partiel</a:t>
            </a:r>
            <a:r>
              <a:rPr lang="en-US" dirty="0"/>
              <a:t> </a:t>
            </a:r>
            <a:r>
              <a:rPr lang="en-US" dirty="0" err="1"/>
              <a:t>nefrektomi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Alder </a:t>
            </a:r>
            <a:r>
              <a:rPr lang="en-US" dirty="0"/>
              <a:t>– </a:t>
            </a:r>
            <a:r>
              <a:rPr lang="en-US" dirty="0" err="1"/>
              <a:t>nefrectomi</a:t>
            </a:r>
            <a:r>
              <a:rPr lang="en-US" dirty="0"/>
              <a:t> – </a:t>
            </a:r>
            <a:r>
              <a:rPr lang="en-US" dirty="0" err="1"/>
              <a:t>restlevetid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Blødning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intraperitonealt</a:t>
            </a:r>
            <a:r>
              <a:rPr lang="en-US" dirty="0"/>
              <a:t> </a:t>
            </a:r>
            <a:r>
              <a:rPr lang="en-US" dirty="0" err="1"/>
              <a:t>tryk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nefrektomi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Nyrecancer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asbest</a:t>
            </a:r>
            <a:r>
              <a:rPr lang="en-US" dirty="0"/>
              <a:t> ( </a:t>
            </a:r>
            <a:r>
              <a:rPr lang="en-US" dirty="0" err="1"/>
              <a:t>evt</a:t>
            </a:r>
            <a:r>
              <a:rPr lang="en-US" dirty="0"/>
              <a:t> </a:t>
            </a:r>
            <a:r>
              <a:rPr lang="en-US" dirty="0" err="1"/>
              <a:t>phd</a:t>
            </a:r>
            <a:r>
              <a:rPr lang="en-US" dirty="0"/>
              <a:t> </a:t>
            </a:r>
            <a:r>
              <a:rPr lang="en-US" dirty="0" err="1"/>
              <a:t>forløb</a:t>
            </a:r>
            <a:r>
              <a:rPr lang="en-US" dirty="0"/>
              <a:t>)</a:t>
            </a:r>
          </a:p>
          <a:p>
            <a:r>
              <a:rPr lang="en-US" dirty="0" err="1" smtClean="0"/>
              <a:t>Uro</a:t>
            </a:r>
            <a:r>
              <a:rPr lang="en-US" dirty="0" smtClean="0"/>
              <a:t> </a:t>
            </a:r>
            <a:r>
              <a:rPr lang="en-US" dirty="0"/>
              <a:t>– team</a:t>
            </a:r>
          </a:p>
          <a:p>
            <a:pPr marL="0" indent="0">
              <a:buNone/>
            </a:pPr>
            <a:r>
              <a:rPr lang="en-US" dirty="0" err="1" smtClean="0"/>
              <a:t>Resultat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sakral</a:t>
            </a:r>
            <a:r>
              <a:rPr lang="en-US" dirty="0"/>
              <a:t> neuromodulation </a:t>
            </a:r>
            <a:r>
              <a:rPr lang="en-US" dirty="0" err="1"/>
              <a:t>herunder</a:t>
            </a:r>
            <a:r>
              <a:rPr lang="en-US" dirty="0"/>
              <a:t> patient </a:t>
            </a:r>
            <a:r>
              <a:rPr lang="en-US" dirty="0" err="1"/>
              <a:t>rapporteret</a:t>
            </a:r>
            <a:r>
              <a:rPr lang="en-US" dirty="0"/>
              <a:t> outcome.</a:t>
            </a:r>
          </a:p>
          <a:p>
            <a:pPr marL="0" indent="0">
              <a:buNone/>
            </a:pPr>
            <a:r>
              <a:rPr lang="en-US" dirty="0" smtClean="0"/>
              <a:t>Botox </a:t>
            </a:r>
            <a:r>
              <a:rPr lang="en-US" dirty="0" err="1"/>
              <a:t>behandling</a:t>
            </a:r>
            <a:r>
              <a:rPr lang="en-US" dirty="0"/>
              <a:t> - patient </a:t>
            </a:r>
            <a:r>
              <a:rPr lang="en-US" dirty="0" err="1"/>
              <a:t>rapporteret</a:t>
            </a:r>
            <a:r>
              <a:rPr lang="en-US" dirty="0"/>
              <a:t> outcome</a:t>
            </a:r>
          </a:p>
          <a:p>
            <a:pPr marL="0" indent="0">
              <a:buNone/>
            </a:pPr>
            <a:r>
              <a:rPr lang="en-US" dirty="0" err="1" smtClean="0"/>
              <a:t>Resultat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Xiapex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for </a:t>
            </a:r>
            <a:r>
              <a:rPr lang="en-US" dirty="0" err="1"/>
              <a:t>deviatio</a:t>
            </a:r>
            <a:r>
              <a:rPr lang="en-US" dirty="0"/>
              <a:t> penis med patient </a:t>
            </a:r>
            <a:r>
              <a:rPr lang="en-US" dirty="0" err="1"/>
              <a:t>rapporteret</a:t>
            </a:r>
            <a:r>
              <a:rPr lang="en-US" dirty="0"/>
              <a:t> outcome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Sten</a:t>
            </a:r>
            <a:r>
              <a:rPr lang="en-US" dirty="0"/>
              <a:t> –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ESWL </a:t>
            </a:r>
            <a:r>
              <a:rPr lang="en-US" dirty="0" err="1"/>
              <a:t>kontra</a:t>
            </a:r>
            <a:r>
              <a:rPr lang="en-US" dirty="0"/>
              <a:t> PNL </a:t>
            </a:r>
            <a:r>
              <a:rPr lang="en-US" dirty="0" err="1"/>
              <a:t>kontra</a:t>
            </a:r>
            <a:r>
              <a:rPr lang="en-US" dirty="0"/>
              <a:t> RIRS </a:t>
            </a:r>
          </a:p>
          <a:p>
            <a:pPr marL="0" indent="0">
              <a:buNone/>
            </a:pPr>
            <a:r>
              <a:rPr lang="en-US" dirty="0" err="1" smtClean="0"/>
              <a:t>Stensygdommens</a:t>
            </a:r>
            <a:r>
              <a:rPr lang="en-US" dirty="0" smtClean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: </a:t>
            </a:r>
            <a:r>
              <a:rPr lang="en-US" dirty="0" err="1"/>
              <a:t>Bl.a</a:t>
            </a:r>
            <a:r>
              <a:rPr lang="en-US" dirty="0"/>
              <a:t>. </a:t>
            </a:r>
            <a:r>
              <a:rPr lang="en-US" dirty="0" err="1"/>
              <a:t>fastholdelse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arbejde</a:t>
            </a:r>
            <a:r>
              <a:rPr lang="en-US" dirty="0"/>
              <a:t>, </a:t>
            </a:r>
            <a:r>
              <a:rPr lang="en-US" dirty="0" err="1"/>
              <a:t>Ægtestand</a:t>
            </a:r>
            <a:r>
              <a:rPr lang="en-US" dirty="0"/>
              <a:t>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Uretraplastik</a:t>
            </a:r>
            <a:r>
              <a:rPr lang="en-US" dirty="0" smtClean="0"/>
              <a:t> </a:t>
            </a:r>
            <a:r>
              <a:rPr lang="en-US" dirty="0"/>
              <a:t>team</a:t>
            </a:r>
          </a:p>
          <a:p>
            <a:pPr marL="0" indent="0">
              <a:buNone/>
            </a:pPr>
            <a:r>
              <a:rPr lang="en-US" dirty="0" err="1" smtClean="0"/>
              <a:t>Resultatopgørelse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Behandling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uretrastriktur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Danmark</a:t>
            </a:r>
            <a:r>
              <a:rPr lang="en-US" dirty="0"/>
              <a:t> (</a:t>
            </a:r>
            <a:r>
              <a:rPr lang="en-US" dirty="0" err="1"/>
              <a:t>Rikke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gang)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" y="2076450"/>
            <a:ext cx="11487150" cy="800100"/>
          </a:xfrm>
        </p:spPr>
        <p:txBody>
          <a:bodyPr/>
          <a:lstStyle/>
          <a:p>
            <a:r>
              <a:rPr lang="da-DK" sz="4000" dirty="0" smtClean="0"/>
              <a:t>   Protokoller i Urologisk Afdeling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39948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Åbne for inklusion </a:t>
            </a:r>
            <a:br>
              <a:rPr lang="da-DK" sz="3200" dirty="0" smtClean="0"/>
            </a:br>
            <a:r>
              <a:rPr lang="da-DK" sz="3200" dirty="0" smtClean="0"/>
              <a:t>industri-sponserede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9528752" cy="4824000"/>
          </a:xfrm>
        </p:spPr>
        <p:txBody>
          <a:bodyPr/>
          <a:lstStyle/>
          <a:p>
            <a:endParaRPr lang="da-DK" sz="2800" dirty="0" smtClean="0"/>
          </a:p>
          <a:p>
            <a:r>
              <a:rPr lang="da-DK" sz="2800" dirty="0" smtClean="0"/>
              <a:t>ARCHES  (13 screenet/9 </a:t>
            </a:r>
            <a:r>
              <a:rPr lang="da-DK" sz="2800" dirty="0" err="1" smtClean="0"/>
              <a:t>randomiseret</a:t>
            </a:r>
            <a:r>
              <a:rPr lang="da-DK" sz="2800" dirty="0" smtClean="0"/>
              <a:t>/1 i screening)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Fra oktober </a:t>
            </a:r>
          </a:p>
          <a:p>
            <a:r>
              <a:rPr lang="da-DK" sz="2800" dirty="0" smtClean="0"/>
              <a:t>HERO </a:t>
            </a:r>
          </a:p>
        </p:txBody>
      </p:sp>
    </p:spTree>
    <p:extLst>
      <p:ext uri="{BB962C8B-B14F-4D97-AF65-F5344CB8AC3E}">
        <p14:creationId xmlns:p14="http://schemas.microsoft.com/office/powerpoint/2010/main" val="144246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dirty="0" smtClean="0">
                <a:cs typeface="+mj-cs"/>
              </a:rPr>
              <a:t>Agenda as </a:t>
            </a:r>
            <a:r>
              <a:rPr lang="da-DK" smtClean="0">
                <a:cs typeface="+mj-cs"/>
              </a:rPr>
              <a:t>usual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Velkomst og orientering ved LL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Publikationer siden sidst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Status på igangværende projekter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PhD-studerende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Forskningsårsstuderende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Elite studenter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Øvrige projekter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Status for kommercielle studier ved projektsygeplejersker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Fremtidige fonde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Eventuelt</a:t>
            </a:r>
          </a:p>
          <a:p>
            <a:pPr marL="0" indent="0"/>
            <a:endParaRPr lang="da-DK" altLang="da-DK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FontTx/>
              <a:buAutoNum type="arabicPeriod"/>
            </a:pPr>
            <a:endParaRPr lang="da-DK" altLang="da-DK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050" y="356552"/>
            <a:ext cx="10934699" cy="976948"/>
          </a:xfrm>
        </p:spPr>
        <p:txBody>
          <a:bodyPr>
            <a:noAutofit/>
          </a:bodyPr>
          <a:lstStyle/>
          <a:p>
            <a:r>
              <a:rPr lang="da-DK" sz="3200" dirty="0" smtClean="0"/>
              <a:t>Lukkede for inklusion</a:t>
            </a:r>
            <a:br>
              <a:rPr lang="da-DK" sz="3200" dirty="0" smtClean="0"/>
            </a:br>
            <a:r>
              <a:rPr lang="da-DK" sz="3200" dirty="0" smtClean="0"/>
              <a:t>industri-sponsorerede 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800" dirty="0" smtClean="0"/>
          </a:p>
          <a:p>
            <a:r>
              <a:rPr lang="da-DK" sz="2800" dirty="0" smtClean="0"/>
              <a:t>SPARTAN ( 5 ud af 6 pt.)</a:t>
            </a:r>
          </a:p>
          <a:p>
            <a:r>
              <a:rPr lang="da-DK" sz="2800" dirty="0" err="1" smtClean="0"/>
              <a:t>Prevail</a:t>
            </a:r>
            <a:r>
              <a:rPr lang="da-DK" sz="2800" dirty="0" smtClean="0"/>
              <a:t> OLE (1 ud af 16)</a:t>
            </a:r>
          </a:p>
          <a:p>
            <a:r>
              <a:rPr lang="da-DK" sz="2800" dirty="0" smtClean="0"/>
              <a:t>0123 – tidligere </a:t>
            </a:r>
            <a:r>
              <a:rPr lang="da-DK" sz="2800" dirty="0" err="1" smtClean="0"/>
              <a:t>Terrain</a:t>
            </a:r>
            <a:r>
              <a:rPr lang="da-DK" sz="2800" dirty="0" smtClean="0"/>
              <a:t> OLE (1ud af 8)</a:t>
            </a:r>
          </a:p>
          <a:p>
            <a:r>
              <a:rPr lang="da-DK" sz="2800" dirty="0" err="1" smtClean="0"/>
              <a:t>Prospect</a:t>
            </a:r>
            <a:r>
              <a:rPr lang="da-DK" sz="2800" dirty="0" smtClean="0"/>
              <a:t>  (6 ud af 18)</a:t>
            </a:r>
          </a:p>
          <a:p>
            <a:r>
              <a:rPr lang="da-DK" sz="2800" dirty="0" smtClean="0"/>
              <a:t>Ferring </a:t>
            </a:r>
            <a:r>
              <a:rPr lang="da-DK" sz="2800" dirty="0" err="1" smtClean="0"/>
              <a:t>obs</a:t>
            </a:r>
            <a:r>
              <a:rPr lang="da-DK" sz="2800" dirty="0"/>
              <a:t> </a:t>
            </a:r>
            <a:r>
              <a:rPr lang="da-DK" sz="2800" dirty="0" smtClean="0"/>
              <a:t>(2 ud af 34)</a:t>
            </a:r>
          </a:p>
          <a:p>
            <a:r>
              <a:rPr lang="da-DK" sz="2800" dirty="0"/>
              <a:t>PREMISE </a:t>
            </a:r>
            <a:r>
              <a:rPr lang="da-DK" sz="2800" dirty="0" smtClean="0"/>
              <a:t>(8 ud af 11 pt</a:t>
            </a:r>
            <a:r>
              <a:rPr lang="da-DK" sz="2800" dirty="0"/>
              <a:t>.)</a:t>
            </a:r>
          </a:p>
          <a:p>
            <a:pPr marL="0" indent="0">
              <a:buNone/>
            </a:pPr>
            <a:endParaRPr lang="da-DK" sz="2800" dirty="0" smtClean="0"/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06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049" y="356552"/>
            <a:ext cx="8132763" cy="100176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Åbne for inklusion  </a:t>
            </a:r>
            <a:br>
              <a:rPr lang="da-DK" sz="3200" dirty="0" smtClean="0"/>
            </a:br>
            <a:r>
              <a:rPr lang="da-DK" sz="3200" dirty="0" smtClean="0"/>
              <a:t>kliniske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2800" dirty="0" smtClean="0"/>
              <a:t>STOP –OP 5 pt.</a:t>
            </a:r>
          </a:p>
          <a:p>
            <a:r>
              <a:rPr lang="da-DK" sz="2800" dirty="0"/>
              <a:t>SPCG </a:t>
            </a:r>
            <a:r>
              <a:rPr lang="da-DK" sz="2800" dirty="0" smtClean="0"/>
              <a:t>15 (3 inkluderet)</a:t>
            </a:r>
          </a:p>
          <a:p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Fra oktober </a:t>
            </a:r>
          </a:p>
          <a:p>
            <a:r>
              <a:rPr lang="da-DK" sz="2800" dirty="0" smtClean="0"/>
              <a:t>G-RAMPP</a:t>
            </a:r>
            <a:endParaRPr lang="da-DK" sz="2800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969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sz="3600" dirty="0" smtClean="0"/>
              <a:t>Fremtidige fonde</a:t>
            </a:r>
            <a:endParaRPr lang="da-DK" sz="3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1)</a:t>
            </a:r>
          </a:p>
          <a:p>
            <a:pPr marL="0" indent="0">
              <a:buNone/>
            </a:pPr>
            <a:endParaRPr lang="da-DK" altLang="da-DK" sz="1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da-DK" altLang="da-DK" sz="18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da-DK" altLang="da-DK" sz="1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da-DK" altLang="da-DK" sz="18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2) </a:t>
            </a:r>
            <a:r>
              <a:rPr lang="da-DK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 </a:t>
            </a:r>
            <a:r>
              <a:rPr lang="da-DK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Frie Forskningsråd - Sundhed og </a:t>
            </a:r>
            <a:r>
              <a:rPr lang="da-DK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Sygdom september måned</a:t>
            </a:r>
          </a:p>
          <a:p>
            <a:pPr marL="0" indent="0">
              <a:buNone/>
            </a:pPr>
            <a:r>
              <a:rPr lang="da-DK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3) </a:t>
            </a:r>
          </a:p>
          <a:p>
            <a:pPr marL="0" indent="0">
              <a:buNone/>
            </a:pPr>
            <a:endParaRPr lang="da-DK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09615" y="1556174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/>
              <a:t>Fonden til Lægevidenskabens Fremme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048000" y="19403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Der er ansøgningsfrist 14. oktober 2017. Læs mere her: </a:t>
            </a:r>
            <a:r>
              <a:rPr lang="da-DK" dirty="0">
                <a:hlinkClick r:id="rId3"/>
              </a:rPr>
              <a:t>https://www.apmollerfonde.dk/ansoegning/laegefonden.aspx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sz="3600" dirty="0" smtClean="0"/>
              <a:t>Eventuelt</a:t>
            </a:r>
            <a:endParaRPr lang="da-DK" sz="3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56030" y="2904816"/>
            <a:ext cx="10655999" cy="48240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4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 som ønsker at komme i gang med noget kan henvende sig</a:t>
            </a:r>
            <a:endParaRPr lang="en-GB" altLang="da-DK" sz="4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HJEMMESIDE</a:t>
            </a:r>
            <a:endParaRPr lang="da-DK" sz="4000" dirty="0"/>
          </a:p>
        </p:txBody>
      </p:sp>
      <p:pic>
        <p:nvPicPr>
          <p:cNvPr id="5" name="Pladsholder til indhold 4"/>
          <p:cNvPicPr>
            <a:picLocks noGrp="1"/>
          </p:cNvPicPr>
          <p:nvPr>
            <p:ph idx="1"/>
          </p:nvPr>
        </p:nvPicPr>
        <p:blipFill rotWithShape="1">
          <a:blip r:embed="rId3"/>
          <a:srcRect l="33725" t="7217" r="18456" b="2406"/>
          <a:stretch/>
        </p:blipFill>
        <p:spPr bwMode="auto">
          <a:xfrm>
            <a:off x="3823825" y="1638300"/>
            <a:ext cx="4538000" cy="4824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6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6215" y="356552"/>
            <a:ext cx="10656887" cy="1001762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Tillykke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Torben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Johan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89" y="3560402"/>
            <a:ext cx="1219402" cy="122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6" y="282257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59" y="175577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cs typeface="+mj-cs"/>
              </a:rPr>
              <a:t>	</a:t>
            </a:r>
            <a:r>
              <a:rPr lang="da-DK" dirty="0" smtClean="0">
                <a:cs typeface="+mj-cs"/>
              </a:rPr>
              <a:t>Legater/ bevillinger siden sidst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chemeClr val="tx1"/>
              </a:buClr>
              <a:buNone/>
            </a:pPr>
            <a:r>
              <a:rPr lang="da-DK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Lars Lund er bevilget </a:t>
            </a:r>
            <a:r>
              <a:rPr lang="da-DK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ph d år til kidstage </a:t>
            </a:r>
            <a:endParaRPr lang="da-DK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da-DK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-447016"/>
            <a:ext cx="10656887" cy="1001762"/>
          </a:xfrm>
        </p:spPr>
        <p:txBody>
          <a:bodyPr/>
          <a:lstStyle/>
          <a:p>
            <a:pPr algn="ctr">
              <a:defRPr/>
            </a:pPr>
            <a:r>
              <a:rPr lang="da-DK" dirty="0"/>
              <a:t>Publikationer siden sidst	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961953"/>
            <a:ext cx="10655999" cy="4824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1) </a:t>
            </a:r>
            <a:r>
              <a:rPr lang="en-US" dirty="0" err="1" smtClean="0"/>
              <a:t>Azawi</a:t>
            </a:r>
            <a:r>
              <a:rPr lang="en-US" dirty="0" smtClean="0"/>
              <a:t> </a:t>
            </a:r>
            <a:r>
              <a:rPr lang="en-US" dirty="0"/>
              <a:t>NH, Lund L, </a:t>
            </a:r>
            <a:r>
              <a:rPr lang="en-US" dirty="0" err="1"/>
              <a:t>Fode</a:t>
            </a:r>
            <a:r>
              <a:rPr lang="en-US" dirty="0"/>
              <a:t> M. Renal cell carcinomas mass of &lt;4 cm are not always indolent.</a:t>
            </a:r>
          </a:p>
          <a:p>
            <a:pPr marL="0" indent="0">
              <a:buNone/>
              <a:defRPr/>
            </a:pPr>
            <a:r>
              <a:rPr lang="en-US" dirty="0" err="1"/>
              <a:t>Urol</a:t>
            </a:r>
            <a:r>
              <a:rPr lang="en-US" dirty="0"/>
              <a:t> Ann. 2017 Jul-Sep;9(3):234-238.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10.4103/UA.UA_18_17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fi-FI" dirty="0" smtClean="0"/>
              <a:t>2) Haahr </a:t>
            </a:r>
            <a:r>
              <a:rPr lang="fi-FI" dirty="0"/>
              <a:t>MK, Azawi NH, Andersen LG, Carlson S, Lund L. A Retrospective Study of Erectile Function and Use of Erectile Aids in Prostate Cancer Patients After Radical Prostatectomy in Denmark. Sex Med. 2017 Sep;5(3):e156-e162. doi: </a:t>
            </a:r>
            <a:r>
              <a:rPr lang="fi-FI" dirty="0" smtClean="0"/>
              <a:t>10.1016/j.esxm.2017.06.003</a:t>
            </a:r>
          </a:p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 smtClean="0"/>
              <a:t>3) Nisen </a:t>
            </a:r>
            <a:r>
              <a:rPr lang="fi-FI" dirty="0"/>
              <a:t>H, Järvinen P, Fovaeus M, Guðmundsson E, Kromann-Andersen B, Ljungberg B, Lund L, Nilsen F, Sundqvist P, Beisland C. Contemporary treatment of renal tumors: a questionnaire survey in the Nordic countries (the NORENCA-I study). Scand J Urol. 2017 Jun 23:1-7. doi: 10.1080/21681805.2017.1326524.</a:t>
            </a:r>
          </a:p>
          <a:p>
            <a:pPr marL="0" indent="0">
              <a:buNone/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-447016"/>
            <a:ext cx="10656887" cy="1001762"/>
          </a:xfrm>
        </p:spPr>
        <p:txBody>
          <a:bodyPr/>
          <a:lstStyle/>
          <a:p>
            <a:pPr algn="ctr">
              <a:defRPr/>
            </a:pPr>
            <a:r>
              <a:rPr lang="da-DK" dirty="0"/>
              <a:t>Publikationer siden sidst	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961953"/>
            <a:ext cx="10655999" cy="48240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4) </a:t>
            </a:r>
            <a:r>
              <a:rPr lang="da-DK" dirty="0" err="1" smtClean="0"/>
              <a:t>Hyldgård</a:t>
            </a:r>
            <a:r>
              <a:rPr lang="da-DK" dirty="0" smtClean="0"/>
              <a:t> </a:t>
            </a:r>
            <a:r>
              <a:rPr lang="da-DK" dirty="0"/>
              <a:t>VB, Laursen KR, Poulsen J, Søgaard R. Robot-assisted </a:t>
            </a:r>
            <a:r>
              <a:rPr lang="da-DK" dirty="0" err="1"/>
              <a:t>surgery</a:t>
            </a:r>
            <a:r>
              <a:rPr lang="da-DK" dirty="0"/>
              <a:t> in a </a:t>
            </a:r>
            <a:r>
              <a:rPr lang="da-DK" dirty="0" err="1"/>
              <a:t>broader</a:t>
            </a:r>
            <a:r>
              <a:rPr lang="da-DK" dirty="0"/>
              <a:t> </a:t>
            </a:r>
            <a:r>
              <a:rPr lang="da-DK" dirty="0" err="1"/>
              <a:t>healthcare</a:t>
            </a:r>
            <a:r>
              <a:rPr lang="da-DK" dirty="0"/>
              <a:t> </a:t>
            </a:r>
            <a:r>
              <a:rPr lang="da-DK" dirty="0" err="1"/>
              <a:t>perspective</a:t>
            </a:r>
            <a:r>
              <a:rPr lang="da-DK" dirty="0"/>
              <a:t>: a difference-in-difference-</a:t>
            </a:r>
            <a:r>
              <a:rPr lang="da-DK" dirty="0" err="1"/>
              <a:t>based</a:t>
            </a:r>
            <a:r>
              <a:rPr lang="da-DK" dirty="0"/>
              <a:t> </a:t>
            </a:r>
            <a:r>
              <a:rPr lang="da-DK" dirty="0" err="1"/>
              <a:t>cost</a:t>
            </a:r>
            <a:r>
              <a:rPr lang="da-DK" dirty="0"/>
              <a:t> </a:t>
            </a:r>
            <a:r>
              <a:rPr lang="da-DK" dirty="0" err="1"/>
              <a:t>analysis</a:t>
            </a:r>
            <a:r>
              <a:rPr lang="da-DK" dirty="0"/>
              <a:t> of a national </a:t>
            </a:r>
            <a:r>
              <a:rPr lang="da-DK" dirty="0" err="1"/>
              <a:t>prostatectomy</a:t>
            </a:r>
            <a:r>
              <a:rPr lang="da-DK" dirty="0"/>
              <a:t> </a:t>
            </a:r>
            <a:r>
              <a:rPr lang="da-DK" dirty="0" err="1"/>
              <a:t>cohort</a:t>
            </a:r>
            <a:r>
              <a:rPr lang="da-DK" dirty="0"/>
              <a:t>. BMJ Open. 2017 Jul 21;7(7):e015580. </a:t>
            </a:r>
            <a:r>
              <a:rPr lang="da-DK" dirty="0" err="1"/>
              <a:t>doi</a:t>
            </a:r>
            <a:r>
              <a:rPr lang="da-DK" dirty="0"/>
              <a:t>: 10.1136/bmjopen-2016-015580</a:t>
            </a:r>
          </a:p>
          <a:p>
            <a:pPr marL="0" indent="0">
              <a:buNone/>
            </a:pPr>
            <a:r>
              <a:rPr lang="da-DK" dirty="0" smtClean="0"/>
              <a:t>5) </a:t>
            </a:r>
            <a:r>
              <a:rPr lang="da-DK" dirty="0" err="1" smtClean="0"/>
              <a:t>Azawi</a:t>
            </a:r>
            <a:r>
              <a:rPr lang="da-DK" dirty="0" smtClean="0"/>
              <a:t> </a:t>
            </a:r>
            <a:r>
              <a:rPr lang="da-DK" dirty="0"/>
              <a:t>NH, Berg KD, Thamsborg AKM, Dahl C, Jepsen JV, Kroman-Andersen B, Poulsen J, Petersen HH, Henning Olsen L, Jensen JB. </a:t>
            </a:r>
            <a:r>
              <a:rPr lang="da-DK" dirty="0" err="1"/>
              <a:t>Laparoscopic</a:t>
            </a:r>
            <a:r>
              <a:rPr lang="da-DK" dirty="0"/>
              <a:t> and </a:t>
            </a:r>
            <a:r>
              <a:rPr lang="da-DK" dirty="0" err="1"/>
              <a:t>robotic</a:t>
            </a:r>
            <a:r>
              <a:rPr lang="da-DK" dirty="0"/>
              <a:t> </a:t>
            </a:r>
            <a:r>
              <a:rPr lang="da-DK" dirty="0" err="1"/>
              <a:t>nephroureterectomy</a:t>
            </a:r>
            <a:r>
              <a:rPr lang="da-DK" dirty="0"/>
              <a:t>: </a:t>
            </a:r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lymphadenectomy</a:t>
            </a:r>
            <a:r>
              <a:rPr lang="da-DK" dirty="0"/>
              <a:t> have an </a:t>
            </a:r>
            <a:r>
              <a:rPr lang="da-DK" dirty="0" err="1"/>
              <a:t>impact</a:t>
            </a:r>
            <a:r>
              <a:rPr lang="da-DK" dirty="0"/>
              <a:t> on the </a:t>
            </a:r>
            <a:r>
              <a:rPr lang="da-DK" dirty="0" err="1"/>
              <a:t>clinical</a:t>
            </a:r>
            <a:r>
              <a:rPr lang="da-DK" dirty="0"/>
              <a:t> </a:t>
            </a:r>
            <a:r>
              <a:rPr lang="da-DK" dirty="0" err="1"/>
              <a:t>outcome</a:t>
            </a:r>
            <a:r>
              <a:rPr lang="da-DK" dirty="0"/>
              <a:t>? Int </a:t>
            </a:r>
            <a:r>
              <a:rPr lang="da-DK" dirty="0" err="1"/>
              <a:t>Urol</a:t>
            </a:r>
            <a:r>
              <a:rPr lang="da-DK" dirty="0"/>
              <a:t> </a:t>
            </a:r>
            <a:r>
              <a:rPr lang="da-DK" dirty="0" err="1"/>
              <a:t>Nephrol</a:t>
            </a:r>
            <a:r>
              <a:rPr lang="da-DK" dirty="0"/>
              <a:t>. 2017 Jul 31. </a:t>
            </a:r>
            <a:r>
              <a:rPr lang="da-DK" dirty="0" err="1"/>
              <a:t>doi</a:t>
            </a:r>
            <a:r>
              <a:rPr lang="da-DK" dirty="0"/>
              <a:t>: 10.1007/s11255-017-1672-1.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 smtClean="0">
                <a:latin typeface="+mj-lt"/>
                <a:cs typeface="Times New Roman" panose="02020603050405020304" pitchFamily="18" charset="0"/>
              </a:rPr>
              <a:t>6) </a:t>
            </a:r>
            <a:r>
              <a:rPr lang="da-DK" dirty="0" smtClean="0">
                <a:cs typeface="Times New Roman" panose="02020603050405020304" pitchFamily="18" charset="0"/>
              </a:rPr>
              <a:t>Nielsen </a:t>
            </a:r>
            <a:r>
              <a:rPr lang="da-DK" dirty="0">
                <a:cs typeface="Times New Roman" panose="02020603050405020304" pitchFamily="18" charset="0"/>
              </a:rPr>
              <a:t>JB, Zacho HD, </a:t>
            </a:r>
            <a:r>
              <a:rPr lang="da-DK" dirty="0" err="1">
                <a:cs typeface="Times New Roman" panose="02020603050405020304" pitchFamily="18" charset="0"/>
              </a:rPr>
              <a:t>Haberkorn</a:t>
            </a:r>
            <a:r>
              <a:rPr lang="da-DK" dirty="0">
                <a:cs typeface="Times New Roman" panose="02020603050405020304" pitchFamily="18" charset="0"/>
              </a:rPr>
              <a:t> U, Nielsen KM, </a:t>
            </a:r>
            <a:r>
              <a:rPr lang="da-DK" dirty="0" err="1">
                <a:cs typeface="Times New Roman" panose="02020603050405020304" pitchFamily="18" charset="0"/>
              </a:rPr>
              <a:t>Dettmann</a:t>
            </a:r>
            <a:r>
              <a:rPr lang="da-DK" dirty="0">
                <a:cs typeface="Times New Roman" panose="02020603050405020304" pitchFamily="18" charset="0"/>
              </a:rPr>
              <a:t> K, Langkilde NC, Petersen LJ.  </a:t>
            </a:r>
            <a:r>
              <a:rPr lang="en-US" dirty="0">
                <a:cs typeface="Times New Roman" panose="02020603050405020304" pitchFamily="18" charset="0"/>
              </a:rPr>
              <a:t>A Comprehensive Safety Evaluation of 68Ga-Labeled Ligand Prostate-Specific Membrane Antigen 11 PET/CT in Prostate Cancer: The Results of 2 Prospective, Multicenter </a:t>
            </a:r>
            <a:r>
              <a:rPr lang="en-US" dirty="0" err="1">
                <a:cs typeface="Times New Roman" panose="02020603050405020304" pitchFamily="18" charset="0"/>
              </a:rPr>
              <a:t>Trials.Clin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Nucl</a:t>
            </a:r>
            <a:r>
              <a:rPr lang="en-US" dirty="0">
                <a:cs typeface="Times New Roman" panose="02020603050405020304" pitchFamily="18" charset="0"/>
              </a:rPr>
              <a:t> Med. 2017 Jul;42(7):520-524. </a:t>
            </a:r>
            <a:r>
              <a:rPr lang="en-US" dirty="0" err="1">
                <a:cs typeface="Times New Roman" panose="02020603050405020304" pitchFamily="18" charset="0"/>
              </a:rPr>
              <a:t>doi</a:t>
            </a:r>
            <a:r>
              <a:rPr lang="en-US" dirty="0">
                <a:cs typeface="Times New Roman" panose="02020603050405020304" pitchFamily="18" charset="0"/>
              </a:rPr>
              <a:t>: 10.1097/RLU.0000000000001681</a:t>
            </a:r>
            <a:r>
              <a:rPr lang="en-US" sz="1600" dirty="0">
                <a:cs typeface="Times New Roman" panose="02020603050405020304" pitchFamily="18" charset="0"/>
              </a:rPr>
              <a:t>.</a:t>
            </a:r>
            <a:endParaRPr lang="da-DK" sz="16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a-DK" sz="1600" dirty="0"/>
          </a:p>
          <a:p>
            <a:pPr marL="0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cs typeface="+mj-cs"/>
              </a:rPr>
              <a:t>			</a:t>
            </a:r>
            <a:r>
              <a:rPr lang="da-DK" dirty="0" err="1" smtClean="0">
                <a:cs typeface="+mj-cs"/>
              </a:rPr>
              <a:t>PhD</a:t>
            </a:r>
            <a:r>
              <a:rPr lang="da-DK" dirty="0" smtClean="0">
                <a:cs typeface="+mj-cs"/>
              </a:rPr>
              <a:t>-studerende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>
                <a:latin typeface="Arial" pitchFamily="34" charset="0"/>
                <a:ea typeface="ＭＳ Ｐゴシック" pitchFamily="34" charset="-128"/>
              </a:rPr>
              <a:t>Martha </a:t>
            </a: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Haahr (indleverer 15 september)</a:t>
            </a:r>
            <a:endParaRPr lang="da-DK" altLang="da-DK" dirty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Mike Mortensen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Sune Jeppesen</a:t>
            </a:r>
          </a:p>
          <a:p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Louise Geertsen</a:t>
            </a:r>
            <a:r>
              <a:rPr lang="da-DK" dirty="0"/>
              <a:t>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Odense 2 på vej      Urologisk afdeling: Ålborg ????? </a:t>
            </a:r>
          </a:p>
          <a:p>
            <a:endParaRPr lang="da-DK" dirty="0" smtClean="0"/>
          </a:p>
          <a:p>
            <a:r>
              <a:rPr lang="da-DK" dirty="0" smtClean="0"/>
              <a:t>Julie </a:t>
            </a:r>
            <a:r>
              <a:rPr lang="da-DK" dirty="0"/>
              <a:t>B. Nielsen: </a:t>
            </a:r>
            <a:r>
              <a:rPr lang="da-DK" dirty="0" err="1"/>
              <a:t>GaLAND</a:t>
            </a:r>
            <a:r>
              <a:rPr lang="da-DK" dirty="0"/>
              <a:t> og RECUR. </a:t>
            </a:r>
          </a:p>
          <a:p>
            <a:r>
              <a:rPr lang="da-DK" dirty="0" smtClean="0"/>
              <a:t>Carina </a:t>
            </a:r>
            <a:r>
              <a:rPr lang="da-DK" dirty="0"/>
              <a:t>Jensen: MR-PROST.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Generel orientering fra UF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6618" y="2521535"/>
            <a:ext cx="10654555" cy="4787738"/>
          </a:xfrm>
        </p:spPr>
        <p:txBody>
          <a:bodyPr/>
          <a:lstStyle/>
          <a:p>
            <a:r>
              <a:rPr lang="da-DK" altLang="da-DK" sz="3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DUS</a:t>
            </a:r>
            <a:endParaRPr lang="da-DK" altLang="da-DK" sz="3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EAU/AUA</a:t>
            </a:r>
          </a:p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Age-Care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621E80F6-0CA9-4C11-86B3-47B025984541}" vid="{7775B317-2BDD-4C7D-927E-0BEC0AB134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615</TotalTime>
  <Words>922</Words>
  <Application>Microsoft Office PowerPoint</Application>
  <PresentationFormat>Widescreen</PresentationFormat>
  <Paragraphs>153</Paragraphs>
  <Slides>23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Verdana</vt:lpstr>
      <vt:lpstr>Blank</vt:lpstr>
      <vt:lpstr>PowerPoint-præsentation</vt:lpstr>
      <vt:lpstr>Agenda as usual</vt:lpstr>
      <vt:lpstr>HJEMMESIDE</vt:lpstr>
      <vt:lpstr>Tillykke til Torben og Johan  </vt:lpstr>
      <vt:lpstr> Legater/ bevillinger siden sidst</vt:lpstr>
      <vt:lpstr>Publikationer siden sidst </vt:lpstr>
      <vt:lpstr>Publikationer siden sidst </vt:lpstr>
      <vt:lpstr>   PhD-studerende</vt:lpstr>
      <vt:lpstr>Generel orientering fra UF</vt:lpstr>
      <vt:lpstr>Ph-D projekter in spe</vt:lpstr>
      <vt:lpstr>Forskningsårs-studerende</vt:lpstr>
      <vt:lpstr>Elite-studerende</vt:lpstr>
      <vt:lpstr>Kandidat speciale </vt:lpstr>
      <vt:lpstr>   Øvrige projekter</vt:lpstr>
      <vt:lpstr>Hvert team bedes komme med minimum et forslag til projekt </vt:lpstr>
      <vt:lpstr>Nyre- team  </vt:lpstr>
      <vt:lpstr>Sten – team </vt:lpstr>
      <vt:lpstr>   Protokoller i Urologisk Afdeling</vt:lpstr>
      <vt:lpstr>Åbne for inklusion  industri-sponserede</vt:lpstr>
      <vt:lpstr>Lukkede for inklusion industri-sponsorerede </vt:lpstr>
      <vt:lpstr>Åbne for inklusion   kliniske</vt:lpstr>
      <vt:lpstr>Fremtidige fonde</vt:lpstr>
      <vt:lpstr>Eventuelt</vt:lpstr>
    </vt:vector>
  </TitlesOfParts>
  <Company>Region Nordjylland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Joan Diget  / Region Nordjylland</dc:creator>
  <cp:lastModifiedBy>Heidi Holland Søndergaard  / Region Nordjylland</cp:lastModifiedBy>
  <cp:revision>41</cp:revision>
  <cp:lastPrinted>2017-09-13T12:18:54Z</cp:lastPrinted>
  <dcterms:created xsi:type="dcterms:W3CDTF">2016-09-19T08:03:14Z</dcterms:created>
  <dcterms:modified xsi:type="dcterms:W3CDTF">2017-09-25T06:13:10Z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brev</vt:lpwstr>
  </property>
  <property fmtid="{D5CDD505-2E9C-101B-9397-08002B2CF9AE}" pid="7" name="SD_DocumentLanguage">
    <vt:lpwstr>da-DK</vt:lpwstr>
  </property>
  <property fmtid="{D5CDD505-2E9C-101B-9397-08002B2CF9AE}" pid="8" name="SD_UserprofileName">
    <vt:lpwstr>brev</vt:lpwstr>
  </property>
  <property fmtid="{D5CDD505-2E9C-101B-9397-08002B2CF9AE}" pid="9" name="SD_OFF_ID">
    <vt:lpwstr>3</vt:lpwstr>
  </property>
  <property fmtid="{D5CDD505-2E9C-101B-9397-08002B2CF9AE}" pid="10" name="CurrentOfficeID">
    <vt:lpwstr>3</vt:lpwstr>
  </property>
  <property fmtid="{D5CDD505-2E9C-101B-9397-08002B2CF9AE}" pid="11" name="SD_OFF_DisplayName">
    <vt:lpwstr>Aalborg Universitetshospital</vt:lpwstr>
  </property>
  <property fmtid="{D5CDD505-2E9C-101B-9397-08002B2CF9AE}" pid="12" name="SD_OFF_Institute">
    <vt:lpwstr>Aalborg Universitetshospital</vt:lpwstr>
  </property>
  <property fmtid="{D5CDD505-2E9C-101B-9397-08002B2CF9AE}" pid="13" name="SD_OFF_MandatoryDepartment">
    <vt:lpwstr>(ingen)</vt:lpwstr>
  </property>
  <property fmtid="{D5CDD505-2E9C-101B-9397-08002B2CF9AE}" pid="14" name="SD_OFF_MandatoryDepartment_en-GB">
    <vt:lpwstr>(none)</vt:lpwstr>
  </property>
  <property fmtid="{D5CDD505-2E9C-101B-9397-08002B2CF9AE}" pid="15" name="SD_OFF_ColorDefinition">
    <vt:lpwstr>Blue</vt:lpwstr>
  </property>
  <property fmtid="{D5CDD505-2E9C-101B-9397-08002B2CF9AE}" pid="16" name="SD_OFF_LogoFileName">
    <vt:lpwstr>AalborgUniversitetshospital</vt:lpwstr>
  </property>
  <property fmtid="{D5CDD505-2E9C-101B-9397-08002B2CF9AE}" pid="17" name="LastCompletedArtworkDefinition">
    <vt:lpwstr>RegionN</vt:lpwstr>
  </property>
  <property fmtid="{D5CDD505-2E9C-101B-9397-08002B2CF9AE}" pid="18" name="LastColorSetFilter">
    <vt:lpwstr>BlueWhite*</vt:lpwstr>
  </property>
  <property fmtid="{D5CDD505-2E9C-101B-9397-08002B2CF9AE}" pid="19" name="ColorExtensionSet">
    <vt:lpwstr>BlueWhiteOne</vt:lpwstr>
  </property>
  <property fmtid="{D5CDD505-2E9C-101B-9397-08002B2CF9AE}" pid="20" name="ColorDefinition">
    <vt:lpwstr>Blue</vt:lpwstr>
  </property>
  <property fmtid="{D5CDD505-2E9C-101B-9397-08002B2CF9AE}" pid="21" name="USR_Name">
    <vt:lpwstr>Joan Diget</vt:lpwstr>
  </property>
  <property fmtid="{D5CDD505-2E9C-101B-9397-08002B2CF9AE}" pid="22" name="USR_Title">
    <vt:lpwstr>Ledende lægesekretær</vt:lpwstr>
  </property>
  <property fmtid="{D5CDD505-2E9C-101B-9397-08002B2CF9AE}" pid="23" name="USR_DirectPhone">
    <vt:lpwstr>+4597663225</vt:lpwstr>
  </property>
  <property fmtid="{D5CDD505-2E9C-101B-9397-08002B2CF9AE}" pid="24" name="USR_Email">
    <vt:lpwstr>jd@rn.dk</vt:lpwstr>
  </property>
  <property fmtid="{D5CDD505-2E9C-101B-9397-08002B2CF9AE}" pid="25" name="USR_Department">
    <vt:lpwstr>Urologisk Afdeling</vt:lpwstr>
  </property>
  <property fmtid="{D5CDD505-2E9C-101B-9397-08002B2CF9AE}" pid="26" name="USR_Speciality">
    <vt:lpwstr/>
  </property>
  <property fmtid="{D5CDD505-2E9C-101B-9397-08002B2CF9AE}" pid="27" name="USR_Unit">
    <vt:lpwstr/>
  </property>
  <property fmtid="{D5CDD505-2E9C-101B-9397-08002B2CF9AE}" pid="28" name="USR_AddressOne">
    <vt:lpwstr>Reberbansgade 15, Postboks 561</vt:lpwstr>
  </property>
  <property fmtid="{D5CDD505-2E9C-101B-9397-08002B2CF9AE}" pid="29" name="USR_AddressTwo">
    <vt:lpwstr/>
  </property>
  <property fmtid="{D5CDD505-2E9C-101B-9397-08002B2CF9AE}" pid="30" name="USR_AddressThree">
    <vt:lpwstr>9100 Aalborg</vt:lpwstr>
  </property>
  <property fmtid="{D5CDD505-2E9C-101B-9397-08002B2CF9AE}" pid="31" name="USR_BusinessPhone">
    <vt:lpwstr/>
  </property>
  <property fmtid="{D5CDD505-2E9C-101B-9397-08002B2CF9AE}" pid="32" name="USR_Web">
    <vt:lpwstr/>
  </property>
  <property fmtid="{D5CDD505-2E9C-101B-9397-08002B2CF9AE}" pid="33" name="USR_FreeText">
    <vt:lpwstr/>
  </property>
  <property fmtid="{D5CDD505-2E9C-101B-9397-08002B2CF9AE}" pid="34" name="USR_Signature1">
    <vt:lpwstr>Joan Diget</vt:lpwstr>
  </property>
  <property fmtid="{D5CDD505-2E9C-101B-9397-08002B2CF9AE}" pid="35" name="USR_SignatureTitle1">
    <vt:lpwstr>Ledende lægesekretær</vt:lpwstr>
  </property>
  <property fmtid="{D5CDD505-2E9C-101B-9397-08002B2CF9AE}" pid="36" name="DocumentInfoFinished">
    <vt:lpwstr>True</vt:lpwstr>
  </property>
</Properties>
</file>