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30.xml" ContentType="application/vnd.openxmlformats-officedocument.themeOverride+xml"/>
  <Override PartName="/ppt/notesSlides/notesSlide32.xml" ContentType="application/vnd.openxmlformats-officedocument.presentationml.notesSlide+xml"/>
  <Override PartName="/ppt/theme/themeOverride31.xml" ContentType="application/vnd.openxmlformats-officedocument.themeOverride+xml"/>
  <Override PartName="/ppt/notesSlides/notesSlide33.xml" ContentType="application/vnd.openxmlformats-officedocument.presentationml.notesSlide+xml"/>
  <Override PartName="/ppt/theme/themeOverride32.xml" ContentType="application/vnd.openxmlformats-officedocument.themeOverr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2" r:id="rId2"/>
    <p:sldId id="271" r:id="rId3"/>
    <p:sldId id="273" r:id="rId4"/>
    <p:sldId id="285" r:id="rId5"/>
    <p:sldId id="314" r:id="rId6"/>
    <p:sldId id="270" r:id="rId7"/>
    <p:sldId id="267" r:id="rId8"/>
    <p:sldId id="287" r:id="rId9"/>
    <p:sldId id="309" r:id="rId10"/>
    <p:sldId id="283" r:id="rId11"/>
    <p:sldId id="289" r:id="rId12"/>
    <p:sldId id="292" r:id="rId13"/>
    <p:sldId id="290" r:id="rId14"/>
    <p:sldId id="291" r:id="rId15"/>
    <p:sldId id="294" r:id="rId16"/>
    <p:sldId id="295" r:id="rId17"/>
    <p:sldId id="297" r:id="rId18"/>
    <p:sldId id="298" r:id="rId19"/>
    <p:sldId id="299" r:id="rId20"/>
    <p:sldId id="310" r:id="rId21"/>
    <p:sldId id="311" r:id="rId22"/>
    <p:sldId id="300" r:id="rId23"/>
    <p:sldId id="301" r:id="rId24"/>
    <p:sldId id="276" r:id="rId25"/>
    <p:sldId id="277" r:id="rId26"/>
    <p:sldId id="302" r:id="rId27"/>
    <p:sldId id="312" r:id="rId28"/>
    <p:sldId id="304" r:id="rId29"/>
    <p:sldId id="305" r:id="rId30"/>
    <p:sldId id="265" r:id="rId31"/>
    <p:sldId id="315" r:id="rId32"/>
    <p:sldId id="306" r:id="rId33"/>
    <p:sldId id="307" r:id="rId34"/>
    <p:sldId id="313"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983"/>
    <a:srgbClr val="FCFCFC"/>
    <a:srgbClr val="006699"/>
    <a:srgbClr val="FFFFFF"/>
    <a:srgbClr val="B3B5A7"/>
    <a:srgbClr val="CDCFC4"/>
    <a:srgbClr val="000000"/>
    <a:srgbClr val="DD8694"/>
    <a:srgbClr val="822433"/>
    <a:srgbClr val="002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4622" autoAdjust="0"/>
  </p:normalViewPr>
  <p:slideViewPr>
    <p:cSldViewPr snapToGrid="0" showGuides="1">
      <p:cViewPr varScale="1">
        <p:scale>
          <a:sx n="103" d="100"/>
          <a:sy n="103" d="100"/>
        </p:scale>
        <p:origin x="12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23-10-2019</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418327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6692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1379762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231048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97259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387601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2659482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608042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356327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3155995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346615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900910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1959907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21</a:t>
            </a:fld>
            <a:endParaRPr lang="da-DK" dirty="0"/>
          </a:p>
        </p:txBody>
      </p:sp>
    </p:spTree>
    <p:extLst>
      <p:ext uri="{BB962C8B-B14F-4D97-AF65-F5344CB8AC3E}">
        <p14:creationId xmlns:p14="http://schemas.microsoft.com/office/powerpoint/2010/main" val="807377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22</a:t>
            </a:fld>
            <a:endParaRPr lang="da-DK" dirty="0"/>
          </a:p>
        </p:txBody>
      </p:sp>
    </p:spTree>
    <p:extLst>
      <p:ext uri="{BB962C8B-B14F-4D97-AF65-F5344CB8AC3E}">
        <p14:creationId xmlns:p14="http://schemas.microsoft.com/office/powerpoint/2010/main" val="2836018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23</a:t>
            </a:fld>
            <a:endParaRPr lang="da-DK" dirty="0"/>
          </a:p>
        </p:txBody>
      </p:sp>
    </p:spTree>
    <p:extLst>
      <p:ext uri="{BB962C8B-B14F-4D97-AF65-F5344CB8AC3E}">
        <p14:creationId xmlns:p14="http://schemas.microsoft.com/office/powerpoint/2010/main" val="317903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24</a:t>
            </a:fld>
            <a:endParaRPr lang="da-DK" dirty="0"/>
          </a:p>
        </p:txBody>
      </p:sp>
    </p:spTree>
    <p:extLst>
      <p:ext uri="{BB962C8B-B14F-4D97-AF65-F5344CB8AC3E}">
        <p14:creationId xmlns:p14="http://schemas.microsoft.com/office/powerpoint/2010/main" val="2154222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25</a:t>
            </a:fld>
            <a:endParaRPr lang="da-DK" dirty="0"/>
          </a:p>
        </p:txBody>
      </p:sp>
    </p:spTree>
    <p:extLst>
      <p:ext uri="{BB962C8B-B14F-4D97-AF65-F5344CB8AC3E}">
        <p14:creationId xmlns:p14="http://schemas.microsoft.com/office/powerpoint/2010/main" val="2237990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26</a:t>
            </a:fld>
            <a:endParaRPr lang="da-DK" dirty="0"/>
          </a:p>
        </p:txBody>
      </p:sp>
    </p:spTree>
    <p:extLst>
      <p:ext uri="{BB962C8B-B14F-4D97-AF65-F5344CB8AC3E}">
        <p14:creationId xmlns:p14="http://schemas.microsoft.com/office/powerpoint/2010/main" val="1880626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27</a:t>
            </a:fld>
            <a:endParaRPr lang="da-DK" dirty="0"/>
          </a:p>
        </p:txBody>
      </p:sp>
    </p:spTree>
    <p:extLst>
      <p:ext uri="{BB962C8B-B14F-4D97-AF65-F5344CB8AC3E}">
        <p14:creationId xmlns:p14="http://schemas.microsoft.com/office/powerpoint/2010/main" val="3927570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28</a:t>
            </a:fld>
            <a:endParaRPr lang="da-DK" dirty="0"/>
          </a:p>
        </p:txBody>
      </p:sp>
    </p:spTree>
    <p:extLst>
      <p:ext uri="{BB962C8B-B14F-4D97-AF65-F5344CB8AC3E}">
        <p14:creationId xmlns:p14="http://schemas.microsoft.com/office/powerpoint/2010/main" val="3466071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29</a:t>
            </a:fld>
            <a:endParaRPr lang="da-DK" dirty="0"/>
          </a:p>
        </p:txBody>
      </p:sp>
    </p:spTree>
    <p:extLst>
      <p:ext uri="{BB962C8B-B14F-4D97-AF65-F5344CB8AC3E}">
        <p14:creationId xmlns:p14="http://schemas.microsoft.com/office/powerpoint/2010/main" val="321681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2347331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30</a:t>
            </a:fld>
            <a:endParaRPr lang="da-DK" dirty="0"/>
          </a:p>
        </p:txBody>
      </p:sp>
    </p:spTree>
    <p:extLst>
      <p:ext uri="{BB962C8B-B14F-4D97-AF65-F5344CB8AC3E}">
        <p14:creationId xmlns:p14="http://schemas.microsoft.com/office/powerpoint/2010/main" val="828207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31</a:t>
            </a:fld>
            <a:endParaRPr lang="da-DK" dirty="0"/>
          </a:p>
        </p:txBody>
      </p:sp>
    </p:spTree>
    <p:extLst>
      <p:ext uri="{BB962C8B-B14F-4D97-AF65-F5344CB8AC3E}">
        <p14:creationId xmlns:p14="http://schemas.microsoft.com/office/powerpoint/2010/main" val="3317656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32</a:t>
            </a:fld>
            <a:endParaRPr lang="da-DK" dirty="0"/>
          </a:p>
        </p:txBody>
      </p:sp>
    </p:spTree>
    <p:extLst>
      <p:ext uri="{BB962C8B-B14F-4D97-AF65-F5344CB8AC3E}">
        <p14:creationId xmlns:p14="http://schemas.microsoft.com/office/powerpoint/2010/main" val="3778642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33</a:t>
            </a:fld>
            <a:endParaRPr lang="da-DK" dirty="0"/>
          </a:p>
        </p:txBody>
      </p:sp>
    </p:spTree>
    <p:extLst>
      <p:ext uri="{BB962C8B-B14F-4D97-AF65-F5344CB8AC3E}">
        <p14:creationId xmlns:p14="http://schemas.microsoft.com/office/powerpoint/2010/main" val="4061025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34</a:t>
            </a:fld>
            <a:endParaRPr lang="da-DK" dirty="0"/>
          </a:p>
        </p:txBody>
      </p:sp>
    </p:spTree>
    <p:extLst>
      <p:ext uri="{BB962C8B-B14F-4D97-AF65-F5344CB8AC3E}">
        <p14:creationId xmlns:p14="http://schemas.microsoft.com/office/powerpoint/2010/main" val="550536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52011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165166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179704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302310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185757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2561414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88257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smtClean="0"/>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23-10-2019</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9"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smtClean="0"/>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23-10-2019</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smtClean="0"/>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23-10-2019</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smtClean="0"/>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23-10-2019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smtClean="0"/>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23-10-2019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23-10-2019</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939768170"/>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23-10-2019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+4597661978</a:t>
            </a:r>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demh@rn.dk</a:t>
            </a:r>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Etisk komite</a:t>
            </a:r>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Klinik Anæstesi, Børn, Kredsløb og Kvinder</a:t>
            </a:r>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Aalborg Universitetshospital</a:t>
            </a:r>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solidFill>
                  <a:srgbClr val="FFFFFF"/>
                </a:solidFill>
              </a:rPr>
              <a:t>Aalborg Universitetshospital</a:t>
            </a:r>
            <a:br>
              <a:rPr lang="da-DK" sz="2400" smtClean="0">
                <a:solidFill>
                  <a:srgbClr val="FFFFFF"/>
                </a:solidFill>
              </a:rPr>
            </a:br>
            <a:r>
              <a:rPr lang="da-DK" sz="2400" smtClean="0">
                <a:solidFill>
                  <a:srgbClr val="FFFFFF"/>
                </a:solidFill>
              </a:rPr>
              <a:t>Klinik Anæstesi, Børn, Kredsløb og Kvinder</a:t>
            </a:r>
            <a:br>
              <a:rPr lang="da-DK" sz="2400" smtClean="0">
                <a:solidFill>
                  <a:srgbClr val="FFFFFF"/>
                </a:solidFill>
              </a:rPr>
            </a:br>
            <a:r>
              <a:rPr lang="da-DK" sz="2400" smtClean="0">
                <a:solidFill>
                  <a:srgbClr val="FFFFFF"/>
                </a:solidFill>
              </a:rPr>
              <a:t>Etisk komite</a:t>
            </a:r>
            <a:br>
              <a:rPr lang="da-DK" sz="2400" smtClean="0">
                <a:solidFill>
                  <a:srgbClr val="FFFFFF"/>
                </a:solidFill>
              </a:rPr>
            </a:br>
            <a:r>
              <a:rPr lang="da-DK" sz="2400" smtClean="0">
                <a:solidFill>
                  <a:srgbClr val="FFFFFF"/>
                </a:solidFill>
              </a:rPr>
              <a:t>demh@rn.dk</a:t>
            </a:r>
            <a:br>
              <a:rPr lang="da-DK" sz="2400" smtClean="0">
                <a:solidFill>
                  <a:srgbClr val="FFFFFF"/>
                </a:solidFill>
              </a:rPr>
            </a:br>
            <a:r>
              <a:rPr lang="da-DK" sz="2400" smtClean="0">
                <a:solidFill>
                  <a:srgbClr val="FFFFFF"/>
                </a:solidFill>
              </a:rPr>
              <a:t>+4597661978</a:t>
            </a: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0000" lnSpcReduction="20000"/>
          </a:bodyPr>
          <a:lstStyle/>
          <a:p>
            <a:pPr algn="l"/>
            <a:r>
              <a:rPr lang="da-DK" sz="5000" b="1" cap="all" spc="500" baseline="0" smtClean="0">
                <a:solidFill>
                  <a:srgbClr val="FFFFFF"/>
                </a:solidFill>
              </a:rPr>
              <a:t>Dorte Elise Møller Holdgaard</a:t>
            </a:r>
            <a:endParaRPr lang="da-DK" sz="5000" b="1" cap="all" spc="500" baseline="0" dirty="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solidFill>
                  <a:srgbClr val="FFFFFF"/>
                </a:solidFill>
              </a:rPr>
              <a:t>Funktionsleder</a:t>
            </a:r>
            <a:endParaRPr lang="da-DK" sz="2400" dirty="0">
              <a:solidFill>
                <a:srgbClr val="FFFFFF"/>
              </a:solidFill>
            </a:endParaRP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23-10-2019</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23-10-2019</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23-10-2019</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23-10-2019</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23-10-2019</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23-10-2019</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23-10-2019</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smtClean="0"/>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23-10-2019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88257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6" name="PrimaryColor"/>
          <p:cNvSpPr/>
          <p:nvPr userDrawn="1"/>
        </p:nvSpPr>
        <p:spPr>
          <a:xfrm>
            <a:off x="-1" y="0"/>
            <a:ext cx="6019035"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23-10-2019</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0"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smtClean="0"/>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23-10-2019</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23-10-2019</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 id="2147483655" r:id="rId16"/>
    <p:sldLayoutId id="2147483654"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hemeOverride" Target="../theme/themeOverride1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hemeOverride" Target="../theme/themeOverride14.xml"/><Relationship Id="rId5" Type="http://schemas.openxmlformats.org/officeDocument/2006/relationships/hyperlink" Target="mailto:kspe@km.dk" TargetMode="External"/><Relationship Id="rId4" Type="http://schemas.openxmlformats.org/officeDocument/2006/relationships/hyperlink" Target="mailto:demh@rn.dk"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hemeOverride" Target="../theme/themeOverride23.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hemeOverride" Target="../theme/themeOverride27.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28.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31.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hemeOverride" Target="../theme/themeOverride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0" y="-1"/>
            <a:ext cx="12192000" cy="6854825"/>
          </a:xfrm>
          <a:prstGeom prst="rect">
            <a:avLst/>
          </a:prstGeom>
          <a:solidFill>
            <a:srgbClr val="67707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4" name="SecondaryColor"/>
          <p:cNvSpPr/>
          <p:nvPr/>
        </p:nvSpPr>
        <p:spPr>
          <a:xfrm>
            <a:off x="0" y="5475600"/>
            <a:ext cx="12192002" cy="1382400"/>
          </a:xfrm>
          <a:prstGeom prst="rect">
            <a:avLst/>
          </a:prstGeom>
          <a:solidFill>
            <a:srgbClr val="88257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5" name="Femte element"/>
          <p:cNvPicPr>
            <a:picLocks noChangeAspect="1"/>
          </p:cNvPicPr>
          <p:nvPr/>
        </p:nvPicPr>
        <p:blipFill rotWithShape="1">
          <a:blip r:embed="rId4"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6" name="Institutlinje"/>
          <p:cNvSpPr/>
          <p:nvPr/>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n) 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LogoPPT_bmk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
        <p:nvSpPr>
          <p:cNvPr id="2" name="Titel 1"/>
          <p:cNvSpPr>
            <a:spLocks noGrp="1"/>
          </p:cNvSpPr>
          <p:nvPr>
            <p:ph type="ctrTitle"/>
          </p:nvPr>
        </p:nvSpPr>
        <p:spPr/>
        <p:txBody>
          <a:bodyPr/>
          <a:lstStyle/>
          <a:p>
            <a:r>
              <a:rPr lang="da-DK" dirty="0">
                <a:solidFill>
                  <a:schemeClr val="bg1"/>
                </a:solidFill>
                <a:latin typeface="Arial" charset="0"/>
              </a:rPr>
              <a:t>Klinisk Etik </a:t>
            </a:r>
            <a:r>
              <a:rPr lang="da-DK" dirty="0" smtClean="0">
                <a:solidFill>
                  <a:schemeClr val="bg1"/>
                </a:solidFill>
                <a:latin typeface="Arial" charset="0"/>
              </a:rPr>
              <a:t>ved </a:t>
            </a:r>
            <a:br>
              <a:rPr lang="da-DK" dirty="0" smtClean="0">
                <a:solidFill>
                  <a:schemeClr val="bg1"/>
                </a:solidFill>
                <a:latin typeface="Arial" charset="0"/>
              </a:rPr>
            </a:br>
            <a:r>
              <a:rPr lang="da-DK" dirty="0" smtClean="0">
                <a:solidFill>
                  <a:schemeClr val="bg1"/>
                </a:solidFill>
                <a:latin typeface="Arial" charset="0"/>
              </a:rPr>
              <a:t>Aalborg Universitetshospital</a:t>
            </a:r>
            <a:endParaRPr lang="da-DK" dirty="0">
              <a:solidFill>
                <a:schemeClr val="bg1"/>
              </a:solidFill>
            </a:endParaRPr>
          </a:p>
        </p:txBody>
      </p:sp>
    </p:spTree>
    <p:extLst>
      <p:ext uri="{BB962C8B-B14F-4D97-AF65-F5344CB8AC3E}">
        <p14:creationId xmlns:p14="http://schemas.microsoft.com/office/powerpoint/2010/main" val="74580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97" y="1662837"/>
            <a:ext cx="10223736" cy="1001762"/>
          </a:xfrm>
        </p:spPr>
        <p:txBody>
          <a:bodyPr/>
          <a:lstStyle/>
          <a:p>
            <a:pPr marL="0" indent="0">
              <a:spcBef>
                <a:spcPct val="50000"/>
              </a:spcBef>
            </a:pPr>
            <a:r>
              <a:rPr lang="da-DK" altLang="da-DK" dirty="0"/>
              <a:t>En række </a:t>
            </a:r>
            <a:r>
              <a:rPr lang="da-DK" altLang="da-DK" dirty="0" err="1"/>
              <a:t>PhD`er</a:t>
            </a:r>
            <a:r>
              <a:rPr lang="da-DK" altLang="da-DK" dirty="0"/>
              <a:t> der arbejder med et patientperspektiv, vil ikke altid mødes. </a:t>
            </a:r>
            <a:endParaRPr lang="da-DK" dirty="0"/>
          </a:p>
        </p:txBody>
      </p:sp>
      <p:sp>
        <p:nvSpPr>
          <p:cNvPr id="4" name="Content Placeholder 3"/>
          <p:cNvSpPr>
            <a:spLocks noGrp="1"/>
          </p:cNvSpPr>
          <p:nvPr>
            <p:ph sz="quarter" idx="13"/>
          </p:nvPr>
        </p:nvSpPr>
        <p:spPr>
          <a:xfrm>
            <a:off x="1042297" y="2982497"/>
            <a:ext cx="5148788" cy="2687515"/>
          </a:xfrm>
        </p:spPr>
        <p:txBody>
          <a:bodyPr/>
          <a:lstStyle/>
          <a:p>
            <a:pPr>
              <a:spcBef>
                <a:spcPts val="1000"/>
              </a:spcBef>
            </a:pPr>
            <a:r>
              <a:rPr lang="da-DK" altLang="da-DK" sz="2800" dirty="0" smtClean="0"/>
              <a:t>C</a:t>
            </a:r>
            <a:r>
              <a:rPr lang="da-DK" altLang="da-DK" sz="2800" dirty="0"/>
              <a:t>. </a:t>
            </a:r>
            <a:r>
              <a:rPr lang="da-DK" altLang="da-DK" sz="2800" dirty="0" err="1"/>
              <a:t>Delmars</a:t>
            </a:r>
            <a:r>
              <a:rPr lang="da-DK" altLang="da-DK" sz="2800" dirty="0"/>
              <a:t> </a:t>
            </a:r>
            <a:r>
              <a:rPr lang="da-DK" altLang="da-DK" sz="2800" dirty="0" err="1" smtClean="0"/>
              <a:t>PhD</a:t>
            </a:r>
            <a:r>
              <a:rPr lang="da-DK" altLang="da-DK" sz="2800" dirty="0" smtClean="0"/>
              <a:t>, 1999</a:t>
            </a:r>
            <a:endParaRPr lang="da-DK" altLang="da-DK" sz="2800" dirty="0"/>
          </a:p>
          <a:p>
            <a:pPr>
              <a:spcBef>
                <a:spcPts val="1000"/>
              </a:spcBef>
            </a:pPr>
            <a:r>
              <a:rPr lang="da-DK" altLang="da-DK" sz="2800" dirty="0" smtClean="0"/>
              <a:t>K</a:t>
            </a:r>
            <a:r>
              <a:rPr lang="da-DK" altLang="da-DK" sz="2800" dirty="0"/>
              <a:t>. M. Dalgaards </a:t>
            </a:r>
            <a:r>
              <a:rPr lang="da-DK" altLang="da-DK" sz="2800" dirty="0" err="1" smtClean="0"/>
              <a:t>PhD</a:t>
            </a:r>
            <a:r>
              <a:rPr lang="da-DK" altLang="da-DK" sz="2800" dirty="0" smtClean="0"/>
              <a:t>, 2007</a:t>
            </a:r>
            <a:endParaRPr lang="da-DK" altLang="da-DK" sz="2800" dirty="0"/>
          </a:p>
          <a:p>
            <a:pPr>
              <a:spcBef>
                <a:spcPts val="1000"/>
              </a:spcBef>
            </a:pPr>
            <a:r>
              <a:rPr lang="da-DK" altLang="da-DK" sz="2800" dirty="0" smtClean="0"/>
              <a:t>S</a:t>
            </a:r>
            <a:r>
              <a:rPr lang="da-DK" altLang="da-DK" sz="2800" dirty="0"/>
              <a:t>. Angel i </a:t>
            </a:r>
            <a:r>
              <a:rPr lang="da-DK" altLang="da-DK" sz="2800" dirty="0" err="1"/>
              <a:t>TfS</a:t>
            </a:r>
            <a:r>
              <a:rPr lang="da-DK" altLang="da-DK" sz="2800" dirty="0"/>
              <a:t>, </a:t>
            </a:r>
            <a:r>
              <a:rPr lang="da-DK" altLang="da-DK" sz="2800" dirty="0" smtClean="0"/>
              <a:t>2009</a:t>
            </a:r>
          </a:p>
          <a:p>
            <a:pPr>
              <a:spcBef>
                <a:spcPts val="1000"/>
              </a:spcBef>
            </a:pPr>
            <a:endParaRPr lang="da-DK" altLang="da-DK" sz="1000" dirty="0"/>
          </a:p>
          <a:p>
            <a:pPr>
              <a:spcBef>
                <a:spcPts val="1000"/>
              </a:spcBef>
            </a:pPr>
            <a:r>
              <a:rPr lang="da-DK" altLang="da-DK" sz="2800" dirty="0" smtClean="0"/>
              <a:t>OBS </a:t>
            </a:r>
            <a:r>
              <a:rPr lang="da-DK" altLang="da-DK" sz="2800" dirty="0"/>
              <a:t>Jan Mainz </a:t>
            </a:r>
            <a:r>
              <a:rPr lang="da-DK" altLang="da-DK" sz="2800" dirty="0" err="1" smtClean="0"/>
              <a:t>PhD</a:t>
            </a:r>
            <a:r>
              <a:rPr lang="da-DK" altLang="da-DK" sz="2800" dirty="0" smtClean="0"/>
              <a:t> </a:t>
            </a:r>
            <a:endParaRPr lang="da-DK" altLang="da-DK" sz="2800" dirty="0"/>
          </a:p>
        </p:txBody>
      </p:sp>
    </p:spTree>
    <p:extLst>
      <p:ext uri="{BB962C8B-B14F-4D97-AF65-F5344CB8AC3E}">
        <p14:creationId xmlns:p14="http://schemas.microsoft.com/office/powerpoint/2010/main" val="424029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5174" y="636933"/>
            <a:ext cx="10656887" cy="1001762"/>
          </a:xfrm>
        </p:spPr>
        <p:txBody>
          <a:bodyPr/>
          <a:lstStyle/>
          <a:p>
            <a:pPr algn="ctr"/>
            <a:r>
              <a:rPr lang="da-DK" altLang="da-DK" dirty="0" smtClean="0"/>
              <a:t>Historik</a:t>
            </a:r>
            <a:endParaRPr lang="da-DK" dirty="0"/>
          </a:p>
        </p:txBody>
      </p:sp>
      <p:sp>
        <p:nvSpPr>
          <p:cNvPr id="6" name="Pladsholder til indhold 5"/>
          <p:cNvSpPr>
            <a:spLocks noGrp="1"/>
          </p:cNvSpPr>
          <p:nvPr>
            <p:ph idx="1"/>
          </p:nvPr>
        </p:nvSpPr>
        <p:spPr>
          <a:xfrm>
            <a:off x="765174" y="1638695"/>
            <a:ext cx="10655999" cy="4816533"/>
          </a:xfrm>
        </p:spPr>
        <p:txBody>
          <a:bodyPr/>
          <a:lstStyle/>
          <a:p>
            <a:pPr marL="0" indent="0" algn="ctr">
              <a:buNone/>
            </a:pPr>
            <a:endParaRPr lang="da-DK" sz="3200" dirty="0"/>
          </a:p>
        </p:txBody>
      </p:sp>
      <p:pic>
        <p:nvPicPr>
          <p:cNvPr id="4"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2690446"/>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214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4660" y="553782"/>
            <a:ext cx="10310898" cy="1001762"/>
          </a:xfrm>
        </p:spPr>
        <p:txBody>
          <a:bodyPr/>
          <a:lstStyle/>
          <a:p>
            <a:r>
              <a:rPr lang="da-DK" altLang="da-DK" cap="none" dirty="0" smtClean="0"/>
              <a:t>DEN FØRSTE KLINISKE ETISKE KOMITE VED </a:t>
            </a:r>
            <a:br>
              <a:rPr lang="da-DK" altLang="da-DK" cap="none" dirty="0" smtClean="0"/>
            </a:br>
            <a:r>
              <a:rPr lang="da-DK" altLang="da-DK" cap="none" dirty="0" smtClean="0"/>
              <a:t>AALBORG UNIVERSITETSHOSPITAL</a:t>
            </a:r>
            <a:endParaRPr lang="da-DK" cap="none" dirty="0"/>
          </a:p>
        </p:txBody>
      </p:sp>
      <p:sp>
        <p:nvSpPr>
          <p:cNvPr id="3" name="Pladsholder til indhold 2"/>
          <p:cNvSpPr>
            <a:spLocks noGrp="1"/>
          </p:cNvSpPr>
          <p:nvPr>
            <p:ph idx="1"/>
          </p:nvPr>
        </p:nvSpPr>
        <p:spPr>
          <a:xfrm>
            <a:off x="1287101" y="2608005"/>
            <a:ext cx="3736407" cy="2899098"/>
          </a:xfrm>
        </p:spPr>
        <p:txBody>
          <a:bodyPr/>
          <a:lstStyle/>
          <a:p>
            <a:pPr>
              <a:lnSpc>
                <a:spcPct val="90000"/>
              </a:lnSpc>
              <a:spcBef>
                <a:spcPts val="1000"/>
              </a:spcBef>
            </a:pPr>
            <a:r>
              <a:rPr lang="da-DK" altLang="da-DK" sz="2800" dirty="0"/>
              <a:t>1 præst</a:t>
            </a:r>
          </a:p>
          <a:p>
            <a:pPr>
              <a:lnSpc>
                <a:spcPct val="90000"/>
              </a:lnSpc>
              <a:spcBef>
                <a:spcPts val="1000"/>
              </a:spcBef>
            </a:pPr>
            <a:r>
              <a:rPr lang="da-DK" altLang="da-DK" sz="2800" dirty="0"/>
              <a:t>2 </a:t>
            </a:r>
            <a:r>
              <a:rPr lang="da-DK" altLang="da-DK" sz="2800" dirty="0" smtClean="0"/>
              <a:t>til </a:t>
            </a:r>
            <a:r>
              <a:rPr lang="da-DK" altLang="da-DK" sz="2800" dirty="0"/>
              <a:t>3 læger</a:t>
            </a:r>
          </a:p>
          <a:p>
            <a:pPr>
              <a:lnSpc>
                <a:spcPct val="90000"/>
              </a:lnSpc>
              <a:spcBef>
                <a:spcPts val="1000"/>
              </a:spcBef>
            </a:pPr>
            <a:r>
              <a:rPr lang="da-DK" altLang="da-DK" sz="2800" dirty="0"/>
              <a:t>2 sygeplejersker</a:t>
            </a:r>
          </a:p>
          <a:p>
            <a:pPr>
              <a:lnSpc>
                <a:spcPct val="90000"/>
              </a:lnSpc>
              <a:spcBef>
                <a:spcPts val="1000"/>
              </a:spcBef>
            </a:pPr>
            <a:r>
              <a:rPr lang="da-DK" altLang="da-DK" sz="2800" dirty="0"/>
              <a:t>1 </a:t>
            </a:r>
            <a:r>
              <a:rPr lang="da-DK" altLang="da-DK" sz="2800" dirty="0" smtClean="0"/>
              <a:t>sos-assistent</a:t>
            </a:r>
            <a:endParaRPr lang="da-DK" altLang="da-DK" sz="2800" dirty="0"/>
          </a:p>
          <a:p>
            <a:pPr>
              <a:lnSpc>
                <a:spcPct val="90000"/>
              </a:lnSpc>
              <a:spcBef>
                <a:spcPts val="1000"/>
              </a:spcBef>
            </a:pPr>
            <a:r>
              <a:rPr lang="da-DK" altLang="da-DK" sz="2800" dirty="0"/>
              <a:t>1 jordemoder</a:t>
            </a:r>
          </a:p>
          <a:p>
            <a:pPr>
              <a:lnSpc>
                <a:spcPct val="90000"/>
              </a:lnSpc>
              <a:spcBef>
                <a:spcPts val="1000"/>
              </a:spcBef>
            </a:pPr>
            <a:r>
              <a:rPr lang="da-DK" altLang="da-DK" sz="2800" dirty="0" smtClean="0"/>
              <a:t>1 juristen </a:t>
            </a:r>
            <a:r>
              <a:rPr lang="da-DK" altLang="da-DK" sz="2800" dirty="0"/>
              <a:t>ad </a:t>
            </a:r>
            <a:r>
              <a:rPr lang="da-DK" altLang="da-DK" sz="2800" dirty="0" smtClean="0"/>
              <a:t>hoc</a:t>
            </a:r>
            <a:endParaRPr lang="da-DK" altLang="da-DK" sz="2800" dirty="0"/>
          </a:p>
        </p:txBody>
      </p:sp>
      <p:pic>
        <p:nvPicPr>
          <p:cNvPr id="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99"/>
          <a:stretch/>
        </p:blipFill>
        <p:spPr bwMode="auto">
          <a:xfrm>
            <a:off x="5197496" y="2141835"/>
            <a:ext cx="5791961" cy="3365269"/>
          </a:xfrm>
          <a:prstGeom prst="rect">
            <a:avLst/>
          </a:prstGeom>
          <a:ln/>
        </p:spPr>
        <p:style>
          <a:lnRef idx="2">
            <a:schemeClr val="dk1"/>
          </a:lnRef>
          <a:fillRef idx="1">
            <a:schemeClr val="lt1"/>
          </a:fillRef>
          <a:effectRef idx="0">
            <a:schemeClr val="dk1"/>
          </a:effectRef>
          <a:fontRef idx="minor">
            <a:schemeClr val="dk1"/>
          </a:fontRef>
        </p:style>
      </p:pic>
      <p:sp>
        <p:nvSpPr>
          <p:cNvPr id="6" name="Smilende ansigt 5">
            <a:extLst>
              <a:ext uri="{FF2B5EF4-FFF2-40B4-BE49-F238E27FC236}">
                <a16:creationId xmlns:a16="http://schemas.microsoft.com/office/drawing/2014/main" xmlns="" id="{F7785365-7C75-4F50-BD79-0AFF68FFF4D3}"/>
              </a:ext>
            </a:extLst>
          </p:cNvPr>
          <p:cNvSpPr/>
          <p:nvPr/>
        </p:nvSpPr>
        <p:spPr>
          <a:xfrm rot="802056">
            <a:off x="6924266" y="3208229"/>
            <a:ext cx="819914" cy="663043"/>
          </a:xfrm>
          <a:prstGeom prst="smileyFace">
            <a:avLst/>
          </a:prstGeom>
          <a:solidFill>
            <a:srgbClr val="00698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Hjælp 6">
            <a:hlinkClick r:id="" action="ppaction://noaction" highlightClick="1"/>
            <a:extLst>
              <a:ext uri="{FF2B5EF4-FFF2-40B4-BE49-F238E27FC236}">
                <a16:creationId xmlns:a16="http://schemas.microsoft.com/office/drawing/2014/main" xmlns="" id="{298FD55C-135A-4B39-9C4E-97FE964651E8}"/>
              </a:ext>
            </a:extLst>
          </p:cNvPr>
          <p:cNvSpPr/>
          <p:nvPr/>
        </p:nvSpPr>
        <p:spPr>
          <a:xfrm>
            <a:off x="6619897" y="3896495"/>
            <a:ext cx="1428652" cy="1610608"/>
          </a:xfrm>
          <a:prstGeom prst="actionButtonHelp">
            <a:avLst/>
          </a:prstGeom>
          <a:solidFill>
            <a:srgbClr val="00698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1028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4286" y="636933"/>
            <a:ext cx="10656887" cy="1001762"/>
          </a:xfrm>
        </p:spPr>
        <p:txBody>
          <a:bodyPr/>
          <a:lstStyle/>
          <a:p>
            <a:pPr algn="ctr"/>
            <a:r>
              <a:rPr lang="da-DK" altLang="da-DK" dirty="0"/>
              <a:t>Hvorfor klinisk etik</a:t>
            </a:r>
            <a:r>
              <a:rPr lang="da-DK" altLang="da-DK" dirty="0" smtClean="0"/>
              <a:t>?</a:t>
            </a:r>
            <a:endParaRPr lang="da-DK" dirty="0"/>
          </a:p>
        </p:txBody>
      </p:sp>
      <p:sp>
        <p:nvSpPr>
          <p:cNvPr id="6" name="Pladsholder til indhold 5"/>
          <p:cNvSpPr>
            <a:spLocks noGrp="1"/>
          </p:cNvSpPr>
          <p:nvPr>
            <p:ph idx="1"/>
          </p:nvPr>
        </p:nvSpPr>
        <p:spPr>
          <a:xfrm>
            <a:off x="765174" y="1638695"/>
            <a:ext cx="10655999" cy="4816533"/>
          </a:xfrm>
        </p:spPr>
        <p:txBody>
          <a:bodyPr/>
          <a:lstStyle/>
          <a:p>
            <a:pPr marL="0" indent="0" algn="ctr">
              <a:buNone/>
            </a:pPr>
            <a:endParaRPr lang="da-DK" sz="3200" dirty="0"/>
          </a:p>
        </p:txBody>
      </p:sp>
      <p:pic>
        <p:nvPicPr>
          <p:cNvPr id="4"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2690446"/>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750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31102" y="708245"/>
            <a:ext cx="10656887" cy="1001762"/>
          </a:xfrm>
        </p:spPr>
        <p:txBody>
          <a:bodyPr/>
          <a:lstStyle/>
          <a:p>
            <a:pPr>
              <a:spcBef>
                <a:spcPct val="50000"/>
              </a:spcBef>
            </a:pPr>
            <a:r>
              <a:rPr lang="da-DK" altLang="da-DK" cap="none" dirty="0" smtClean="0"/>
              <a:t>KLINISKE ETISKE KOMITEER I DANMARK</a:t>
            </a:r>
            <a:endParaRPr lang="da-DK" cap="none" dirty="0"/>
          </a:p>
        </p:txBody>
      </p:sp>
      <p:sp>
        <p:nvSpPr>
          <p:cNvPr id="3" name="Pladsholder til indhold 2"/>
          <p:cNvSpPr>
            <a:spLocks noGrp="1"/>
          </p:cNvSpPr>
          <p:nvPr>
            <p:ph idx="1"/>
          </p:nvPr>
        </p:nvSpPr>
        <p:spPr>
          <a:xfrm>
            <a:off x="1131102" y="2113480"/>
            <a:ext cx="10655999" cy="3742196"/>
          </a:xfrm>
        </p:spPr>
        <p:txBody>
          <a:bodyPr/>
          <a:lstStyle/>
          <a:p>
            <a:pPr>
              <a:spcBef>
                <a:spcPts val="1000"/>
              </a:spcBef>
            </a:pPr>
            <a:r>
              <a:rPr lang="da-DK" altLang="da-DK" dirty="0"/>
              <a:t>Frederiksberg har haft i mange </a:t>
            </a:r>
            <a:r>
              <a:rPr lang="da-DK" altLang="da-DK" dirty="0" smtClean="0"/>
              <a:t>år</a:t>
            </a:r>
            <a:endParaRPr lang="da-DK" altLang="da-DK" dirty="0"/>
          </a:p>
          <a:p>
            <a:pPr>
              <a:spcBef>
                <a:spcPts val="1000"/>
              </a:spcBef>
            </a:pPr>
            <a:r>
              <a:rPr lang="da-DK" altLang="da-DK" dirty="0"/>
              <a:t>Aalborg Universitetshospital</a:t>
            </a:r>
          </a:p>
          <a:p>
            <a:pPr>
              <a:spcBef>
                <a:spcPts val="1000"/>
              </a:spcBef>
            </a:pPr>
            <a:r>
              <a:rPr lang="da-DK" altLang="da-DK" dirty="0"/>
              <a:t>Psykiatrien Region </a:t>
            </a:r>
            <a:r>
              <a:rPr lang="da-DK" altLang="da-DK" dirty="0" smtClean="0"/>
              <a:t>Syddanmark</a:t>
            </a:r>
            <a:endParaRPr lang="da-DK" altLang="da-DK" dirty="0"/>
          </a:p>
          <a:p>
            <a:pPr>
              <a:spcBef>
                <a:spcPts val="1000"/>
              </a:spcBef>
            </a:pPr>
            <a:r>
              <a:rPr lang="da-DK" altLang="da-DK" dirty="0" smtClean="0"/>
              <a:t>Herlev Hospital</a:t>
            </a:r>
          </a:p>
          <a:p>
            <a:pPr>
              <a:spcBef>
                <a:spcPts val="1000"/>
              </a:spcBef>
            </a:pPr>
            <a:r>
              <a:rPr lang="da-DK" altLang="da-DK" dirty="0" smtClean="0"/>
              <a:t>Rigshospitalet i Glostrup </a:t>
            </a:r>
          </a:p>
          <a:p>
            <a:pPr>
              <a:spcBef>
                <a:spcPts val="1000"/>
              </a:spcBef>
            </a:pPr>
            <a:r>
              <a:rPr lang="da-DK" altLang="da-DK" dirty="0" smtClean="0"/>
              <a:t>Regionshospitalet Horsens</a:t>
            </a:r>
          </a:p>
          <a:p>
            <a:pPr>
              <a:spcBef>
                <a:spcPts val="1000"/>
              </a:spcBef>
            </a:pPr>
            <a:r>
              <a:rPr lang="da-DK" altLang="da-DK" dirty="0" smtClean="0"/>
              <a:t>Aarhus </a:t>
            </a:r>
            <a:r>
              <a:rPr lang="da-DK" altLang="da-DK" dirty="0"/>
              <a:t>Universitetshospital </a:t>
            </a:r>
            <a:endParaRPr lang="da-DK" altLang="da-DK" dirty="0" smtClean="0"/>
          </a:p>
          <a:p>
            <a:pPr>
              <a:spcBef>
                <a:spcPts val="1000"/>
              </a:spcBef>
            </a:pPr>
            <a:r>
              <a:rPr lang="da-DK" altLang="da-DK" dirty="0" smtClean="0"/>
              <a:t>og </a:t>
            </a:r>
            <a:r>
              <a:rPr lang="da-DK" altLang="da-DK" dirty="0"/>
              <a:t>andre har oprettet </a:t>
            </a:r>
            <a:r>
              <a:rPr lang="da-DK" altLang="da-DK" dirty="0" smtClean="0"/>
              <a:t>”</a:t>
            </a:r>
            <a:r>
              <a:rPr lang="da-DK" altLang="da-DK" dirty="0"/>
              <a:t>for nylig” eller er i </a:t>
            </a:r>
            <a:r>
              <a:rPr lang="da-DK" altLang="da-DK" dirty="0" smtClean="0"/>
              <a:t>proces</a:t>
            </a:r>
            <a:endParaRPr lang="da-DK" altLang="da-DK" dirty="0"/>
          </a:p>
        </p:txBody>
      </p:sp>
    </p:spTree>
    <p:extLst>
      <p:ext uri="{BB962C8B-B14F-4D97-AF65-F5344CB8AC3E}">
        <p14:creationId xmlns:p14="http://schemas.microsoft.com/office/powerpoint/2010/main" val="314827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3358" y="819688"/>
            <a:ext cx="11179015" cy="751279"/>
          </a:xfrm>
        </p:spPr>
        <p:txBody>
          <a:bodyPr/>
          <a:lstStyle/>
          <a:p>
            <a:r>
              <a:rPr lang="da-DK" altLang="da-DK" cap="none" dirty="0" smtClean="0"/>
              <a:t>KLINISK ETISKE KOMITE VED AALBORG UNIVERSITETSHOSPITAL </a:t>
            </a:r>
            <a:br>
              <a:rPr lang="da-DK" altLang="da-DK" cap="none" dirty="0" smtClean="0"/>
            </a:br>
            <a:r>
              <a:rPr lang="da-DK" altLang="da-DK" cap="none" dirty="0" smtClean="0"/>
              <a:t>ANNO 2019</a:t>
            </a:r>
            <a:endParaRPr lang="da-DK" cap="none" dirty="0"/>
          </a:p>
        </p:txBody>
      </p:sp>
      <p:sp>
        <p:nvSpPr>
          <p:cNvPr id="3" name="Pladsholder til indhold 2"/>
          <p:cNvSpPr>
            <a:spLocks noGrp="1"/>
          </p:cNvSpPr>
          <p:nvPr>
            <p:ph idx="1"/>
          </p:nvPr>
        </p:nvSpPr>
        <p:spPr>
          <a:xfrm>
            <a:off x="1073358" y="2020491"/>
            <a:ext cx="4547331" cy="4178429"/>
          </a:xfrm>
        </p:spPr>
        <p:txBody>
          <a:bodyPr/>
          <a:lstStyle/>
          <a:p>
            <a:pPr marL="0" indent="0">
              <a:spcBef>
                <a:spcPts val="0"/>
              </a:spcBef>
              <a:buNone/>
            </a:pPr>
            <a:r>
              <a:rPr lang="da-DK" b="1" dirty="0"/>
              <a:t>Formand:</a:t>
            </a:r>
          </a:p>
          <a:p>
            <a:pPr>
              <a:spcBef>
                <a:spcPts val="0"/>
              </a:spcBef>
            </a:pPr>
            <a:r>
              <a:rPr lang="da-DK" dirty="0"/>
              <a:t>Funktionsleder,</a:t>
            </a:r>
            <a:r>
              <a:rPr lang="da-DK" b="1" dirty="0"/>
              <a:t> </a:t>
            </a:r>
            <a:endParaRPr lang="da-DK" b="1" dirty="0" smtClean="0"/>
          </a:p>
          <a:p>
            <a:pPr marL="0" indent="0">
              <a:spcBef>
                <a:spcPts val="0"/>
              </a:spcBef>
              <a:buNone/>
            </a:pPr>
            <a:r>
              <a:rPr lang="da-DK" b="1" dirty="0" smtClean="0"/>
              <a:t>   </a:t>
            </a:r>
            <a:r>
              <a:rPr lang="da-DK" dirty="0" smtClean="0"/>
              <a:t>Dorte </a:t>
            </a:r>
            <a:r>
              <a:rPr lang="da-DK" dirty="0"/>
              <a:t>E M </a:t>
            </a:r>
            <a:r>
              <a:rPr lang="da-DK" dirty="0" smtClean="0"/>
              <a:t>Holdgaard</a:t>
            </a:r>
          </a:p>
          <a:p>
            <a:pPr marL="0" indent="0">
              <a:spcBef>
                <a:spcPts val="0"/>
              </a:spcBef>
              <a:buNone/>
            </a:pPr>
            <a:r>
              <a:rPr lang="da-DK" dirty="0"/>
              <a:t> </a:t>
            </a:r>
            <a:r>
              <a:rPr lang="da-DK" dirty="0" smtClean="0"/>
              <a:t>  </a:t>
            </a:r>
            <a:r>
              <a:rPr lang="da-DK" dirty="0" smtClean="0">
                <a:hlinkClick r:id="rId4"/>
              </a:rPr>
              <a:t>demh@rn.dk</a:t>
            </a:r>
            <a:endParaRPr lang="da-DK" dirty="0"/>
          </a:p>
          <a:p>
            <a:pPr marL="0" indent="0">
              <a:spcBef>
                <a:spcPts val="0"/>
              </a:spcBef>
              <a:buNone/>
            </a:pPr>
            <a:endParaRPr lang="da-DK" b="1" dirty="0" smtClean="0"/>
          </a:p>
          <a:p>
            <a:pPr marL="0" indent="0">
              <a:spcBef>
                <a:spcPts val="0"/>
              </a:spcBef>
              <a:buNone/>
            </a:pPr>
            <a:r>
              <a:rPr lang="da-DK" b="1" dirty="0" smtClean="0"/>
              <a:t>Næstformand</a:t>
            </a:r>
            <a:r>
              <a:rPr lang="da-DK" b="1" dirty="0"/>
              <a:t>:</a:t>
            </a:r>
          </a:p>
          <a:p>
            <a:pPr>
              <a:spcBef>
                <a:spcPts val="0"/>
              </a:spcBef>
            </a:pPr>
            <a:r>
              <a:rPr lang="da-DK" dirty="0" smtClean="0"/>
              <a:t>Hospitalspræst, </a:t>
            </a:r>
          </a:p>
          <a:p>
            <a:pPr marL="0" indent="0">
              <a:spcBef>
                <a:spcPts val="0"/>
              </a:spcBef>
              <a:buNone/>
            </a:pPr>
            <a:r>
              <a:rPr lang="da-DK" dirty="0" smtClean="0"/>
              <a:t>   Karen </a:t>
            </a:r>
            <a:r>
              <a:rPr lang="da-DK" dirty="0"/>
              <a:t>Søe </a:t>
            </a:r>
            <a:r>
              <a:rPr lang="da-DK" dirty="0" smtClean="0"/>
              <a:t>Pedersen</a:t>
            </a:r>
          </a:p>
          <a:p>
            <a:pPr marL="0" indent="0">
              <a:spcBef>
                <a:spcPts val="0"/>
              </a:spcBef>
              <a:buNone/>
            </a:pPr>
            <a:r>
              <a:rPr lang="da-DK" dirty="0"/>
              <a:t> </a:t>
            </a:r>
            <a:r>
              <a:rPr lang="da-DK" dirty="0" smtClean="0"/>
              <a:t>  </a:t>
            </a:r>
            <a:r>
              <a:rPr lang="da-DK" dirty="0" smtClean="0">
                <a:hlinkClick r:id="rId5"/>
              </a:rPr>
              <a:t>kspe@km.dk</a:t>
            </a:r>
            <a:endParaRPr lang="da-DK" dirty="0"/>
          </a:p>
        </p:txBody>
      </p:sp>
      <p:sp>
        <p:nvSpPr>
          <p:cNvPr id="4" name="Pladsholder til indhold 3"/>
          <p:cNvSpPr>
            <a:spLocks noGrp="1"/>
          </p:cNvSpPr>
          <p:nvPr>
            <p:ph sz="quarter" idx="13"/>
          </p:nvPr>
        </p:nvSpPr>
        <p:spPr>
          <a:xfrm>
            <a:off x="4409308" y="2020492"/>
            <a:ext cx="6626432" cy="4178428"/>
          </a:xfrm>
        </p:spPr>
        <p:txBody>
          <a:bodyPr/>
          <a:lstStyle/>
          <a:p>
            <a:pPr marL="0" indent="0">
              <a:buNone/>
              <a:defRPr/>
            </a:pPr>
            <a:r>
              <a:rPr lang="da-DK" b="1" dirty="0"/>
              <a:t>Medlemmer: </a:t>
            </a:r>
          </a:p>
          <a:p>
            <a:pPr>
              <a:spcBef>
                <a:spcPts val="0"/>
              </a:spcBef>
              <a:defRPr/>
            </a:pPr>
            <a:r>
              <a:rPr lang="da-DK" dirty="0"/>
              <a:t>Filosof, Patrik </a:t>
            </a:r>
            <a:r>
              <a:rPr lang="da-DK" dirty="0" err="1"/>
              <a:t>Kjærsdam</a:t>
            </a:r>
            <a:r>
              <a:rPr lang="da-DK" dirty="0"/>
              <a:t> </a:t>
            </a:r>
            <a:r>
              <a:rPr lang="da-DK" dirty="0" err="1" smtClean="0"/>
              <a:t>Telléus</a:t>
            </a:r>
            <a:endParaRPr lang="da-DK" dirty="0"/>
          </a:p>
          <a:p>
            <a:pPr>
              <a:spcBef>
                <a:spcPts val="0"/>
              </a:spcBef>
              <a:defRPr/>
            </a:pPr>
            <a:r>
              <a:rPr lang="da-DK" dirty="0"/>
              <a:t>Sygeplejerske, Jette Kristine Christiansen</a:t>
            </a:r>
          </a:p>
          <a:p>
            <a:pPr>
              <a:spcBef>
                <a:spcPts val="0"/>
              </a:spcBef>
              <a:defRPr/>
            </a:pPr>
            <a:r>
              <a:rPr lang="da-DK" dirty="0" smtClean="0"/>
              <a:t>Sygeplejerske/underviser, </a:t>
            </a:r>
            <a:r>
              <a:rPr lang="da-DK" dirty="0"/>
              <a:t>Rie Brogaard </a:t>
            </a:r>
            <a:r>
              <a:rPr lang="da-DK" dirty="0" err="1"/>
              <a:t>Aeppli</a:t>
            </a:r>
            <a:endParaRPr lang="da-DK" dirty="0"/>
          </a:p>
          <a:p>
            <a:pPr>
              <a:spcBef>
                <a:spcPts val="0"/>
              </a:spcBef>
              <a:defRPr/>
            </a:pPr>
            <a:r>
              <a:rPr lang="da-DK" dirty="0"/>
              <a:t>Læge, Malene Lundsgaard </a:t>
            </a:r>
          </a:p>
          <a:p>
            <a:pPr>
              <a:spcBef>
                <a:spcPts val="0"/>
              </a:spcBef>
              <a:defRPr/>
            </a:pPr>
            <a:r>
              <a:rPr lang="da-DK" dirty="0"/>
              <a:t>Hospitalsfysiker, Lars </a:t>
            </a:r>
            <a:r>
              <a:rPr lang="da-DK" dirty="0" err="1"/>
              <a:t>Jødal</a:t>
            </a:r>
            <a:r>
              <a:rPr lang="da-DK" dirty="0"/>
              <a:t> </a:t>
            </a:r>
          </a:p>
          <a:p>
            <a:pPr>
              <a:spcBef>
                <a:spcPts val="0"/>
              </a:spcBef>
              <a:defRPr/>
            </a:pPr>
            <a:r>
              <a:rPr lang="da-DK" dirty="0"/>
              <a:t>Sekretær, Lone Lander</a:t>
            </a:r>
          </a:p>
          <a:p>
            <a:pPr>
              <a:spcBef>
                <a:spcPts val="0"/>
              </a:spcBef>
              <a:defRPr/>
            </a:pPr>
            <a:r>
              <a:rPr lang="da-DK" dirty="0"/>
              <a:t>Bioanalytiker, Sarah Andersen</a:t>
            </a:r>
          </a:p>
          <a:p>
            <a:pPr>
              <a:spcBef>
                <a:spcPts val="0"/>
              </a:spcBef>
              <a:defRPr/>
            </a:pPr>
            <a:r>
              <a:rPr lang="da-DK" dirty="0"/>
              <a:t>Socialformidler/socialrådgiver, Anne Marie Buus Nielsen</a:t>
            </a:r>
          </a:p>
          <a:p>
            <a:pPr>
              <a:spcBef>
                <a:spcPts val="0"/>
              </a:spcBef>
              <a:defRPr/>
            </a:pPr>
            <a:r>
              <a:rPr lang="da-DK" dirty="0"/>
              <a:t>Sygeplejerske, Anne Sofie Broberg Eriksen</a:t>
            </a:r>
          </a:p>
          <a:p>
            <a:pPr>
              <a:spcBef>
                <a:spcPts val="0"/>
              </a:spcBef>
              <a:defRPr/>
            </a:pPr>
            <a:r>
              <a:rPr lang="da-DK" dirty="0"/>
              <a:t>Overlæge, Grzegorz Jaroslaw </a:t>
            </a:r>
            <a:r>
              <a:rPr lang="da-DK" dirty="0" err="1"/>
              <a:t>Pacyk</a:t>
            </a:r>
            <a:r>
              <a:rPr lang="da-DK" dirty="0"/>
              <a:t> </a:t>
            </a:r>
          </a:p>
          <a:p>
            <a:pPr>
              <a:spcBef>
                <a:spcPts val="0"/>
              </a:spcBef>
              <a:defRPr/>
            </a:pPr>
            <a:r>
              <a:rPr lang="da-DK" dirty="0"/>
              <a:t>Anæstesisygeplejerske, Bente Grum Madsen</a:t>
            </a:r>
          </a:p>
          <a:p>
            <a:pPr>
              <a:spcBef>
                <a:spcPts val="0"/>
              </a:spcBef>
              <a:defRPr/>
            </a:pPr>
            <a:r>
              <a:rPr lang="da-DK" dirty="0"/>
              <a:t>Filosofisk projektmedarbejder, Charlotte Torp Nielsen </a:t>
            </a:r>
          </a:p>
          <a:p>
            <a:endParaRPr lang="da-DK" dirty="0"/>
          </a:p>
        </p:txBody>
      </p:sp>
    </p:spTree>
    <p:extLst>
      <p:ext uri="{BB962C8B-B14F-4D97-AF65-F5344CB8AC3E}">
        <p14:creationId xmlns:p14="http://schemas.microsoft.com/office/powerpoint/2010/main" val="294519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5174" y="268629"/>
            <a:ext cx="10656887" cy="1001762"/>
          </a:xfrm>
        </p:spPr>
        <p:txBody>
          <a:bodyPr/>
          <a:lstStyle/>
          <a:p>
            <a:r>
              <a:rPr lang="da-DK" altLang="da-DK" dirty="0" smtClean="0"/>
              <a:t>Historik</a:t>
            </a:r>
            <a:endParaRPr lang="da-DK" dirty="0"/>
          </a:p>
        </p:txBody>
      </p:sp>
      <p:pic>
        <p:nvPicPr>
          <p:cNvPr id="4"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2690446"/>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dsholder til indhold 5"/>
          <p:cNvSpPr>
            <a:spLocks noGrp="1"/>
          </p:cNvSpPr>
          <p:nvPr>
            <p:ph idx="1"/>
          </p:nvPr>
        </p:nvSpPr>
        <p:spPr>
          <a:xfrm>
            <a:off x="765174" y="1462849"/>
            <a:ext cx="10655999" cy="4816533"/>
          </a:xfrm>
        </p:spPr>
        <p:txBody>
          <a:bodyPr/>
          <a:lstStyle/>
          <a:p>
            <a:pPr>
              <a:lnSpc>
                <a:spcPct val="80000"/>
              </a:lnSpc>
            </a:pPr>
            <a:r>
              <a:rPr lang="da-DK" altLang="da-DK" dirty="0"/>
              <a:t>Havde mellem </a:t>
            </a:r>
            <a:r>
              <a:rPr lang="da-DK" altLang="da-DK" dirty="0" smtClean="0"/>
              <a:t>10 til 12 </a:t>
            </a:r>
            <a:r>
              <a:rPr lang="da-DK" altLang="da-DK" dirty="0"/>
              <a:t>dilemmaer på et </a:t>
            </a:r>
            <a:r>
              <a:rPr lang="da-DK" altLang="da-DK" dirty="0" smtClean="0"/>
              <a:t>år - passende</a:t>
            </a:r>
            <a:endParaRPr lang="da-DK" altLang="da-DK" dirty="0"/>
          </a:p>
          <a:p>
            <a:pPr>
              <a:lnSpc>
                <a:spcPct val="80000"/>
              </a:lnSpc>
            </a:pPr>
            <a:r>
              <a:rPr lang="da-DK" altLang="da-DK" dirty="0"/>
              <a:t>Arbejdet med undervisning og guideline</a:t>
            </a:r>
          </a:p>
          <a:p>
            <a:pPr>
              <a:lnSpc>
                <a:spcPct val="80000"/>
              </a:lnSpc>
            </a:pPr>
            <a:r>
              <a:rPr lang="da-DK" altLang="da-DK" dirty="0"/>
              <a:t>Antal dilemmaer </a:t>
            </a:r>
            <a:r>
              <a:rPr lang="da-DK" altLang="da-DK" dirty="0" smtClean="0"/>
              <a:t>daler</a:t>
            </a:r>
            <a:endParaRPr lang="da-DK" altLang="da-DK" dirty="0"/>
          </a:p>
          <a:p>
            <a:pPr marL="0" indent="0">
              <a:buNone/>
            </a:pPr>
            <a:endParaRPr lang="da-DK" dirty="0"/>
          </a:p>
        </p:txBody>
      </p:sp>
    </p:spTree>
    <p:extLst>
      <p:ext uri="{BB962C8B-B14F-4D97-AF65-F5344CB8AC3E}">
        <p14:creationId xmlns:p14="http://schemas.microsoft.com/office/powerpoint/2010/main" val="3418870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2874" y="1183025"/>
            <a:ext cx="10656887" cy="1001762"/>
          </a:xfrm>
        </p:spPr>
        <p:txBody>
          <a:bodyPr/>
          <a:lstStyle/>
          <a:p>
            <a:r>
              <a:rPr lang="da-DK" altLang="da-DK" cap="none" dirty="0" smtClean="0"/>
              <a:t>ET AF HOVEDBUDSKABERNE HER I DAG</a:t>
            </a:r>
            <a:endParaRPr lang="da-DK" cap="none" dirty="0"/>
          </a:p>
        </p:txBody>
      </p:sp>
      <p:sp>
        <p:nvSpPr>
          <p:cNvPr id="3" name="Pladsholder til indhold 2"/>
          <p:cNvSpPr>
            <a:spLocks noGrp="1"/>
          </p:cNvSpPr>
          <p:nvPr>
            <p:ph idx="1"/>
          </p:nvPr>
        </p:nvSpPr>
        <p:spPr>
          <a:xfrm>
            <a:off x="2202874" y="2731219"/>
            <a:ext cx="7183071" cy="2511273"/>
          </a:xfrm>
        </p:spPr>
        <p:txBody>
          <a:bodyPr/>
          <a:lstStyle/>
          <a:p>
            <a:pPr marL="0" indent="0">
              <a:spcBef>
                <a:spcPts val="1000"/>
              </a:spcBef>
              <a:buNone/>
              <a:defRPr/>
            </a:pPr>
            <a:r>
              <a:rPr lang="da-DK" sz="2800" b="1" dirty="0"/>
              <a:t>Vi vil så </a:t>
            </a:r>
            <a:r>
              <a:rPr lang="da-DK" sz="2800" b="1" dirty="0" smtClean="0"/>
              <a:t>gerne have:</a:t>
            </a:r>
            <a:endParaRPr lang="da-DK" sz="1000" dirty="0" smtClean="0"/>
          </a:p>
          <a:p>
            <a:pPr>
              <a:spcBef>
                <a:spcPts val="1000"/>
              </a:spcBef>
              <a:defRPr/>
            </a:pPr>
            <a:r>
              <a:rPr lang="da-DK" sz="2800" dirty="0" smtClean="0"/>
              <a:t>Morgenmøder</a:t>
            </a:r>
            <a:endParaRPr lang="da-DK" sz="2800" dirty="0"/>
          </a:p>
          <a:p>
            <a:pPr>
              <a:spcBef>
                <a:spcPts val="1000"/>
              </a:spcBef>
              <a:defRPr/>
            </a:pPr>
            <a:r>
              <a:rPr lang="da-DK" sz="2800" dirty="0"/>
              <a:t>Små-konferencer</a:t>
            </a:r>
          </a:p>
          <a:p>
            <a:pPr>
              <a:spcBef>
                <a:spcPts val="1000"/>
              </a:spcBef>
              <a:defRPr/>
            </a:pPr>
            <a:r>
              <a:rPr lang="da-DK" sz="2800" dirty="0"/>
              <a:t>Små som store </a:t>
            </a:r>
            <a:r>
              <a:rPr lang="da-DK" sz="2800" dirty="0" smtClean="0"/>
              <a:t>personalemøder</a:t>
            </a:r>
            <a:endParaRPr lang="da-DK" sz="2800" dirty="0"/>
          </a:p>
        </p:txBody>
      </p:sp>
    </p:spTree>
    <p:extLst>
      <p:ext uri="{BB962C8B-B14F-4D97-AF65-F5344CB8AC3E}">
        <p14:creationId xmlns:p14="http://schemas.microsoft.com/office/powerpoint/2010/main" val="233652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4286" y="611939"/>
            <a:ext cx="10656887" cy="1001762"/>
          </a:xfrm>
        </p:spPr>
        <p:txBody>
          <a:bodyPr/>
          <a:lstStyle/>
          <a:p>
            <a:pPr algn="ctr"/>
            <a:r>
              <a:rPr lang="da-DK" altLang="da-DK" dirty="0"/>
              <a:t>Generelt om </a:t>
            </a:r>
            <a:r>
              <a:rPr lang="da-DK" altLang="da-DK" dirty="0" smtClean="0"/>
              <a:t>dilemmaerne</a:t>
            </a:r>
            <a:endParaRPr lang="da-DK" dirty="0"/>
          </a:p>
        </p:txBody>
      </p:sp>
      <p:sp>
        <p:nvSpPr>
          <p:cNvPr id="6" name="Pladsholder til indhold 5"/>
          <p:cNvSpPr>
            <a:spLocks noGrp="1"/>
          </p:cNvSpPr>
          <p:nvPr>
            <p:ph idx="1"/>
          </p:nvPr>
        </p:nvSpPr>
        <p:spPr>
          <a:xfrm>
            <a:off x="765174" y="1638695"/>
            <a:ext cx="10655999" cy="4816533"/>
          </a:xfrm>
        </p:spPr>
        <p:txBody>
          <a:bodyPr/>
          <a:lstStyle/>
          <a:p>
            <a:pPr algn="ctr">
              <a:lnSpc>
                <a:spcPct val="80000"/>
              </a:lnSpc>
              <a:buFontTx/>
              <a:buNone/>
            </a:pPr>
            <a:endParaRPr lang="da-DK" altLang="da-DK" sz="3200" dirty="0"/>
          </a:p>
        </p:txBody>
      </p:sp>
      <p:pic>
        <p:nvPicPr>
          <p:cNvPr id="4"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2690446"/>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746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0594" y="1253373"/>
            <a:ext cx="10656887" cy="1001762"/>
          </a:xfrm>
        </p:spPr>
        <p:txBody>
          <a:bodyPr/>
          <a:lstStyle/>
          <a:p>
            <a:pPr>
              <a:spcBef>
                <a:spcPct val="50000"/>
              </a:spcBef>
            </a:pPr>
            <a:r>
              <a:rPr lang="da-DK" altLang="da-DK" cap="none" dirty="0" smtClean="0"/>
              <a:t>DEN ETISKE ANALYSE VISER PERSPEKTIVFORSKYDNING</a:t>
            </a:r>
            <a:endParaRPr lang="da-DK" altLang="da-DK" cap="none" dirty="0"/>
          </a:p>
        </p:txBody>
      </p:sp>
      <p:sp>
        <p:nvSpPr>
          <p:cNvPr id="3" name="Pladsholder til indhold 2"/>
          <p:cNvSpPr>
            <a:spLocks noGrp="1"/>
          </p:cNvSpPr>
          <p:nvPr>
            <p:ph idx="1"/>
          </p:nvPr>
        </p:nvSpPr>
        <p:spPr>
          <a:xfrm>
            <a:off x="944830" y="2869625"/>
            <a:ext cx="5148264" cy="2001319"/>
          </a:xfrm>
        </p:spPr>
        <p:txBody>
          <a:bodyPr/>
          <a:lstStyle/>
          <a:p>
            <a:pPr>
              <a:spcBef>
                <a:spcPts val="1000"/>
              </a:spcBef>
            </a:pPr>
            <a:r>
              <a:rPr lang="da-DK" altLang="da-DK" sz="2800" dirty="0"/>
              <a:t>C. </a:t>
            </a:r>
            <a:r>
              <a:rPr lang="da-DK" altLang="da-DK" sz="2800" dirty="0" err="1"/>
              <a:t>Delmars</a:t>
            </a:r>
            <a:r>
              <a:rPr lang="da-DK" altLang="da-DK" sz="2800" dirty="0"/>
              <a:t> </a:t>
            </a:r>
            <a:r>
              <a:rPr lang="da-DK" altLang="da-DK" sz="2800" dirty="0" err="1"/>
              <a:t>PhD</a:t>
            </a:r>
            <a:r>
              <a:rPr lang="da-DK" altLang="da-DK" sz="2800" dirty="0"/>
              <a:t>, 1999</a:t>
            </a:r>
          </a:p>
          <a:p>
            <a:pPr>
              <a:spcBef>
                <a:spcPts val="1000"/>
              </a:spcBef>
            </a:pPr>
            <a:r>
              <a:rPr lang="da-DK" altLang="da-DK" sz="2800" dirty="0"/>
              <a:t>K. M. Dalgaards </a:t>
            </a:r>
            <a:r>
              <a:rPr lang="da-DK" altLang="da-DK" sz="2800" dirty="0" err="1"/>
              <a:t>PhD</a:t>
            </a:r>
            <a:r>
              <a:rPr lang="da-DK" altLang="da-DK" sz="2800" dirty="0"/>
              <a:t>, 2007</a:t>
            </a:r>
          </a:p>
          <a:p>
            <a:pPr>
              <a:spcBef>
                <a:spcPts val="1000"/>
              </a:spcBef>
            </a:pPr>
            <a:r>
              <a:rPr lang="da-DK" altLang="da-DK" sz="2800" dirty="0"/>
              <a:t>S. Angel i </a:t>
            </a:r>
            <a:r>
              <a:rPr lang="da-DK" altLang="da-DK" sz="2800" dirty="0" err="1"/>
              <a:t>TfS</a:t>
            </a:r>
            <a:r>
              <a:rPr lang="da-DK" altLang="da-DK" sz="2800" dirty="0"/>
              <a:t>, </a:t>
            </a:r>
            <a:r>
              <a:rPr lang="da-DK" altLang="da-DK" sz="2800" dirty="0" smtClean="0"/>
              <a:t>2009</a:t>
            </a:r>
            <a:endParaRPr lang="da-DK" altLang="da-DK" sz="2800" dirty="0"/>
          </a:p>
        </p:txBody>
      </p:sp>
      <p:sp>
        <p:nvSpPr>
          <p:cNvPr id="4" name="Pladsholder til indhold 3"/>
          <p:cNvSpPr>
            <a:spLocks noGrp="1"/>
          </p:cNvSpPr>
          <p:nvPr>
            <p:ph sz="quarter" idx="13"/>
          </p:nvPr>
        </p:nvSpPr>
        <p:spPr>
          <a:xfrm>
            <a:off x="6269038" y="2869229"/>
            <a:ext cx="5148788" cy="2001715"/>
          </a:xfrm>
        </p:spPr>
        <p:txBody>
          <a:bodyPr/>
          <a:lstStyle/>
          <a:p>
            <a:pPr marL="0" indent="0">
              <a:buNone/>
            </a:pPr>
            <a:r>
              <a:rPr lang="da-DK" altLang="da-DK" sz="2800" dirty="0"/>
              <a:t>Fagligheden ”tager over” med argumentet om, </a:t>
            </a:r>
            <a:r>
              <a:rPr lang="da-DK" altLang="da-DK" sz="2800" dirty="0" smtClean="0"/>
              <a:t>at </a:t>
            </a:r>
            <a:r>
              <a:rPr lang="da-DK" altLang="da-DK" sz="2800" dirty="0"/>
              <a:t>det er til ”patientens bedste”</a:t>
            </a:r>
          </a:p>
        </p:txBody>
      </p:sp>
    </p:spTree>
    <p:extLst>
      <p:ext uri="{BB962C8B-B14F-4D97-AF65-F5344CB8AC3E}">
        <p14:creationId xmlns:p14="http://schemas.microsoft.com/office/powerpoint/2010/main" val="1037347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4286" y="611939"/>
            <a:ext cx="10656887" cy="1001762"/>
          </a:xfrm>
        </p:spPr>
        <p:txBody>
          <a:bodyPr/>
          <a:lstStyle/>
          <a:p>
            <a:pPr algn="ctr"/>
            <a:r>
              <a:rPr lang="da-DK" dirty="0"/>
              <a:t>Klinisk Etik </a:t>
            </a:r>
            <a:r>
              <a:rPr lang="da-DK" dirty="0" smtClean="0"/>
              <a:t>ved Aalborg Universitetshospital</a:t>
            </a:r>
            <a:r>
              <a:rPr lang="da-DK" dirty="0">
                <a:solidFill>
                  <a:srgbClr val="FF3300"/>
                </a:solidFill>
                <a:latin typeface="Arial" charset="0"/>
              </a:rPr>
              <a:t> </a:t>
            </a:r>
            <a:r>
              <a:rPr lang="da-DK" dirty="0" smtClean="0">
                <a:solidFill>
                  <a:srgbClr val="FF3300"/>
                </a:solidFill>
                <a:latin typeface="Arial" charset="0"/>
              </a:rPr>
              <a:t/>
            </a:r>
            <a:br>
              <a:rPr lang="da-DK" dirty="0" smtClean="0">
                <a:solidFill>
                  <a:srgbClr val="FF3300"/>
                </a:solidFill>
                <a:latin typeface="Arial" charset="0"/>
              </a:rPr>
            </a:br>
            <a:r>
              <a:rPr lang="da-DK" dirty="0" smtClean="0"/>
              <a:t>gennem </a:t>
            </a:r>
            <a:r>
              <a:rPr lang="da-DK" dirty="0"/>
              <a:t>10 år</a:t>
            </a:r>
          </a:p>
        </p:txBody>
      </p:sp>
      <p:sp>
        <p:nvSpPr>
          <p:cNvPr id="6" name="Pladsholder til indhold 5"/>
          <p:cNvSpPr>
            <a:spLocks noGrp="1"/>
          </p:cNvSpPr>
          <p:nvPr>
            <p:ph idx="1"/>
          </p:nvPr>
        </p:nvSpPr>
        <p:spPr>
          <a:xfrm>
            <a:off x="765174" y="1638695"/>
            <a:ext cx="10655999" cy="4816533"/>
          </a:xfrm>
        </p:spPr>
        <p:txBody>
          <a:bodyPr/>
          <a:lstStyle/>
          <a:p>
            <a:pPr>
              <a:spcBef>
                <a:spcPts val="1100"/>
              </a:spcBef>
            </a:pPr>
            <a:endParaRPr lang="da-DK" dirty="0"/>
          </a:p>
        </p:txBody>
      </p:sp>
      <p:pic>
        <p:nvPicPr>
          <p:cNvPr id="4"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2690446"/>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189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cap="none" dirty="0"/>
              <a:t>HVORFOR ARBEJDE SYSTEMATISK MED KLINISK ETIK?</a:t>
            </a:r>
            <a:endParaRPr lang="da-DK" dirty="0"/>
          </a:p>
        </p:txBody>
      </p:sp>
      <p:sp>
        <p:nvSpPr>
          <p:cNvPr id="3" name="Pladsholder til tekst 2"/>
          <p:cNvSpPr>
            <a:spLocks noGrp="1"/>
          </p:cNvSpPr>
          <p:nvPr>
            <p:ph type="body" sz="quarter" idx="13"/>
          </p:nvPr>
        </p:nvSpPr>
        <p:spPr/>
        <p:txBody>
          <a:bodyPr/>
          <a:lstStyle/>
          <a:p>
            <a:pPr>
              <a:spcBef>
                <a:spcPts val="0"/>
              </a:spcBef>
              <a:buNone/>
            </a:pPr>
            <a:r>
              <a:rPr lang="da-DK" altLang="da-DK" sz="2800" dirty="0"/>
              <a:t>Den umiddelbare etiske vurdering viser ofte at være et udtryk for klinikerens holdning </a:t>
            </a:r>
          </a:p>
          <a:p>
            <a:pPr>
              <a:spcBef>
                <a:spcPct val="50000"/>
              </a:spcBef>
              <a:buNone/>
            </a:pPr>
            <a:r>
              <a:rPr lang="da-DK" altLang="da-DK" sz="2800" dirty="0"/>
              <a:t>- og ikke et etisk </a:t>
            </a:r>
            <a:r>
              <a:rPr lang="da-DK" altLang="da-DK" sz="2800" dirty="0" smtClean="0"/>
              <a:t>objektiv</a:t>
            </a:r>
            <a:r>
              <a:rPr lang="da-DK" altLang="da-DK" sz="2800" dirty="0"/>
              <a:t>.</a:t>
            </a:r>
            <a:endParaRPr lang="da-DK" sz="2800" dirty="0"/>
          </a:p>
        </p:txBody>
      </p:sp>
    </p:spTree>
    <p:extLst>
      <p:ext uri="{BB962C8B-B14F-4D97-AF65-F5344CB8AC3E}">
        <p14:creationId xmlns:p14="http://schemas.microsoft.com/office/powerpoint/2010/main" val="4225520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0594" y="1253373"/>
            <a:ext cx="10656887" cy="1001762"/>
          </a:xfrm>
        </p:spPr>
        <p:txBody>
          <a:bodyPr/>
          <a:lstStyle/>
          <a:p>
            <a:pPr>
              <a:spcBef>
                <a:spcPct val="50000"/>
              </a:spcBef>
            </a:pPr>
            <a:r>
              <a:rPr lang="da-DK" altLang="da-DK" cap="none" dirty="0"/>
              <a:t>EKSEMPLER PÅ AT DEN UMIDDELBARE ETIK KOMMER ”TIL KORT”</a:t>
            </a:r>
          </a:p>
        </p:txBody>
      </p:sp>
      <p:sp>
        <p:nvSpPr>
          <p:cNvPr id="3" name="Pladsholder til indhold 2"/>
          <p:cNvSpPr>
            <a:spLocks noGrp="1"/>
          </p:cNvSpPr>
          <p:nvPr>
            <p:ph idx="1"/>
          </p:nvPr>
        </p:nvSpPr>
        <p:spPr>
          <a:xfrm>
            <a:off x="944830" y="2869625"/>
            <a:ext cx="9731088" cy="3839933"/>
          </a:xfrm>
        </p:spPr>
        <p:txBody>
          <a:bodyPr/>
          <a:lstStyle/>
          <a:p>
            <a:pPr marL="457200" indent="-457200">
              <a:spcBef>
                <a:spcPts val="1000"/>
              </a:spcBef>
              <a:buFont typeface="+mj-lt"/>
              <a:buAutoNum type="arabicPeriod"/>
            </a:pPr>
            <a:r>
              <a:rPr lang="da-DK" altLang="da-DK" sz="2400" dirty="0"/>
              <a:t>Skadestuepatienten der fotograferes af familien</a:t>
            </a:r>
          </a:p>
          <a:p>
            <a:pPr marL="457200" indent="-457200">
              <a:spcBef>
                <a:spcPts val="1000"/>
              </a:spcBef>
              <a:buFont typeface="+mj-lt"/>
              <a:buAutoNum type="arabicPeriod"/>
            </a:pPr>
            <a:r>
              <a:rPr lang="da-DK" altLang="da-DK" sz="2400" dirty="0"/>
              <a:t>Kronikeren der ikke følger behandlingsstandarden</a:t>
            </a:r>
          </a:p>
          <a:p>
            <a:pPr marL="457200" indent="-457200">
              <a:spcBef>
                <a:spcPts val="1000"/>
              </a:spcBef>
              <a:buFont typeface="+mj-lt"/>
              <a:buAutoNum type="arabicPeriod"/>
            </a:pPr>
            <a:r>
              <a:rPr lang="da-DK" altLang="da-DK" sz="2400" dirty="0"/>
              <a:t>Plejepersonale der synes der overbehandles</a:t>
            </a:r>
          </a:p>
          <a:p>
            <a:pPr marL="457200" indent="-457200">
              <a:spcBef>
                <a:spcPts val="1000"/>
              </a:spcBef>
              <a:buFont typeface="+mj-lt"/>
              <a:buAutoNum type="arabicPeriod"/>
            </a:pPr>
            <a:r>
              <a:rPr lang="da-DK" altLang="da-DK" sz="2400" dirty="0"/>
              <a:t>Man kan da ikke tale om organdonation før hjernedøden er indtrådt</a:t>
            </a:r>
          </a:p>
          <a:p>
            <a:pPr marL="457200" indent="-457200">
              <a:spcBef>
                <a:spcPts val="1000"/>
              </a:spcBef>
              <a:buFont typeface="+mj-lt"/>
              <a:buAutoNum type="arabicPeriod"/>
            </a:pPr>
            <a:r>
              <a:rPr lang="da-DK" altLang="da-DK" sz="2400" dirty="0"/>
              <a:t>Plejepersonalet ønsker ordineret ”Ikke genoplivning ved hjertestop</a:t>
            </a:r>
            <a:r>
              <a:rPr lang="da-DK" altLang="da-DK" sz="2400" dirty="0" smtClean="0"/>
              <a:t>”</a:t>
            </a:r>
            <a:endParaRPr lang="da-DK" altLang="da-DK" sz="2400" dirty="0"/>
          </a:p>
        </p:txBody>
      </p:sp>
    </p:spTree>
    <p:extLst>
      <p:ext uri="{BB962C8B-B14F-4D97-AF65-F5344CB8AC3E}">
        <p14:creationId xmlns:p14="http://schemas.microsoft.com/office/powerpoint/2010/main" val="1139336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1231906"/>
            <a:ext cx="10656887" cy="452340"/>
          </a:xfrm>
        </p:spPr>
        <p:txBody>
          <a:bodyPr/>
          <a:lstStyle/>
          <a:p>
            <a:r>
              <a:rPr lang="da-DK" altLang="da-DK" cap="none" dirty="0" smtClean="0"/>
              <a:t>ERFARINGER FRA AALBORG UNIVERSITETSHOSPITAL</a:t>
            </a:r>
            <a:endParaRPr lang="da-DK" cap="none" dirty="0"/>
          </a:p>
        </p:txBody>
      </p:sp>
      <p:sp>
        <p:nvSpPr>
          <p:cNvPr id="3" name="Pladsholder til indhold 2"/>
          <p:cNvSpPr>
            <a:spLocks noGrp="1"/>
          </p:cNvSpPr>
          <p:nvPr>
            <p:ph idx="1"/>
          </p:nvPr>
        </p:nvSpPr>
        <p:spPr>
          <a:xfrm>
            <a:off x="765175" y="2872587"/>
            <a:ext cx="2607417" cy="2880550"/>
          </a:xfrm>
        </p:spPr>
        <p:style>
          <a:lnRef idx="2">
            <a:schemeClr val="dk1"/>
          </a:lnRef>
          <a:fillRef idx="1">
            <a:schemeClr val="lt1"/>
          </a:fillRef>
          <a:effectRef idx="0">
            <a:schemeClr val="dk1"/>
          </a:effectRef>
          <a:fontRef idx="minor">
            <a:schemeClr val="dk1"/>
          </a:fontRef>
        </p:style>
        <p:txBody>
          <a:bodyPr lIns="108000" tIns="72000"/>
          <a:lstStyle/>
          <a:p>
            <a:pPr marL="0" indent="0">
              <a:spcBef>
                <a:spcPct val="50000"/>
              </a:spcBef>
              <a:buNone/>
              <a:defRPr/>
            </a:pPr>
            <a:r>
              <a:rPr lang="da-DK" sz="2400" dirty="0" smtClean="0"/>
              <a:t>- det </a:t>
            </a:r>
            <a:r>
              <a:rPr lang="da-DK" sz="2400" i="1" dirty="0" smtClean="0"/>
              <a:t>rigtige</a:t>
            </a:r>
            <a:r>
              <a:rPr lang="da-DK" sz="2400" dirty="0" smtClean="0"/>
              <a:t> godt kan være </a:t>
            </a:r>
            <a:r>
              <a:rPr lang="da-DK" sz="2400" i="1" dirty="0" smtClean="0"/>
              <a:t>forkert</a:t>
            </a:r>
            <a:r>
              <a:rPr lang="da-DK" sz="2400" dirty="0" smtClean="0"/>
              <a:t>.</a:t>
            </a:r>
          </a:p>
          <a:p>
            <a:pPr marL="0" indent="0">
              <a:spcBef>
                <a:spcPct val="50000"/>
              </a:spcBef>
              <a:buNone/>
              <a:defRPr/>
            </a:pPr>
            <a:r>
              <a:rPr lang="da-DK" sz="2400" dirty="0" smtClean="0"/>
              <a:t>(Kronikercase)</a:t>
            </a:r>
            <a:endParaRPr lang="da-DK" sz="2400" dirty="0"/>
          </a:p>
        </p:txBody>
      </p:sp>
      <p:sp>
        <p:nvSpPr>
          <p:cNvPr id="5" name="Titel 1"/>
          <p:cNvSpPr txBox="1">
            <a:spLocks/>
          </p:cNvSpPr>
          <p:nvPr/>
        </p:nvSpPr>
        <p:spPr>
          <a:xfrm>
            <a:off x="760939" y="2128447"/>
            <a:ext cx="10656887" cy="4523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r>
              <a:rPr lang="da-DK" altLang="da-DK" sz="2400" cap="none" dirty="0" smtClean="0">
                <a:latin typeface="+mn-lt"/>
              </a:rPr>
              <a:t>Etisk refleksionsforum er væsentligt, da:</a:t>
            </a:r>
            <a:endParaRPr lang="da-DK" sz="2400" cap="none" dirty="0">
              <a:latin typeface="+mn-lt"/>
            </a:endParaRPr>
          </a:p>
        </p:txBody>
      </p:sp>
      <p:sp>
        <p:nvSpPr>
          <p:cNvPr id="6" name="Pladsholder til indhold 2"/>
          <p:cNvSpPr txBox="1">
            <a:spLocks/>
          </p:cNvSpPr>
          <p:nvPr/>
        </p:nvSpPr>
        <p:spPr>
          <a:xfrm>
            <a:off x="4101313" y="2872587"/>
            <a:ext cx="3395058" cy="2880550"/>
          </a:xfrm>
          <a:prstGeom prst="rect">
            <a:avLst/>
          </a:prstGeom>
        </p:spPr>
        <p:style>
          <a:lnRef idx="2">
            <a:schemeClr val="dk1"/>
          </a:lnRef>
          <a:fillRef idx="1">
            <a:schemeClr val="lt1"/>
          </a:fillRef>
          <a:effectRef idx="0">
            <a:schemeClr val="dk1"/>
          </a:effectRef>
          <a:fontRef idx="minor">
            <a:schemeClr val="dk1"/>
          </a:fontRef>
        </p:style>
        <p:txBody>
          <a:bodyPr vert="horz" lIns="108000" tIns="72000" rIns="0" bIns="0" rtlCol="0">
            <a:no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da-DK" sz="2400" dirty="0" smtClean="0"/>
              <a:t>-</a:t>
            </a:r>
            <a:r>
              <a:rPr lang="da-DK" sz="2400" dirty="0"/>
              <a:t> </a:t>
            </a:r>
            <a:r>
              <a:rPr lang="da-DK" sz="2400" dirty="0" smtClean="0"/>
              <a:t>medvirker til af fastholde bevidstheden om at fokus skal være på patienten og dennes ønsker.</a:t>
            </a:r>
          </a:p>
          <a:p>
            <a:pPr marL="0" indent="0">
              <a:buNone/>
              <a:defRPr/>
            </a:pPr>
            <a:r>
              <a:rPr lang="da-DK" sz="2400" dirty="0" smtClean="0"/>
              <a:t>(Genoplivningscase)</a:t>
            </a:r>
            <a:endParaRPr lang="da-DK" sz="2400" dirty="0"/>
          </a:p>
        </p:txBody>
      </p:sp>
      <p:sp>
        <p:nvSpPr>
          <p:cNvPr id="7" name="Pladsholder til indhold 2"/>
          <p:cNvSpPr txBox="1">
            <a:spLocks/>
          </p:cNvSpPr>
          <p:nvPr/>
        </p:nvSpPr>
        <p:spPr>
          <a:xfrm>
            <a:off x="8225093" y="2872587"/>
            <a:ext cx="3258349" cy="2880550"/>
          </a:xfrm>
          <a:prstGeom prst="rect">
            <a:avLst/>
          </a:prstGeom>
        </p:spPr>
        <p:style>
          <a:lnRef idx="2">
            <a:schemeClr val="dk1"/>
          </a:lnRef>
          <a:fillRef idx="1">
            <a:schemeClr val="lt1"/>
          </a:fillRef>
          <a:effectRef idx="0">
            <a:schemeClr val="dk1"/>
          </a:effectRef>
          <a:fontRef idx="minor">
            <a:schemeClr val="dk1"/>
          </a:fontRef>
        </p:style>
        <p:txBody>
          <a:bodyPr vert="horz" lIns="108000" tIns="72000" rIns="0" bIns="0" rtlCol="0">
            <a:no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None/>
              <a:defRPr/>
            </a:pPr>
            <a:r>
              <a:rPr lang="da-DK" sz="2400" dirty="0" smtClean="0"/>
              <a:t>- nogen klinikere bliver mere sikre i en overvejelse eller beslutning og resultatet er ressourcebesparende.</a:t>
            </a:r>
          </a:p>
          <a:p>
            <a:pPr marL="0" indent="0">
              <a:spcBef>
                <a:spcPct val="50000"/>
              </a:spcBef>
              <a:buNone/>
              <a:defRPr/>
            </a:pPr>
            <a:r>
              <a:rPr lang="da-DK" sz="2400" dirty="0" smtClean="0"/>
              <a:t>(Organdonationscase)</a:t>
            </a:r>
            <a:endParaRPr lang="da-DK" sz="2400" dirty="0"/>
          </a:p>
        </p:txBody>
      </p:sp>
    </p:spTree>
    <p:extLst>
      <p:ext uri="{BB962C8B-B14F-4D97-AF65-F5344CB8AC3E}">
        <p14:creationId xmlns:p14="http://schemas.microsoft.com/office/powerpoint/2010/main" val="3703016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5174" y="268629"/>
            <a:ext cx="10656887" cy="1001762"/>
          </a:xfrm>
        </p:spPr>
        <p:txBody>
          <a:bodyPr/>
          <a:lstStyle/>
          <a:p>
            <a:r>
              <a:rPr lang="da-DK" altLang="da-DK" cap="none" dirty="0" smtClean="0"/>
              <a:t>DEN ETISKE ANALYSE GIVER IKKE SVAR</a:t>
            </a:r>
            <a:endParaRPr lang="da-DK" cap="none" dirty="0"/>
          </a:p>
        </p:txBody>
      </p:sp>
      <p:pic>
        <p:nvPicPr>
          <p:cNvPr id="4"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2690446"/>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dsholder til indhold 5"/>
          <p:cNvSpPr>
            <a:spLocks noGrp="1"/>
          </p:cNvSpPr>
          <p:nvPr>
            <p:ph idx="1"/>
          </p:nvPr>
        </p:nvSpPr>
        <p:spPr>
          <a:xfrm>
            <a:off x="765174" y="1568359"/>
            <a:ext cx="11227534" cy="4816533"/>
          </a:xfrm>
        </p:spPr>
        <p:txBody>
          <a:bodyPr/>
          <a:lstStyle/>
          <a:p>
            <a:pPr marL="0" indent="0">
              <a:lnSpc>
                <a:spcPct val="80000"/>
              </a:lnSpc>
              <a:buNone/>
            </a:pPr>
            <a:r>
              <a:rPr lang="da-DK" altLang="da-DK" sz="2800" dirty="0"/>
              <a:t>Analysen sikrer, at de etiske perspektiver bliver bragt </a:t>
            </a:r>
            <a:r>
              <a:rPr lang="da-DK" altLang="da-DK" sz="2800" dirty="0" smtClean="0"/>
              <a:t>på banen</a:t>
            </a:r>
            <a:r>
              <a:rPr lang="da-DK" altLang="da-DK" sz="2800" dirty="0"/>
              <a:t>.</a:t>
            </a:r>
          </a:p>
          <a:p>
            <a:pPr marL="0" indent="0">
              <a:lnSpc>
                <a:spcPct val="80000"/>
              </a:lnSpc>
              <a:buNone/>
            </a:pPr>
            <a:r>
              <a:rPr lang="da-DK" altLang="da-DK" sz="2800" dirty="0"/>
              <a:t>I er, som klinikere, </a:t>
            </a:r>
            <a:r>
              <a:rPr lang="da-DK" altLang="da-DK" sz="2800" dirty="0" smtClean="0"/>
              <a:t>eksperterne.</a:t>
            </a:r>
            <a:endParaRPr lang="da-DK" sz="2800" dirty="0"/>
          </a:p>
        </p:txBody>
      </p:sp>
    </p:spTree>
    <p:extLst>
      <p:ext uri="{BB962C8B-B14F-4D97-AF65-F5344CB8AC3E}">
        <p14:creationId xmlns:p14="http://schemas.microsoft.com/office/powerpoint/2010/main" val="1325685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da-DK" dirty="0"/>
          </a:p>
        </p:txBody>
      </p:sp>
      <p:sp>
        <p:nvSpPr>
          <p:cNvPr id="4" name="Rektangel 3"/>
          <p:cNvSpPr/>
          <p:nvPr/>
        </p:nvSpPr>
        <p:spPr>
          <a:xfrm>
            <a:off x="1231822" y="766590"/>
            <a:ext cx="9728355" cy="1277786"/>
          </a:xfrm>
          <a:prstGeom prst="rect">
            <a:avLst/>
          </a:prstGeom>
        </p:spPr>
        <p:txBody>
          <a:bodyPr wrap="square">
            <a:spAutoFit/>
          </a:bodyPr>
          <a:lstStyle/>
          <a:p>
            <a:pPr>
              <a:lnSpc>
                <a:spcPct val="107000"/>
              </a:lnSpc>
              <a:spcAft>
                <a:spcPts val="800"/>
              </a:spcAft>
            </a:pPr>
            <a:r>
              <a:rPr lang="da-DK" dirty="0">
                <a:latin typeface="Calibri" panose="020F0502020204030204" pitchFamily="34" charset="0"/>
                <a:ea typeface="Calibri" panose="020F0502020204030204" pitchFamily="34" charset="0"/>
                <a:cs typeface="Times New Roman" panose="02020603050405020304" pitchFamily="18" charset="0"/>
              </a:rPr>
              <a:t>En 40-årig hjertesyg patient ligger i kunstig koma på intensivafdeling. </a:t>
            </a:r>
            <a:r>
              <a:rPr lang="da-DK" dirty="0" smtClean="0">
                <a:latin typeface="Calibri" panose="020F0502020204030204" pitchFamily="34" charset="0"/>
                <a:ea typeface="Calibri" panose="020F0502020204030204" pitchFamily="34" charset="0"/>
                <a:cs typeface="Times New Roman" panose="02020603050405020304" pitchFamily="18" charset="0"/>
              </a:rPr>
              <a:t>Han </a:t>
            </a:r>
            <a:r>
              <a:rPr lang="da-DK" dirty="0">
                <a:latin typeface="Calibri" panose="020F0502020204030204" pitchFamily="34" charset="0"/>
                <a:ea typeface="Calibri" panose="020F0502020204030204" pitchFamily="34" charset="0"/>
                <a:cs typeface="Times New Roman" panose="02020603050405020304" pitchFamily="18" charset="0"/>
              </a:rPr>
              <a:t>har tidligere i det ambulante forløb erklæret, at han ikke ønsker en hjertetransplantation. Da et matchende hjerte bliver til rådighed, og udsigten til et positivt resultat foreligger, vælger man alligevel at gennemføre en transplantation. Hvor enig er du i denne beslutning? </a:t>
            </a:r>
            <a:endParaRPr lang="da-DK"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lede 1"/>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30980" t="31496" r="7096"/>
          <a:stretch/>
        </p:blipFill>
        <p:spPr bwMode="auto">
          <a:xfrm>
            <a:off x="3132958" y="2295369"/>
            <a:ext cx="7063199" cy="43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1454607" y="2635529"/>
            <a:ext cx="1643182" cy="3439916"/>
          </a:xfrm>
          <a:prstGeom prst="rect">
            <a:avLst/>
          </a:prstGeom>
        </p:spPr>
        <p:txBody>
          <a:bodyPr wrap="square">
            <a:spAutoFit/>
          </a:bodyPr>
          <a:lstStyle/>
          <a:p>
            <a:pPr algn="r">
              <a:lnSpc>
                <a:spcPct val="107000"/>
              </a:lnSpc>
              <a:spcAft>
                <a:spcPts val="800"/>
              </a:spcAft>
            </a:pPr>
            <a:r>
              <a:rPr lang="da-DK" dirty="0">
                <a:latin typeface="Calibri" panose="020F0502020204030204" pitchFamily="34" charset="0"/>
                <a:ea typeface="Calibri" panose="020F0502020204030204" pitchFamily="34" charset="0"/>
                <a:cs typeface="Times New Roman" panose="02020603050405020304" pitchFamily="18" charset="0"/>
              </a:rPr>
              <a:t>Helt </a:t>
            </a:r>
            <a:r>
              <a:rPr lang="da-DK" dirty="0" smtClean="0">
                <a:latin typeface="Calibri" panose="020F0502020204030204" pitchFamily="34" charset="0"/>
                <a:ea typeface="Calibri" panose="020F0502020204030204" pitchFamily="34" charset="0"/>
                <a:cs typeface="Times New Roman" panose="02020603050405020304" pitchFamily="18" charset="0"/>
              </a:rPr>
              <a:t>uenig</a:t>
            </a:r>
          </a:p>
          <a:p>
            <a:pPr algn="r">
              <a:lnSpc>
                <a:spcPct val="107000"/>
              </a:lnSpc>
              <a:spcAft>
                <a:spcPts val="800"/>
              </a:spcAft>
            </a:pPr>
            <a:endParaRPr lang="da-DK" sz="5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Meget uenig</a:t>
            </a:r>
          </a:p>
          <a:p>
            <a:pPr algn="r">
              <a:lnSpc>
                <a:spcPct val="107000"/>
              </a:lnSpc>
              <a:spcAft>
                <a:spcPts val="800"/>
              </a:spcAft>
            </a:pPr>
            <a:endParaRPr lang="da-DK" sz="700" dirty="0" smtClean="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Delvis uenig</a:t>
            </a:r>
          </a:p>
          <a:p>
            <a:pPr algn="r">
              <a:lnSpc>
                <a:spcPct val="107000"/>
              </a:lnSpc>
              <a:spcAft>
                <a:spcPts val="800"/>
              </a:spcAft>
            </a:pPr>
            <a:endParaRPr lang="da-DK" sz="700" dirty="0" smtClean="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Delvis enig</a:t>
            </a:r>
          </a:p>
          <a:p>
            <a:pPr algn="r">
              <a:lnSpc>
                <a:spcPct val="107000"/>
              </a:lnSpc>
              <a:spcAft>
                <a:spcPts val="800"/>
              </a:spcAft>
            </a:pPr>
            <a:endParaRPr lang="da-DK" sz="700" dirty="0" smtClean="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Meget enig</a:t>
            </a:r>
          </a:p>
          <a:p>
            <a:pPr algn="r">
              <a:lnSpc>
                <a:spcPct val="107000"/>
              </a:lnSpc>
              <a:spcAft>
                <a:spcPts val="800"/>
              </a:spcAft>
            </a:pPr>
            <a:endParaRPr lang="da-DK" sz="700" dirty="0" smtClean="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Helt </a:t>
            </a:r>
            <a:r>
              <a:rPr lang="da-DK" dirty="0">
                <a:latin typeface="Calibri" panose="020F0502020204030204" pitchFamily="34" charset="0"/>
                <a:ea typeface="Calibri" panose="020F0502020204030204" pitchFamily="34" charset="0"/>
                <a:cs typeface="Times New Roman" panose="02020603050405020304" pitchFamily="18" charset="0"/>
              </a:rPr>
              <a:t>enig</a:t>
            </a:r>
            <a:endParaRPr lang="da-DK"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542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898" y="1940223"/>
            <a:ext cx="11237102" cy="767225"/>
          </a:xfrm>
        </p:spPr>
        <p:txBody>
          <a:bodyPr/>
          <a:lstStyle/>
          <a:p>
            <a:pPr>
              <a:spcBef>
                <a:spcPct val="50000"/>
              </a:spcBef>
              <a:defRPr/>
            </a:pPr>
            <a:r>
              <a:rPr lang="da-DK" altLang="da-DK" sz="2000" cap="none" dirty="0" smtClean="0">
                <a:latin typeface="+mn-lt"/>
              </a:rPr>
              <a:t>LOKAL KLINISK ETIK KOMITE BETYDER</a:t>
            </a:r>
            <a:endParaRPr lang="da-DK" sz="2000" b="0" cap="none" dirty="0">
              <a:latin typeface="+mn-lt"/>
            </a:endParaRPr>
          </a:p>
        </p:txBody>
      </p:sp>
      <p:sp>
        <p:nvSpPr>
          <p:cNvPr id="4" name="Text Placeholder 4"/>
          <p:cNvSpPr txBox="1">
            <a:spLocks/>
          </p:cNvSpPr>
          <p:nvPr/>
        </p:nvSpPr>
        <p:spPr>
          <a:xfrm>
            <a:off x="954898" y="3240503"/>
            <a:ext cx="9802749" cy="2039710"/>
          </a:xfrm>
          <a:prstGeom prst="rect">
            <a:avLst/>
          </a:prstGeom>
        </p:spPr>
        <p:txBody>
          <a:bodyPr vert="horz" lIns="0" tIns="0" rIns="0" bIns="0" rtlCol="0">
            <a:noAutofit/>
          </a:bodyPr>
          <a:lstStyle>
            <a:lvl1pPr marL="0" indent="0" algn="l" defTabSz="914400" rtl="0" eaLnBrk="1" latinLnBrk="0" hangingPunct="1">
              <a:lnSpc>
                <a:spcPct val="100000"/>
              </a:lnSpc>
              <a:spcBef>
                <a:spcPts val="1100"/>
              </a:spcBef>
              <a:buFont typeface="Arial" panose="020B0604020202020204" pitchFamily="34" charset="0"/>
              <a:buNone/>
              <a:defRPr sz="2400" i="1" kern="1200" spc="200" baseline="0">
                <a:solidFill>
                  <a:srgbClr val="FFFFFF"/>
                </a:solidFill>
                <a:latin typeface="+mn-lt"/>
                <a:ea typeface="+mn-ea"/>
                <a:cs typeface="+mn-cs"/>
              </a:defRPr>
            </a:lvl1pPr>
            <a:lvl2pPr marL="457200" indent="0" algn="l" defTabSz="914400" rtl="0" eaLnBrk="1" latinLnBrk="0" hangingPunct="1">
              <a:lnSpc>
                <a:spcPct val="100000"/>
              </a:lnSpc>
              <a:spcBef>
                <a:spcPts val="11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1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1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100"/>
              </a:spcBef>
              <a:buFont typeface="Arial" panose="020B0604020202020204" pitchFamily="34" charset="0"/>
              <a:buNone/>
              <a:defRPr sz="1600" kern="1200" baseline="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100"/>
              </a:spcBef>
              <a:buFont typeface="Arial" panose="020B0604020202020204" pitchFamily="34" charset="0"/>
              <a:buNone/>
              <a:defRPr sz="1600" kern="1200" baseline="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1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1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1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spcBef>
                <a:spcPts val="1000"/>
              </a:spcBef>
              <a:buFont typeface="Arial" panose="020B0604020202020204" pitchFamily="34" charset="0"/>
              <a:buChar char="•"/>
            </a:pPr>
            <a:r>
              <a:rPr lang="da-DK" altLang="da-DK" sz="2800" i="0" dirty="0"/>
              <a:t>Processen bevidstgør </a:t>
            </a:r>
            <a:r>
              <a:rPr lang="da-DK" altLang="da-DK" sz="2800" i="0" dirty="0" smtClean="0"/>
              <a:t>om patientperspektivet</a:t>
            </a:r>
          </a:p>
          <a:p>
            <a:pPr marL="457200" indent="-457200">
              <a:spcBef>
                <a:spcPts val="1000"/>
              </a:spcBef>
              <a:buFont typeface="Arial" panose="020B0604020202020204" pitchFamily="34" charset="0"/>
              <a:buChar char="•"/>
            </a:pPr>
            <a:r>
              <a:rPr lang="da-DK" altLang="da-DK" sz="2800" i="0" dirty="0" smtClean="0"/>
              <a:t>Det </a:t>
            </a:r>
            <a:r>
              <a:rPr lang="da-DK" altLang="da-DK" sz="2800" i="0" dirty="0"/>
              <a:t>tværfaglige samarbejde </a:t>
            </a:r>
            <a:r>
              <a:rPr lang="da-DK" altLang="da-DK" sz="2800" i="0" dirty="0" smtClean="0"/>
              <a:t>optimeres</a:t>
            </a:r>
          </a:p>
          <a:p>
            <a:pPr marL="457200" indent="-457200">
              <a:spcBef>
                <a:spcPts val="1000"/>
              </a:spcBef>
              <a:buFont typeface="Arial" panose="020B0604020202020204" pitchFamily="34" charset="0"/>
              <a:buChar char="•"/>
            </a:pPr>
            <a:r>
              <a:rPr lang="da-DK" altLang="da-DK" sz="2800" i="0" dirty="0"/>
              <a:t>Analysen optimerer patientforløbene</a:t>
            </a:r>
          </a:p>
        </p:txBody>
      </p:sp>
    </p:spTree>
    <p:extLst>
      <p:ext uri="{BB962C8B-B14F-4D97-AF65-F5344CB8AC3E}">
        <p14:creationId xmlns:p14="http://schemas.microsoft.com/office/powerpoint/2010/main" val="340023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1844" y="1018912"/>
            <a:ext cx="5152499" cy="1001762"/>
          </a:xfrm>
        </p:spPr>
        <p:txBody>
          <a:bodyPr/>
          <a:lstStyle/>
          <a:p>
            <a:r>
              <a:rPr lang="da-DK" altLang="da-DK" dirty="0">
                <a:solidFill>
                  <a:schemeClr val="bg1"/>
                </a:solidFill>
              </a:rPr>
              <a:t>Resultat:</a:t>
            </a:r>
            <a:endParaRPr lang="da-DK" dirty="0">
              <a:solidFill>
                <a:schemeClr val="bg1"/>
              </a:solidFill>
            </a:endParaRPr>
          </a:p>
        </p:txBody>
      </p:sp>
      <p:sp>
        <p:nvSpPr>
          <p:cNvPr id="3" name="Pladsholder til tekst 2"/>
          <p:cNvSpPr>
            <a:spLocks noGrp="1"/>
          </p:cNvSpPr>
          <p:nvPr>
            <p:ph type="body" sz="quarter" idx="14"/>
          </p:nvPr>
        </p:nvSpPr>
        <p:spPr>
          <a:xfrm>
            <a:off x="913339" y="2359269"/>
            <a:ext cx="4797425" cy="1966546"/>
          </a:xfrm>
        </p:spPr>
        <p:txBody>
          <a:bodyPr/>
          <a:lstStyle/>
          <a:p>
            <a:pPr>
              <a:lnSpc>
                <a:spcPct val="80000"/>
              </a:lnSpc>
              <a:buFontTx/>
              <a:buNone/>
            </a:pPr>
            <a:r>
              <a:rPr lang="da-DK" altLang="da-DK" sz="2800" dirty="0" err="1"/>
              <a:t>Clinical</a:t>
            </a:r>
            <a:r>
              <a:rPr lang="da-DK" altLang="da-DK" sz="2800" dirty="0"/>
              <a:t> </a:t>
            </a:r>
            <a:r>
              <a:rPr lang="da-DK" altLang="da-DK" sz="2800" dirty="0" err="1"/>
              <a:t>Ethics</a:t>
            </a:r>
            <a:r>
              <a:rPr lang="da-DK" altLang="da-DK" sz="2800" dirty="0"/>
              <a:t>:</a:t>
            </a:r>
          </a:p>
          <a:p>
            <a:pPr>
              <a:lnSpc>
                <a:spcPct val="80000"/>
              </a:lnSpc>
              <a:buFontTx/>
              <a:buNone/>
            </a:pPr>
            <a:r>
              <a:rPr lang="da-DK" altLang="da-DK" sz="2800" dirty="0"/>
              <a:t>30+20 </a:t>
            </a:r>
            <a:r>
              <a:rPr lang="da-DK" altLang="da-DK" sz="2800" dirty="0" smtClean="0"/>
              <a:t>Vignetter udsendt</a:t>
            </a:r>
            <a:endParaRPr lang="da-DK" altLang="da-DK" sz="2800" dirty="0"/>
          </a:p>
          <a:p>
            <a:pPr>
              <a:lnSpc>
                <a:spcPct val="80000"/>
              </a:lnSpc>
              <a:buFontTx/>
              <a:buNone/>
            </a:pPr>
            <a:r>
              <a:rPr lang="da-DK" altLang="da-DK" sz="2800" dirty="0"/>
              <a:t>2129 </a:t>
            </a:r>
            <a:r>
              <a:rPr lang="da-DK" altLang="da-DK" sz="2800" dirty="0" smtClean="0"/>
              <a:t>Besvarelser</a:t>
            </a:r>
            <a:endParaRPr lang="da-DK" sz="2800" dirty="0"/>
          </a:p>
        </p:txBody>
      </p:sp>
      <p:sp>
        <p:nvSpPr>
          <p:cNvPr id="5" name="Titel 1"/>
          <p:cNvSpPr txBox="1">
            <a:spLocks/>
          </p:cNvSpPr>
          <p:nvPr/>
        </p:nvSpPr>
        <p:spPr>
          <a:xfrm>
            <a:off x="913339" y="1018912"/>
            <a:ext cx="5152499" cy="100176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000" b="1" kern="1200" cap="all" spc="200" baseline="0">
                <a:solidFill>
                  <a:srgbClr val="FFFFFF"/>
                </a:solidFill>
                <a:latin typeface="+mj-lt"/>
                <a:ea typeface="+mj-ea"/>
                <a:cs typeface="+mj-cs"/>
              </a:defRPr>
            </a:lvl1pPr>
          </a:lstStyle>
          <a:p>
            <a:r>
              <a:rPr lang="da-DK" altLang="da-DK" dirty="0" smtClean="0"/>
              <a:t>Forskning:</a:t>
            </a:r>
            <a:endParaRPr lang="da-DK" dirty="0"/>
          </a:p>
        </p:txBody>
      </p:sp>
      <p:sp>
        <p:nvSpPr>
          <p:cNvPr id="6" name="Pladsholder til tekst 2"/>
          <p:cNvSpPr txBox="1">
            <a:spLocks/>
          </p:cNvSpPr>
          <p:nvPr/>
        </p:nvSpPr>
        <p:spPr>
          <a:xfrm>
            <a:off x="6361844" y="2359269"/>
            <a:ext cx="5707061" cy="1966546"/>
          </a:xfrm>
          <a:prstGeom prst="rect">
            <a:avLst/>
          </a:prstGeom>
        </p:spPr>
        <p:txBody>
          <a:bodyPr vert="horz" lIns="0" tIns="0" rIns="0" bIns="0" rtlCol="0">
            <a:no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rgbClr val="FFFFFF"/>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rgbClr val="FFFFFF"/>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rgbClr val="FFFFFF"/>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rgbClr val="FFFFFF"/>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rgbClr val="FFFFFF"/>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da-DK" altLang="da-DK" sz="2800" dirty="0" smtClean="0">
                <a:solidFill>
                  <a:schemeClr val="bg1"/>
                </a:solidFill>
              </a:rPr>
              <a:t>Læger </a:t>
            </a:r>
            <a:r>
              <a:rPr lang="da-DK" altLang="da-DK" sz="2800" dirty="0">
                <a:solidFill>
                  <a:schemeClr val="bg1"/>
                </a:solidFill>
              </a:rPr>
              <a:t>er </a:t>
            </a:r>
            <a:r>
              <a:rPr lang="da-DK" altLang="da-DK" sz="2800" dirty="0" smtClean="0">
                <a:solidFill>
                  <a:schemeClr val="bg1"/>
                </a:solidFill>
              </a:rPr>
              <a:t>pligt-etikere</a:t>
            </a:r>
            <a:endParaRPr lang="da-DK" altLang="da-DK" sz="2800" dirty="0">
              <a:solidFill>
                <a:schemeClr val="bg1"/>
              </a:solidFill>
            </a:endParaRPr>
          </a:p>
          <a:p>
            <a:pPr marL="0" indent="0">
              <a:lnSpc>
                <a:spcPct val="80000"/>
              </a:lnSpc>
              <a:buNone/>
            </a:pPr>
            <a:r>
              <a:rPr lang="da-DK" altLang="da-DK" sz="2800" dirty="0">
                <a:solidFill>
                  <a:schemeClr val="bg1"/>
                </a:solidFill>
              </a:rPr>
              <a:t>Sygeplejersker </a:t>
            </a:r>
            <a:r>
              <a:rPr lang="da-DK" altLang="da-DK" sz="2800" dirty="0" smtClean="0">
                <a:solidFill>
                  <a:schemeClr val="bg1"/>
                </a:solidFill>
              </a:rPr>
              <a:t>er nærheds-etikere</a:t>
            </a:r>
            <a:endParaRPr lang="da-DK" sz="2800" dirty="0">
              <a:solidFill>
                <a:schemeClr val="bg1"/>
              </a:solidFill>
            </a:endParaRPr>
          </a:p>
        </p:txBody>
      </p:sp>
    </p:spTree>
    <p:extLst>
      <p:ext uri="{BB962C8B-B14F-4D97-AF65-F5344CB8AC3E}">
        <p14:creationId xmlns:p14="http://schemas.microsoft.com/office/powerpoint/2010/main" val="3107755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err="1"/>
              <a:t>Clinical</a:t>
            </a:r>
            <a:r>
              <a:rPr lang="da-DK" altLang="da-DK" dirty="0"/>
              <a:t> </a:t>
            </a:r>
            <a:r>
              <a:rPr lang="da-DK" altLang="da-DK" dirty="0" err="1"/>
              <a:t>practis</a:t>
            </a:r>
            <a:endParaRPr lang="da-DK" dirty="0"/>
          </a:p>
        </p:txBody>
      </p:sp>
      <p:sp>
        <p:nvSpPr>
          <p:cNvPr id="3" name="Pladsholder til tekst 2"/>
          <p:cNvSpPr>
            <a:spLocks noGrp="1"/>
          </p:cNvSpPr>
          <p:nvPr>
            <p:ph type="body" sz="quarter" idx="13"/>
          </p:nvPr>
        </p:nvSpPr>
        <p:spPr/>
        <p:txBody>
          <a:bodyPr/>
          <a:lstStyle/>
          <a:p>
            <a:pPr>
              <a:lnSpc>
                <a:spcPct val="80000"/>
              </a:lnSpc>
              <a:buNone/>
            </a:pPr>
            <a:r>
              <a:rPr lang="da-DK" altLang="da-DK" sz="2400" dirty="0"/>
              <a:t>Med en kvalitativ tilgang analyseres der på de dilemmaer, hvor sygeplejersker ikke er enige i det etiske perspektiv. </a:t>
            </a:r>
          </a:p>
          <a:p>
            <a:pPr>
              <a:lnSpc>
                <a:spcPct val="80000"/>
              </a:lnSpc>
              <a:buNone/>
            </a:pPr>
            <a:r>
              <a:rPr lang="da-DK" altLang="da-DK" sz="2400" dirty="0"/>
              <a:t>Undersøger hvad den etiske handling ”kommer an på</a:t>
            </a:r>
            <a:r>
              <a:rPr lang="da-DK" altLang="da-DK" sz="2400" dirty="0" smtClean="0"/>
              <a:t>”.</a:t>
            </a:r>
            <a:endParaRPr lang="da-DK" sz="2400" dirty="0"/>
          </a:p>
        </p:txBody>
      </p:sp>
    </p:spTree>
    <p:extLst>
      <p:ext uri="{BB962C8B-B14F-4D97-AF65-F5344CB8AC3E}">
        <p14:creationId xmlns:p14="http://schemas.microsoft.com/office/powerpoint/2010/main" val="2593532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da-DK" dirty="0"/>
          </a:p>
        </p:txBody>
      </p:sp>
      <p:sp>
        <p:nvSpPr>
          <p:cNvPr id="4" name="Rektangel 3"/>
          <p:cNvSpPr/>
          <p:nvPr/>
        </p:nvSpPr>
        <p:spPr>
          <a:xfrm>
            <a:off x="1231822" y="766590"/>
            <a:ext cx="9728355" cy="1477328"/>
          </a:xfrm>
          <a:prstGeom prst="rect">
            <a:avLst/>
          </a:prstGeom>
        </p:spPr>
        <p:txBody>
          <a:bodyPr wrap="square">
            <a:spAutoFit/>
          </a:bodyPr>
          <a:lstStyle/>
          <a:p>
            <a:r>
              <a:rPr lang="da-DK" dirty="0"/>
              <a:t>En temmelig dement mand vil ikke altid tage sin livsvigtige medicin. De pårørende mener, at personalet blot skal gemme hans medicin i maden. Personalet ønsker dog at følge gældende regler, og er således af den opfattelse, at sådan en handling kun må ske, hvis patienten er formelt umyndiggjort. De pårørende synes, at umyndiggørelse vil være et for voldsomt skridt at gå. Hvor enig er du i personalets opfattelse? </a:t>
            </a:r>
          </a:p>
        </p:txBody>
      </p:sp>
      <p:pic>
        <p:nvPicPr>
          <p:cNvPr id="7" name="Billede 1"/>
          <p:cNvPicPr>
            <a:picLocks noChangeAspect="1"/>
          </p:cNvPicPr>
          <p:nvPr/>
        </p:nvPicPr>
        <p:blipFill rotWithShape="1">
          <a:blip r:embed="rId4">
            <a:extLst>
              <a:ext uri="{28A0092B-C50C-407E-A947-70E740481C1C}">
                <a14:useLocalDpi xmlns:a14="http://schemas.microsoft.com/office/drawing/2010/main" val="0"/>
              </a:ext>
            </a:extLst>
          </a:blip>
          <a:srcRect l="30789" t="26926" r="6086" b="23124"/>
          <a:stretch/>
        </p:blipFill>
        <p:spPr bwMode="auto">
          <a:xfrm>
            <a:off x="2516880" y="2295368"/>
            <a:ext cx="7244506" cy="43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p:cNvSpPr/>
          <p:nvPr/>
        </p:nvSpPr>
        <p:spPr>
          <a:xfrm>
            <a:off x="873698" y="2635529"/>
            <a:ext cx="1643182" cy="3439916"/>
          </a:xfrm>
          <a:prstGeom prst="rect">
            <a:avLst/>
          </a:prstGeom>
        </p:spPr>
        <p:txBody>
          <a:bodyPr wrap="square">
            <a:spAutoFit/>
          </a:bodyPr>
          <a:lstStyle/>
          <a:p>
            <a:pPr algn="r">
              <a:lnSpc>
                <a:spcPct val="107000"/>
              </a:lnSpc>
              <a:spcAft>
                <a:spcPts val="800"/>
              </a:spcAft>
            </a:pPr>
            <a:r>
              <a:rPr lang="da-DK" dirty="0">
                <a:latin typeface="Calibri" panose="020F0502020204030204" pitchFamily="34" charset="0"/>
                <a:ea typeface="Calibri" panose="020F0502020204030204" pitchFamily="34" charset="0"/>
                <a:cs typeface="Times New Roman" panose="02020603050405020304" pitchFamily="18" charset="0"/>
              </a:rPr>
              <a:t>Helt </a:t>
            </a:r>
            <a:r>
              <a:rPr lang="da-DK" dirty="0" smtClean="0">
                <a:latin typeface="Calibri" panose="020F0502020204030204" pitchFamily="34" charset="0"/>
                <a:ea typeface="Calibri" panose="020F0502020204030204" pitchFamily="34" charset="0"/>
                <a:cs typeface="Times New Roman" panose="02020603050405020304" pitchFamily="18" charset="0"/>
              </a:rPr>
              <a:t>uenig</a:t>
            </a:r>
          </a:p>
          <a:p>
            <a:pPr algn="r">
              <a:lnSpc>
                <a:spcPct val="107000"/>
              </a:lnSpc>
              <a:spcAft>
                <a:spcPts val="800"/>
              </a:spcAft>
            </a:pPr>
            <a:endParaRPr lang="da-DK" sz="5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Meget uenig</a:t>
            </a:r>
          </a:p>
          <a:p>
            <a:pPr algn="r">
              <a:lnSpc>
                <a:spcPct val="107000"/>
              </a:lnSpc>
              <a:spcAft>
                <a:spcPts val="800"/>
              </a:spcAft>
            </a:pPr>
            <a:endParaRPr lang="da-DK" sz="700" dirty="0" smtClean="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Delvis uenig</a:t>
            </a:r>
          </a:p>
          <a:p>
            <a:pPr algn="r">
              <a:lnSpc>
                <a:spcPct val="107000"/>
              </a:lnSpc>
              <a:spcAft>
                <a:spcPts val="800"/>
              </a:spcAft>
            </a:pPr>
            <a:endParaRPr lang="da-DK" sz="700" dirty="0" smtClean="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Delvis enig</a:t>
            </a:r>
          </a:p>
          <a:p>
            <a:pPr algn="r">
              <a:lnSpc>
                <a:spcPct val="107000"/>
              </a:lnSpc>
              <a:spcAft>
                <a:spcPts val="800"/>
              </a:spcAft>
            </a:pPr>
            <a:endParaRPr lang="da-DK" sz="700" dirty="0" smtClean="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Meget enig</a:t>
            </a:r>
          </a:p>
          <a:p>
            <a:pPr algn="r">
              <a:lnSpc>
                <a:spcPct val="107000"/>
              </a:lnSpc>
              <a:spcAft>
                <a:spcPts val="800"/>
              </a:spcAft>
            </a:pPr>
            <a:endParaRPr lang="da-DK" sz="700" dirty="0" smtClean="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a-DK" dirty="0" smtClean="0">
                <a:latin typeface="Calibri" panose="020F0502020204030204" pitchFamily="34" charset="0"/>
                <a:ea typeface="Calibri" panose="020F0502020204030204" pitchFamily="34" charset="0"/>
                <a:cs typeface="Times New Roman" panose="02020603050405020304" pitchFamily="18" charset="0"/>
              </a:rPr>
              <a:t>Helt </a:t>
            </a:r>
            <a:r>
              <a:rPr lang="da-DK" dirty="0">
                <a:latin typeface="Calibri" panose="020F0502020204030204" pitchFamily="34" charset="0"/>
                <a:ea typeface="Calibri" panose="020F0502020204030204" pitchFamily="34" charset="0"/>
                <a:cs typeface="Times New Roman" panose="02020603050405020304" pitchFamily="18" charset="0"/>
              </a:rPr>
              <a:t>enig</a:t>
            </a:r>
            <a:endParaRPr lang="da-DK"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val billedforklaring 10">
            <a:extLst>
              <a:ext uri="{FF2B5EF4-FFF2-40B4-BE49-F238E27FC236}">
                <a16:creationId xmlns:a16="http://schemas.microsoft.com/office/drawing/2014/main" xmlns="" id="{4166B28E-ED95-48FA-A53C-A9CBAF2EABFA}"/>
              </a:ext>
            </a:extLst>
          </p:cNvPr>
          <p:cNvSpPr/>
          <p:nvPr/>
        </p:nvSpPr>
        <p:spPr>
          <a:xfrm>
            <a:off x="4845186" y="4156281"/>
            <a:ext cx="2951162" cy="1116012"/>
          </a:xfrm>
          <a:prstGeom prst="wedgeEllipseCallout">
            <a:avLst>
              <a:gd name="adj1" fmla="val -44857"/>
              <a:gd name="adj2" fmla="val 41096"/>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da-DK"/>
          </a:p>
        </p:txBody>
      </p:sp>
      <p:sp>
        <p:nvSpPr>
          <p:cNvPr id="12" name="Tekstfelt 4"/>
          <p:cNvSpPr txBox="1">
            <a:spLocks noChangeArrowheads="1"/>
          </p:cNvSpPr>
          <p:nvPr/>
        </p:nvSpPr>
        <p:spPr bwMode="auto">
          <a:xfrm>
            <a:off x="5515090" y="4529343"/>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da-DK" dirty="0" smtClean="0">
                <a:solidFill>
                  <a:schemeClr val="bg1"/>
                </a:solidFill>
              </a:rPr>
              <a:t>Omsorgssvigt?</a:t>
            </a:r>
            <a:endParaRPr lang="da-DK" altLang="da-DK" dirty="0">
              <a:solidFill>
                <a:schemeClr val="bg1"/>
              </a:solidFill>
            </a:endParaRPr>
          </a:p>
        </p:txBody>
      </p:sp>
      <p:sp>
        <p:nvSpPr>
          <p:cNvPr id="13" name="Rektangel 12"/>
          <p:cNvSpPr/>
          <p:nvPr/>
        </p:nvSpPr>
        <p:spPr>
          <a:xfrm>
            <a:off x="10039956" y="2446101"/>
            <a:ext cx="1792941"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da-DK" altLang="da-DK" dirty="0" smtClean="0">
                <a:solidFill>
                  <a:srgbClr val="C00000"/>
                </a:solidFill>
              </a:rPr>
              <a:t>Tillid</a:t>
            </a:r>
          </a:p>
          <a:p>
            <a:pPr marL="285750" indent="-285750">
              <a:buFont typeface="Arial" panose="020B0604020202020204" pitchFamily="34" charset="0"/>
              <a:buChar char="•"/>
            </a:pPr>
            <a:r>
              <a:rPr lang="da-DK" altLang="da-DK" dirty="0" smtClean="0">
                <a:solidFill>
                  <a:srgbClr val="C00000"/>
                </a:solidFill>
              </a:rPr>
              <a:t>Fagligt skøn</a:t>
            </a:r>
          </a:p>
          <a:p>
            <a:pPr marL="285750" indent="-285750">
              <a:buFont typeface="Arial" panose="020B0604020202020204" pitchFamily="34" charset="0"/>
              <a:buChar char="•"/>
            </a:pPr>
            <a:r>
              <a:rPr lang="da-DK" altLang="da-DK" dirty="0">
                <a:solidFill>
                  <a:srgbClr val="C00000"/>
                </a:solidFill>
              </a:rPr>
              <a:t>U</a:t>
            </a:r>
            <a:r>
              <a:rPr lang="da-DK" altLang="da-DK" dirty="0" smtClean="0">
                <a:solidFill>
                  <a:srgbClr val="C00000"/>
                </a:solidFill>
              </a:rPr>
              <a:t>ddannede til </a:t>
            </a:r>
            <a:r>
              <a:rPr lang="da-DK" altLang="da-DK" dirty="0">
                <a:solidFill>
                  <a:srgbClr val="C00000"/>
                </a:solidFill>
              </a:rPr>
              <a:t>disse dimensioner</a:t>
            </a:r>
          </a:p>
        </p:txBody>
      </p:sp>
    </p:spTree>
    <p:extLst>
      <p:ext uri="{BB962C8B-B14F-4D97-AF65-F5344CB8AC3E}">
        <p14:creationId xmlns:p14="http://schemas.microsoft.com/office/powerpoint/2010/main" val="1845025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5174" y="138004"/>
            <a:ext cx="10656887" cy="1001762"/>
          </a:xfrm>
        </p:spPr>
        <p:txBody>
          <a:bodyPr/>
          <a:lstStyle/>
          <a:p>
            <a:r>
              <a:rPr lang="da-DK" altLang="da-DK" dirty="0"/>
              <a:t>Fortsætter </a:t>
            </a:r>
            <a:r>
              <a:rPr lang="da-DK" altLang="da-DK" dirty="0" smtClean="0"/>
              <a:t>forskning</a:t>
            </a:r>
            <a:endParaRPr lang="da-DK" dirty="0"/>
          </a:p>
        </p:txBody>
      </p:sp>
      <p:pic>
        <p:nvPicPr>
          <p:cNvPr id="4"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2690446"/>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dsholder til indhold 5"/>
          <p:cNvSpPr>
            <a:spLocks noGrp="1"/>
          </p:cNvSpPr>
          <p:nvPr>
            <p:ph idx="1"/>
          </p:nvPr>
        </p:nvSpPr>
        <p:spPr>
          <a:xfrm>
            <a:off x="765174" y="1272849"/>
            <a:ext cx="10655999" cy="4816533"/>
          </a:xfrm>
        </p:spPr>
        <p:txBody>
          <a:bodyPr/>
          <a:lstStyle/>
          <a:p>
            <a:pPr>
              <a:spcBef>
                <a:spcPts val="0"/>
              </a:spcBef>
            </a:pPr>
            <a:r>
              <a:rPr lang="da-DK" altLang="da-DK" dirty="0" smtClean="0"/>
              <a:t>Ændrer modningsprocessen gennem medicinstudiet - den studerendes etik? </a:t>
            </a:r>
          </a:p>
          <a:p>
            <a:pPr>
              <a:spcBef>
                <a:spcPts val="0"/>
              </a:spcBef>
            </a:pPr>
            <a:r>
              <a:rPr lang="da-DK" altLang="da-DK" dirty="0" smtClean="0"/>
              <a:t>En gentagelse af projektet om fem år?</a:t>
            </a:r>
          </a:p>
          <a:p>
            <a:pPr>
              <a:spcBef>
                <a:spcPts val="0"/>
              </a:spcBef>
            </a:pPr>
            <a:r>
              <a:rPr lang="da-DK" altLang="da-DK" dirty="0" smtClean="0"/>
              <a:t>En national undersøgelse</a:t>
            </a:r>
          </a:p>
          <a:p>
            <a:pPr>
              <a:spcBef>
                <a:spcPts val="0"/>
              </a:spcBef>
            </a:pPr>
            <a:r>
              <a:rPr lang="da-DK" altLang="da-DK" dirty="0" smtClean="0"/>
              <a:t>En international undersøgelse</a:t>
            </a:r>
            <a:endParaRPr lang="da-DK" dirty="0"/>
          </a:p>
        </p:txBody>
      </p:sp>
    </p:spTree>
    <p:extLst>
      <p:ext uri="{BB962C8B-B14F-4D97-AF65-F5344CB8AC3E}">
        <p14:creationId xmlns:p14="http://schemas.microsoft.com/office/powerpoint/2010/main" val="2035717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65175" y="599997"/>
            <a:ext cx="10647240" cy="1001762"/>
          </a:xfrm>
        </p:spPr>
        <p:txBody>
          <a:bodyPr/>
          <a:lstStyle/>
          <a:p>
            <a:pPr algn="ctr"/>
            <a:r>
              <a:rPr lang="da-DK" dirty="0"/>
              <a:t>Klinisk Etik ved Aalborg Universitetshospital</a:t>
            </a:r>
            <a:r>
              <a:rPr lang="da-DK" dirty="0">
                <a:solidFill>
                  <a:srgbClr val="FF3300"/>
                </a:solidFill>
                <a:latin typeface="Arial" charset="0"/>
              </a:rPr>
              <a:t> </a:t>
            </a:r>
            <a:br>
              <a:rPr lang="da-DK" dirty="0">
                <a:solidFill>
                  <a:srgbClr val="FF3300"/>
                </a:solidFill>
                <a:latin typeface="Arial" charset="0"/>
              </a:rPr>
            </a:br>
            <a:r>
              <a:rPr lang="da-DK" dirty="0"/>
              <a:t>gennem 10 år</a:t>
            </a:r>
          </a:p>
        </p:txBody>
      </p:sp>
      <p:sp>
        <p:nvSpPr>
          <p:cNvPr id="5" name="Pladsholder til indhold 4"/>
          <p:cNvSpPr>
            <a:spLocks noGrp="1"/>
          </p:cNvSpPr>
          <p:nvPr>
            <p:ph idx="1"/>
          </p:nvPr>
        </p:nvSpPr>
        <p:spPr>
          <a:xfrm>
            <a:off x="2130837" y="2492677"/>
            <a:ext cx="6984000" cy="4088772"/>
          </a:xfrm>
        </p:spPr>
        <p:txBody>
          <a:bodyPr/>
          <a:lstStyle/>
          <a:p>
            <a:pPr marL="457200" indent="-457200">
              <a:spcBef>
                <a:spcPts val="1000"/>
              </a:spcBef>
              <a:buFontTx/>
              <a:buAutoNum type="arabicPeriod"/>
              <a:defRPr/>
            </a:pPr>
            <a:r>
              <a:rPr lang="da-DK" sz="2800" dirty="0" smtClean="0"/>
              <a:t>Hvorfor </a:t>
            </a:r>
            <a:r>
              <a:rPr lang="da-DK" sz="2800" dirty="0"/>
              <a:t>klinisk etik</a:t>
            </a:r>
          </a:p>
          <a:p>
            <a:pPr marL="457200" indent="-457200">
              <a:spcBef>
                <a:spcPts val="1000"/>
              </a:spcBef>
              <a:buFontTx/>
              <a:buAutoNum type="arabicPeriod"/>
              <a:defRPr/>
            </a:pPr>
            <a:r>
              <a:rPr lang="da-DK" sz="2800" dirty="0"/>
              <a:t>Historik</a:t>
            </a:r>
          </a:p>
          <a:p>
            <a:pPr marL="457200" indent="-457200">
              <a:spcBef>
                <a:spcPts val="1000"/>
              </a:spcBef>
              <a:buFontTx/>
              <a:buAutoNum type="arabicPeriod"/>
              <a:defRPr/>
            </a:pPr>
            <a:r>
              <a:rPr lang="da-DK" sz="2800" dirty="0"/>
              <a:t>Generelt om dilemmaerne</a:t>
            </a:r>
          </a:p>
          <a:p>
            <a:pPr marL="457200" indent="-457200">
              <a:spcBef>
                <a:spcPts val="1000"/>
              </a:spcBef>
              <a:buFontTx/>
              <a:buAutoNum type="arabicPeriod"/>
              <a:defRPr/>
            </a:pPr>
            <a:r>
              <a:rPr lang="da-DK" sz="2800" dirty="0"/>
              <a:t>Seneste forskning</a:t>
            </a:r>
          </a:p>
          <a:p>
            <a:pPr marL="457200" indent="-457200">
              <a:spcBef>
                <a:spcPts val="1000"/>
              </a:spcBef>
              <a:buFontTx/>
              <a:buAutoNum type="arabicPeriod"/>
              <a:defRPr/>
            </a:pPr>
            <a:r>
              <a:rPr lang="da-DK" sz="2800" dirty="0"/>
              <a:t>Et dilemma til </a:t>
            </a:r>
            <a:r>
              <a:rPr lang="da-DK" sz="2800" dirty="0" smtClean="0"/>
              <a:t>eftertanke</a:t>
            </a:r>
            <a:endParaRPr lang="da-DK" sz="2800" dirty="0"/>
          </a:p>
        </p:txBody>
      </p:sp>
    </p:spTree>
    <p:extLst>
      <p:ext uri="{BB962C8B-B14F-4D97-AF65-F5344CB8AC3E}">
        <p14:creationId xmlns:p14="http://schemas.microsoft.com/office/powerpoint/2010/main" val="3616485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3389" y="1149841"/>
            <a:ext cx="5508000" cy="635929"/>
          </a:xfrm>
        </p:spPr>
        <p:txBody>
          <a:bodyPr/>
          <a:lstStyle/>
          <a:p>
            <a:r>
              <a:rPr lang="da-DK" altLang="da-DK" dirty="0"/>
              <a:t>Et dilemma til eftertanke</a:t>
            </a:r>
            <a:endParaRPr lang="da-DK" dirty="0"/>
          </a:p>
        </p:txBody>
      </p:sp>
      <p:sp>
        <p:nvSpPr>
          <p:cNvPr id="5" name="Text Placeholder 4"/>
          <p:cNvSpPr>
            <a:spLocks noGrp="1"/>
          </p:cNvSpPr>
          <p:nvPr>
            <p:ph type="body" sz="quarter" idx="13"/>
          </p:nvPr>
        </p:nvSpPr>
        <p:spPr>
          <a:xfrm>
            <a:off x="813389" y="2248116"/>
            <a:ext cx="6003106" cy="3679348"/>
          </a:xfrm>
        </p:spPr>
        <p:txBody>
          <a:bodyPr/>
          <a:lstStyle/>
          <a:p>
            <a:pPr>
              <a:lnSpc>
                <a:spcPct val="80000"/>
              </a:lnSpc>
              <a:buNone/>
            </a:pPr>
            <a:r>
              <a:rPr lang="da-DK" altLang="da-DK" i="0" dirty="0"/>
              <a:t>En svært syg patient skal bedøves.</a:t>
            </a:r>
          </a:p>
          <a:p>
            <a:pPr>
              <a:lnSpc>
                <a:spcPct val="80000"/>
              </a:lnSpc>
              <a:buNone/>
            </a:pPr>
            <a:r>
              <a:rPr lang="da-DK" altLang="da-DK" i="0" dirty="0"/>
              <a:t>Patienten har fra lægelig side fået at vide, at der er stor risiko ved indgrebet.</a:t>
            </a:r>
          </a:p>
          <a:p>
            <a:pPr>
              <a:lnSpc>
                <a:spcPct val="80000"/>
              </a:lnSpc>
              <a:buNone/>
            </a:pPr>
            <a:r>
              <a:rPr lang="da-DK" altLang="da-DK" i="0" dirty="0"/>
              <a:t>I det øjeblik patienten skal til at sove ind, ser patienten op på sygeplejersken og siger:</a:t>
            </a:r>
          </a:p>
          <a:p>
            <a:pPr>
              <a:lnSpc>
                <a:spcPct val="80000"/>
              </a:lnSpc>
              <a:buNone/>
            </a:pPr>
            <a:r>
              <a:rPr lang="da-DK" altLang="da-DK" dirty="0"/>
              <a:t>”Vil du love mig, at jeg vågner?”</a:t>
            </a:r>
          </a:p>
          <a:p>
            <a:pPr>
              <a:buNone/>
            </a:pPr>
            <a:r>
              <a:rPr lang="da-DK" altLang="da-DK" i="0" dirty="0"/>
              <a:t>Sygeplejersken kommer til at svare:</a:t>
            </a:r>
          </a:p>
          <a:p>
            <a:pPr>
              <a:buNone/>
            </a:pPr>
            <a:r>
              <a:rPr lang="da-DK" altLang="da-DK" dirty="0"/>
              <a:t>”Selvfølgelig vågner </a:t>
            </a:r>
            <a:r>
              <a:rPr lang="da-DK" altLang="da-DK" dirty="0" smtClean="0"/>
              <a:t>du.”</a:t>
            </a:r>
            <a:endParaRPr lang="da-DK" altLang="da-DK" dirty="0"/>
          </a:p>
          <a:p>
            <a:pPr>
              <a:buNone/>
            </a:pPr>
            <a:r>
              <a:rPr lang="da-DK" altLang="da-DK" i="0" dirty="0"/>
              <a:t>Patienten dør under operationen.</a:t>
            </a:r>
          </a:p>
          <a:p>
            <a:endParaRPr lang="da-DK" i="0" dirty="0"/>
          </a:p>
        </p:txBody>
      </p:sp>
    </p:spTree>
    <p:extLst>
      <p:ext uri="{BB962C8B-B14F-4D97-AF65-F5344CB8AC3E}">
        <p14:creationId xmlns:p14="http://schemas.microsoft.com/office/powerpoint/2010/main" val="3095048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p:cNvSpPr txBox="1">
            <a:spLocks/>
          </p:cNvSpPr>
          <p:nvPr/>
        </p:nvSpPr>
        <p:spPr>
          <a:xfrm>
            <a:off x="1513092" y="3339947"/>
            <a:ext cx="8357308" cy="2514588"/>
          </a:xfrm>
          <a:prstGeom prst="rect">
            <a:avLst/>
          </a:prstGeom>
        </p:spPr>
        <p:txBody>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a:spcBef>
                <a:spcPts val="1000"/>
              </a:spcBef>
            </a:pPr>
            <a:r>
              <a:rPr lang="da-DK" altLang="da-DK" sz="2800" dirty="0" smtClean="0"/>
              <a:t>Autonomi-begrebet: Giver ikke mening her</a:t>
            </a:r>
          </a:p>
          <a:p>
            <a:pPr>
              <a:spcBef>
                <a:spcPts val="1000"/>
              </a:spcBef>
            </a:pPr>
            <a:r>
              <a:rPr lang="da-DK" altLang="da-DK" sz="2800" dirty="0" smtClean="0"/>
              <a:t>Systemverdenen: Brug for et enigt team</a:t>
            </a:r>
          </a:p>
          <a:p>
            <a:pPr>
              <a:spcBef>
                <a:spcPts val="1000"/>
              </a:spcBef>
            </a:pPr>
            <a:r>
              <a:rPr lang="da-DK" altLang="da-DK" sz="2800" dirty="0" smtClean="0"/>
              <a:t>Skik og Sædvane: Teamet bør svare og agere ens for at patienten kan føle sig tryg</a:t>
            </a:r>
            <a:endParaRPr lang="da-DK" altLang="da-DK" sz="2800" dirty="0"/>
          </a:p>
        </p:txBody>
      </p:sp>
      <p:sp>
        <p:nvSpPr>
          <p:cNvPr id="5" name="Titel 1"/>
          <p:cNvSpPr txBox="1">
            <a:spLocks/>
          </p:cNvSpPr>
          <p:nvPr/>
        </p:nvSpPr>
        <p:spPr>
          <a:xfrm>
            <a:off x="1513092" y="2706320"/>
            <a:ext cx="8695033" cy="500018"/>
          </a:xfrm>
          <a:prstGeom prst="rect">
            <a:avLst/>
          </a:prstGeom>
        </p:spPr>
        <p:txBody>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r>
              <a:rPr lang="da-DK" altLang="da-DK" dirty="0" smtClean="0"/>
              <a:t>Etisk analyse giver ikke svar</a:t>
            </a:r>
            <a:endParaRPr lang="da-DK" dirty="0"/>
          </a:p>
        </p:txBody>
      </p:sp>
    </p:spTree>
    <p:extLst>
      <p:ext uri="{BB962C8B-B14F-4D97-AF65-F5344CB8AC3E}">
        <p14:creationId xmlns:p14="http://schemas.microsoft.com/office/powerpoint/2010/main" val="82789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4356" y="632762"/>
            <a:ext cx="8190031" cy="1001762"/>
          </a:xfrm>
        </p:spPr>
        <p:txBody>
          <a:bodyPr/>
          <a:lstStyle/>
          <a:p>
            <a:r>
              <a:rPr lang="da-DK" altLang="da-DK" dirty="0"/>
              <a:t>Etisk analyse giver ikke svar</a:t>
            </a:r>
            <a:endParaRPr lang="da-DK" dirty="0"/>
          </a:p>
        </p:txBody>
      </p:sp>
      <p:sp>
        <p:nvSpPr>
          <p:cNvPr id="3" name="Pladsholder til indhold 2"/>
          <p:cNvSpPr>
            <a:spLocks noGrp="1"/>
          </p:cNvSpPr>
          <p:nvPr>
            <p:ph idx="1"/>
          </p:nvPr>
        </p:nvSpPr>
        <p:spPr>
          <a:xfrm>
            <a:off x="1964357" y="1914907"/>
            <a:ext cx="8438428" cy="4460890"/>
          </a:xfrm>
        </p:spPr>
        <p:txBody>
          <a:bodyPr/>
          <a:lstStyle/>
          <a:p>
            <a:pPr>
              <a:spcBef>
                <a:spcPts val="1000"/>
              </a:spcBef>
              <a:defRPr/>
            </a:pPr>
            <a:r>
              <a:rPr lang="da-DK" sz="2800" dirty="0"/>
              <a:t>Hensigten med handlingen er at ville den anden </a:t>
            </a:r>
            <a:r>
              <a:rPr lang="da-DK" sz="2800" dirty="0" smtClean="0"/>
              <a:t>”Det </a:t>
            </a:r>
            <a:r>
              <a:rPr lang="da-DK" sz="2800" dirty="0"/>
              <a:t>Gode” / </a:t>
            </a:r>
            <a:r>
              <a:rPr lang="da-DK" sz="2800" dirty="0" err="1"/>
              <a:t>Beauchamp</a:t>
            </a:r>
            <a:r>
              <a:rPr lang="da-DK" sz="2800" dirty="0"/>
              <a:t> et </a:t>
            </a:r>
            <a:r>
              <a:rPr lang="da-DK" sz="2800" dirty="0" err="1" smtClean="0"/>
              <a:t>Childres</a:t>
            </a:r>
            <a:r>
              <a:rPr lang="da-DK" sz="2800" dirty="0" smtClean="0"/>
              <a:t> </a:t>
            </a:r>
            <a:endParaRPr lang="da-DK" sz="2800" dirty="0"/>
          </a:p>
          <a:p>
            <a:pPr>
              <a:spcBef>
                <a:spcPts val="1000"/>
              </a:spcBef>
              <a:defRPr/>
            </a:pPr>
            <a:r>
              <a:rPr lang="da-DK" sz="2800" dirty="0" smtClean="0"/>
              <a:t>Aristoteliske </a:t>
            </a:r>
            <a:r>
              <a:rPr lang="da-DK" sz="2800" dirty="0"/>
              <a:t>tilgang ser på </a:t>
            </a:r>
            <a:r>
              <a:rPr lang="da-DK" sz="2800" dirty="0" smtClean="0"/>
              <a:t>hensigten Sygeplejersken vil </a:t>
            </a:r>
            <a:r>
              <a:rPr lang="da-DK" sz="2800" dirty="0"/>
              <a:t>”Det Gode</a:t>
            </a:r>
            <a:r>
              <a:rPr lang="da-DK" sz="2800" dirty="0" smtClean="0"/>
              <a:t>” - </a:t>
            </a:r>
            <a:r>
              <a:rPr lang="da-DK" sz="2800" dirty="0"/>
              <a:t>gøre patienten </a:t>
            </a:r>
            <a:r>
              <a:rPr lang="da-DK" sz="2800" dirty="0" smtClean="0"/>
              <a:t>tryg</a:t>
            </a:r>
            <a:endParaRPr lang="da-DK" sz="2800" dirty="0"/>
          </a:p>
          <a:p>
            <a:pPr>
              <a:spcBef>
                <a:spcPts val="1000"/>
              </a:spcBef>
              <a:defRPr/>
            </a:pPr>
            <a:r>
              <a:rPr lang="da-DK" sz="2800" dirty="0" smtClean="0"/>
              <a:t>Nærhedsetikken </a:t>
            </a:r>
            <a:r>
              <a:rPr lang="da-DK" sz="2800" dirty="0"/>
              <a:t>og den Etiske Fordring</a:t>
            </a:r>
          </a:p>
          <a:p>
            <a:pPr>
              <a:spcBef>
                <a:spcPts val="1000"/>
              </a:spcBef>
              <a:defRPr/>
            </a:pPr>
            <a:r>
              <a:rPr lang="da-DK" sz="2800" dirty="0" smtClean="0"/>
              <a:t>Der </a:t>
            </a:r>
            <a:r>
              <a:rPr lang="da-DK" sz="2800" dirty="0"/>
              <a:t>lyves….</a:t>
            </a:r>
            <a:r>
              <a:rPr lang="da-DK" sz="2800" dirty="0" err="1"/>
              <a:t>slippery</a:t>
            </a:r>
            <a:r>
              <a:rPr lang="da-DK" sz="2800" dirty="0"/>
              <a:t> </a:t>
            </a:r>
            <a:r>
              <a:rPr lang="da-DK" sz="2800" dirty="0" err="1"/>
              <a:t>slope</a:t>
            </a:r>
            <a:endParaRPr lang="da-DK" sz="2800" dirty="0"/>
          </a:p>
          <a:p>
            <a:pPr>
              <a:spcBef>
                <a:spcPts val="1000"/>
              </a:spcBef>
              <a:defRPr/>
            </a:pPr>
            <a:r>
              <a:rPr lang="da-DK" sz="2800" dirty="0" smtClean="0"/>
              <a:t>Konsekvens</a:t>
            </a:r>
            <a:r>
              <a:rPr lang="da-DK" sz="2800" dirty="0"/>
              <a:t>: </a:t>
            </a:r>
            <a:r>
              <a:rPr lang="da-DK" sz="2800" dirty="0" smtClean="0"/>
              <a:t>Hvad </a:t>
            </a:r>
            <a:r>
              <a:rPr lang="da-DK" sz="2800" dirty="0"/>
              <a:t>vil den etiske vurdering være her?</a:t>
            </a:r>
            <a:endParaRPr lang="da-DK" altLang="da-DK" sz="2800" dirty="0"/>
          </a:p>
        </p:txBody>
      </p:sp>
    </p:spTree>
    <p:extLst>
      <p:ext uri="{BB962C8B-B14F-4D97-AF65-F5344CB8AC3E}">
        <p14:creationId xmlns:p14="http://schemas.microsoft.com/office/powerpoint/2010/main" val="1570627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4286" y="611939"/>
            <a:ext cx="10656887" cy="1001762"/>
          </a:xfrm>
        </p:spPr>
        <p:txBody>
          <a:bodyPr/>
          <a:lstStyle/>
          <a:p>
            <a:pPr algn="ctr"/>
            <a:r>
              <a:rPr lang="da-DK" dirty="0"/>
              <a:t>Klinisk Etik </a:t>
            </a:r>
            <a:r>
              <a:rPr lang="da-DK" dirty="0" smtClean="0"/>
              <a:t>ved Aalborg Universitetshospital</a:t>
            </a:r>
            <a:r>
              <a:rPr lang="da-DK" dirty="0">
                <a:solidFill>
                  <a:srgbClr val="FF3300"/>
                </a:solidFill>
                <a:latin typeface="Arial" charset="0"/>
              </a:rPr>
              <a:t> </a:t>
            </a:r>
            <a:endParaRPr lang="da-DK" dirty="0"/>
          </a:p>
        </p:txBody>
      </p:sp>
      <p:sp>
        <p:nvSpPr>
          <p:cNvPr id="6" name="Pladsholder til indhold 5"/>
          <p:cNvSpPr>
            <a:spLocks noGrp="1"/>
          </p:cNvSpPr>
          <p:nvPr>
            <p:ph idx="1"/>
          </p:nvPr>
        </p:nvSpPr>
        <p:spPr>
          <a:xfrm>
            <a:off x="765174" y="1638695"/>
            <a:ext cx="10655999" cy="4816533"/>
          </a:xfrm>
        </p:spPr>
        <p:txBody>
          <a:bodyPr/>
          <a:lstStyle/>
          <a:p>
            <a:pPr>
              <a:spcBef>
                <a:spcPts val="1100"/>
              </a:spcBef>
            </a:pPr>
            <a:endParaRPr lang="da-DK" dirty="0"/>
          </a:p>
        </p:txBody>
      </p:sp>
      <p:pic>
        <p:nvPicPr>
          <p:cNvPr id="4"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2690446"/>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39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4286" y="611939"/>
            <a:ext cx="10656887" cy="1001762"/>
          </a:xfrm>
        </p:spPr>
        <p:txBody>
          <a:bodyPr/>
          <a:lstStyle/>
          <a:p>
            <a:pPr algn="ctr"/>
            <a:r>
              <a:rPr lang="da-DK" altLang="da-DK" dirty="0"/>
              <a:t>Hvorfor klinisk etik</a:t>
            </a:r>
            <a:r>
              <a:rPr lang="da-DK" altLang="da-DK" dirty="0" smtClean="0"/>
              <a:t>?</a:t>
            </a:r>
            <a:endParaRPr lang="da-DK" dirty="0"/>
          </a:p>
        </p:txBody>
      </p:sp>
      <p:sp>
        <p:nvSpPr>
          <p:cNvPr id="6" name="Pladsholder til indhold 5"/>
          <p:cNvSpPr>
            <a:spLocks noGrp="1"/>
          </p:cNvSpPr>
          <p:nvPr>
            <p:ph idx="1"/>
          </p:nvPr>
        </p:nvSpPr>
        <p:spPr>
          <a:xfrm>
            <a:off x="765174" y="1638695"/>
            <a:ext cx="10655999" cy="4816533"/>
          </a:xfrm>
        </p:spPr>
        <p:txBody>
          <a:bodyPr/>
          <a:lstStyle/>
          <a:p>
            <a:pPr marL="0" indent="0" algn="ctr">
              <a:buNone/>
            </a:pPr>
            <a:endParaRPr lang="da-DK" sz="3200" dirty="0"/>
          </a:p>
        </p:txBody>
      </p:sp>
      <p:pic>
        <p:nvPicPr>
          <p:cNvPr id="4"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2690446"/>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38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a:xfrm>
            <a:off x="1152827" y="655906"/>
            <a:ext cx="10656887" cy="1001762"/>
          </a:xfrm>
          <a:prstGeom prst="rect">
            <a:avLst/>
          </a:prstGeom>
        </p:spPr>
        <p:txBody>
          <a:bodyPr anchor="b"/>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r>
              <a:rPr lang="da-DK" dirty="0" smtClean="0">
                <a:latin typeface="Arial" charset="0"/>
              </a:rPr>
              <a:t>Hvorfor nu al den snak om etik?</a:t>
            </a:r>
            <a:endParaRPr lang="da-DK" dirty="0"/>
          </a:p>
        </p:txBody>
      </p:sp>
      <p:sp>
        <p:nvSpPr>
          <p:cNvPr id="5" name="Pladsholder til indhold 4"/>
          <p:cNvSpPr txBox="1">
            <a:spLocks/>
          </p:cNvSpPr>
          <p:nvPr/>
        </p:nvSpPr>
        <p:spPr>
          <a:xfrm>
            <a:off x="1157062" y="2004646"/>
            <a:ext cx="8783272" cy="4458036"/>
          </a:xfrm>
          <a:prstGeom prst="rect">
            <a:avLst/>
          </a:prstGeom>
        </p:spPr>
        <p:txBody>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a:spcBef>
                <a:spcPts val="1000"/>
              </a:spcBef>
              <a:defRPr/>
            </a:pPr>
            <a:r>
              <a:rPr lang="da-DK" sz="2800" dirty="0" smtClean="0"/>
              <a:t>Det ligger i tiden</a:t>
            </a:r>
          </a:p>
          <a:p>
            <a:pPr>
              <a:spcBef>
                <a:spcPts val="1000"/>
              </a:spcBef>
              <a:defRPr/>
            </a:pPr>
            <a:r>
              <a:rPr lang="da-DK" sz="2800" dirty="0"/>
              <a:t>D</a:t>
            </a:r>
            <a:r>
              <a:rPr lang="da-DK" sz="2800" dirty="0" smtClean="0"/>
              <a:t>en teknologiske udvikling</a:t>
            </a:r>
          </a:p>
          <a:p>
            <a:pPr>
              <a:spcBef>
                <a:spcPts val="1000"/>
              </a:spcBef>
              <a:defRPr/>
            </a:pPr>
            <a:r>
              <a:rPr lang="da-DK" sz="2800" dirty="0"/>
              <a:t>H</a:t>
            </a:r>
            <a:r>
              <a:rPr lang="da-DK" sz="2800" dirty="0" smtClean="0"/>
              <a:t>øjere grad af </a:t>
            </a:r>
            <a:r>
              <a:rPr lang="da-DK" sz="2800" dirty="0" err="1" smtClean="0"/>
              <a:t>oplysthed</a:t>
            </a:r>
            <a:r>
              <a:rPr lang="da-DK" sz="2800" dirty="0" smtClean="0"/>
              <a:t> i befolkningen </a:t>
            </a:r>
          </a:p>
          <a:p>
            <a:pPr>
              <a:spcBef>
                <a:spcPts val="1000"/>
              </a:spcBef>
              <a:defRPr/>
            </a:pPr>
            <a:r>
              <a:rPr lang="da-DK" sz="2800" dirty="0"/>
              <a:t>S</a:t>
            </a:r>
            <a:r>
              <a:rPr lang="da-DK" sz="2800" dirty="0" smtClean="0"/>
              <a:t>næver ressourcerammer</a:t>
            </a:r>
          </a:p>
          <a:p>
            <a:pPr>
              <a:spcBef>
                <a:spcPts val="1000"/>
              </a:spcBef>
              <a:defRPr/>
            </a:pPr>
            <a:r>
              <a:rPr lang="da-DK" sz="2800" dirty="0" smtClean="0"/>
              <a:t>ETISKE DILEMMAER ØGES</a:t>
            </a:r>
          </a:p>
          <a:p>
            <a:pPr>
              <a:spcBef>
                <a:spcPts val="1000"/>
              </a:spcBef>
              <a:defRPr/>
            </a:pPr>
            <a:r>
              <a:rPr lang="da-DK" sz="2800" dirty="0" smtClean="0"/>
              <a:t>Samarbejde på ny måde</a:t>
            </a:r>
            <a:endParaRPr lang="da-DK" sz="2800" dirty="0"/>
          </a:p>
        </p:txBody>
      </p:sp>
    </p:spTree>
    <p:extLst>
      <p:ext uri="{BB962C8B-B14F-4D97-AF65-F5344CB8AC3E}">
        <p14:creationId xmlns:p14="http://schemas.microsoft.com/office/powerpoint/2010/main" val="73865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dirty="0"/>
          </a:p>
        </p:txBody>
      </p:sp>
      <p:sp>
        <p:nvSpPr>
          <p:cNvPr id="4" name="Text Placeholder 3"/>
          <p:cNvSpPr>
            <a:spLocks noGrp="1"/>
          </p:cNvSpPr>
          <p:nvPr>
            <p:ph type="body" sz="quarter" idx="14"/>
          </p:nvPr>
        </p:nvSpPr>
        <p:spPr/>
        <p:txBody>
          <a:bodyPr/>
          <a:lstStyle/>
          <a:p>
            <a:endParaRPr lang="da-DK" dirty="0"/>
          </a:p>
        </p:txBody>
      </p:sp>
      <p:sp>
        <p:nvSpPr>
          <p:cNvPr id="3" name="Picture Placeholder 2"/>
          <p:cNvSpPr>
            <a:spLocks noGrp="1"/>
          </p:cNvSpPr>
          <p:nvPr>
            <p:ph type="pic" sz="quarter" idx="13"/>
          </p:nvPr>
        </p:nvSpPr>
        <p:spPr/>
      </p:sp>
      <p:pic>
        <p:nvPicPr>
          <p:cNvPr id="6" name="Picture 4" descr="michelangelo-creation beskå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3035618"/>
            <a:ext cx="12189166" cy="376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orpersonal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3482340"/>
          </a:xfrm>
          <a:prstGeom prst="rect">
            <a:avLst/>
          </a:prstGeom>
          <a:solidFill>
            <a:schemeClr val="bg1"/>
          </a:solidFill>
          <a:ln w="9525">
            <a:solidFill>
              <a:srgbClr val="000000"/>
            </a:solidFill>
            <a:miter lim="800000"/>
            <a:headEnd/>
            <a:tailEnd/>
          </a:ln>
        </p:spPr>
      </p:pic>
      <p:sp>
        <p:nvSpPr>
          <p:cNvPr id="7" name="Rektangel 6"/>
          <p:cNvSpPr/>
          <p:nvPr/>
        </p:nvSpPr>
        <p:spPr>
          <a:xfrm>
            <a:off x="2699476" y="3499338"/>
            <a:ext cx="5123518" cy="523220"/>
          </a:xfrm>
          <a:prstGeom prst="rect">
            <a:avLst/>
          </a:prstGeom>
        </p:spPr>
        <p:txBody>
          <a:bodyPr wrap="none">
            <a:spAutoFit/>
          </a:bodyPr>
          <a:lstStyle/>
          <a:p>
            <a:pPr>
              <a:spcBef>
                <a:spcPct val="50000"/>
              </a:spcBef>
            </a:pPr>
            <a:r>
              <a:rPr lang="da-DK" altLang="da-DK" sz="2800" dirty="0" smtClean="0">
                <a:solidFill>
                  <a:schemeClr val="bg1"/>
                </a:solidFill>
              </a:rPr>
              <a:t>Hvad </a:t>
            </a:r>
            <a:r>
              <a:rPr lang="da-DK" altLang="da-DK" sz="2800" dirty="0">
                <a:solidFill>
                  <a:schemeClr val="bg1"/>
                </a:solidFill>
              </a:rPr>
              <a:t>er vigtigst for dig lige nu</a:t>
            </a:r>
            <a:r>
              <a:rPr lang="da-DK" altLang="da-DK" sz="2800" dirty="0" smtClean="0">
                <a:solidFill>
                  <a:schemeClr val="bg1"/>
                </a:solidFill>
              </a:rPr>
              <a:t>?</a:t>
            </a:r>
            <a:endParaRPr lang="da-DK" altLang="da-DK" sz="2800" dirty="0">
              <a:solidFill>
                <a:schemeClr val="bg1"/>
              </a:solidFill>
            </a:endParaRPr>
          </a:p>
        </p:txBody>
      </p:sp>
      <p:sp>
        <p:nvSpPr>
          <p:cNvPr id="8" name="Rektangel 7"/>
          <p:cNvSpPr/>
          <p:nvPr/>
        </p:nvSpPr>
        <p:spPr>
          <a:xfrm>
            <a:off x="2699476" y="4076380"/>
            <a:ext cx="5726248" cy="523220"/>
          </a:xfrm>
          <a:prstGeom prst="rect">
            <a:avLst/>
          </a:prstGeom>
        </p:spPr>
        <p:txBody>
          <a:bodyPr wrap="none">
            <a:spAutoFit/>
          </a:bodyPr>
          <a:lstStyle/>
          <a:p>
            <a:pPr>
              <a:spcBef>
                <a:spcPct val="50000"/>
              </a:spcBef>
            </a:pPr>
            <a:r>
              <a:rPr lang="da-DK" altLang="da-DK" sz="2800" dirty="0">
                <a:solidFill>
                  <a:schemeClr val="bg1"/>
                </a:solidFill>
              </a:rPr>
              <a:t>Autonomibegrebet bliver </a:t>
            </a:r>
            <a:r>
              <a:rPr lang="da-DK" altLang="da-DK" sz="2800" dirty="0" smtClean="0">
                <a:solidFill>
                  <a:schemeClr val="bg1"/>
                </a:solidFill>
              </a:rPr>
              <a:t>udfordret</a:t>
            </a:r>
            <a:endParaRPr lang="da-DK" altLang="da-DK" sz="2800" dirty="0">
              <a:solidFill>
                <a:schemeClr val="bg1"/>
              </a:solidFill>
            </a:endParaRPr>
          </a:p>
        </p:txBody>
      </p:sp>
      <p:cxnSp>
        <p:nvCxnSpPr>
          <p:cNvPr id="10" name="Lige forbindelse 9"/>
          <p:cNvCxnSpPr/>
          <p:nvPr/>
        </p:nvCxnSpPr>
        <p:spPr>
          <a:xfrm>
            <a:off x="-125506" y="3499338"/>
            <a:ext cx="124071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0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971954" y="5392438"/>
            <a:ext cx="2140521" cy="719789"/>
          </a:xfrm>
        </p:spPr>
        <p:txBody>
          <a:bodyPr/>
          <a:lstStyle/>
          <a:p>
            <a:pPr marL="0" indent="0">
              <a:buNone/>
            </a:pPr>
            <a:r>
              <a:rPr lang="da-DK" sz="3200" dirty="0" smtClean="0"/>
              <a:t>Djøf-krav</a:t>
            </a:r>
          </a:p>
          <a:p>
            <a:pPr marL="0" indent="0">
              <a:buNone/>
            </a:pPr>
            <a:endParaRPr lang="da-DK" dirty="0"/>
          </a:p>
        </p:txBody>
      </p:sp>
      <p:sp>
        <p:nvSpPr>
          <p:cNvPr id="9" name="Text Placeholder 8"/>
          <p:cNvSpPr>
            <a:spLocks noGrp="1"/>
          </p:cNvSpPr>
          <p:nvPr>
            <p:ph type="body" sz="quarter" idx="15"/>
          </p:nvPr>
        </p:nvSpPr>
        <p:spPr/>
        <p:txBody>
          <a:bodyPr/>
          <a:lstStyle/>
          <a:p>
            <a:endParaRPr lang="da-DK" dirty="0"/>
          </a:p>
        </p:txBody>
      </p:sp>
      <p:sp>
        <p:nvSpPr>
          <p:cNvPr id="7" name="AutoShape 16"/>
          <p:cNvSpPr>
            <a:spLocks noGrp="1" noChangeArrowheads="1"/>
          </p:cNvSpPr>
          <p:nvPr>
            <p:ph type="title"/>
          </p:nvPr>
        </p:nvSpPr>
        <p:spPr bwMode="auto">
          <a:xfrm>
            <a:off x="4976446" y="766590"/>
            <a:ext cx="6436616" cy="2240379"/>
          </a:xfrm>
          <a:prstGeom prst="cloudCallout">
            <a:avLst>
              <a:gd name="adj1" fmla="val -18810"/>
              <a:gd name="adj2" fmla="val 95806"/>
            </a:avLst>
          </a:prstGeom>
          <a:solidFill>
            <a:srgbClr val="006983"/>
          </a:solidFill>
          <a:ln w="9525">
            <a:solidFill>
              <a:schemeClr val="tx1"/>
            </a:solidFill>
            <a:round/>
            <a:headEnd/>
            <a:tailEnd/>
          </a:ln>
          <a:effectLst/>
        </p:spPr>
        <p:txBody>
          <a:bodyPr/>
          <a:lstStyle/>
          <a:p>
            <a:pPr algn="ctr"/>
            <a:endParaRPr lang="da-DK" sz="3200" cap="none" dirty="0">
              <a:solidFill>
                <a:srgbClr val="006699"/>
              </a:solidFill>
            </a:endParaRPr>
          </a:p>
        </p:txBody>
      </p:sp>
      <p:sp>
        <p:nvSpPr>
          <p:cNvPr id="12" name="Pladsholder til indhold 4"/>
          <p:cNvSpPr txBox="1">
            <a:spLocks/>
          </p:cNvSpPr>
          <p:nvPr/>
        </p:nvSpPr>
        <p:spPr>
          <a:xfrm>
            <a:off x="5832230" y="1334710"/>
            <a:ext cx="5148264" cy="898536"/>
          </a:xfrm>
          <a:prstGeom prst="rect">
            <a:avLst/>
          </a:prstGeom>
        </p:spPr>
        <p:txBody>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374400" lvl="2" indent="0">
              <a:spcBef>
                <a:spcPct val="50000"/>
              </a:spcBef>
              <a:buNone/>
              <a:defRPr/>
            </a:pPr>
            <a:r>
              <a:rPr lang="da-DK" sz="3200" dirty="0" smtClean="0">
                <a:solidFill>
                  <a:schemeClr val="bg1"/>
                </a:solidFill>
              </a:rPr>
              <a:t>Den pligt-etiske boble</a:t>
            </a:r>
            <a:endParaRPr lang="da-DK" sz="3200" dirty="0">
              <a:solidFill>
                <a:schemeClr val="bg1"/>
              </a:solidFill>
            </a:endParaRPr>
          </a:p>
        </p:txBody>
      </p:sp>
      <p:sp>
        <p:nvSpPr>
          <p:cNvPr id="13" name="Line 5"/>
          <p:cNvSpPr>
            <a:spLocks noChangeShapeType="1"/>
          </p:cNvSpPr>
          <p:nvPr/>
        </p:nvSpPr>
        <p:spPr bwMode="auto">
          <a:xfrm flipV="1">
            <a:off x="2322170" y="3200400"/>
            <a:ext cx="1760501" cy="907154"/>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4" name="Line 11"/>
          <p:cNvSpPr>
            <a:spLocks noChangeShapeType="1"/>
          </p:cNvSpPr>
          <p:nvPr/>
        </p:nvSpPr>
        <p:spPr bwMode="auto">
          <a:xfrm flipV="1">
            <a:off x="3202420" y="3653977"/>
            <a:ext cx="1670537" cy="1607197"/>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5" name="Line 11"/>
          <p:cNvSpPr>
            <a:spLocks noChangeShapeType="1"/>
          </p:cNvSpPr>
          <p:nvPr/>
        </p:nvSpPr>
        <p:spPr bwMode="auto">
          <a:xfrm flipV="1">
            <a:off x="4543878" y="3890099"/>
            <a:ext cx="1132169" cy="2222128"/>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6" name="Line 23"/>
          <p:cNvSpPr>
            <a:spLocks noChangeShapeType="1"/>
          </p:cNvSpPr>
          <p:nvPr/>
        </p:nvSpPr>
        <p:spPr bwMode="auto">
          <a:xfrm>
            <a:off x="1160585" y="1334710"/>
            <a:ext cx="9819909" cy="504850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Tree>
    <p:extLst>
      <p:ext uri="{BB962C8B-B14F-4D97-AF65-F5344CB8AC3E}">
        <p14:creationId xmlns:p14="http://schemas.microsoft.com/office/powerpoint/2010/main" val="404209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971954" y="5392438"/>
            <a:ext cx="2140521" cy="719789"/>
          </a:xfrm>
        </p:spPr>
        <p:txBody>
          <a:bodyPr/>
          <a:lstStyle/>
          <a:p>
            <a:pPr marL="0" indent="0">
              <a:buNone/>
            </a:pPr>
            <a:r>
              <a:rPr lang="da-DK" sz="3200" dirty="0" smtClean="0"/>
              <a:t>Djøf-krav</a:t>
            </a:r>
          </a:p>
          <a:p>
            <a:pPr marL="0" indent="0">
              <a:buNone/>
            </a:pPr>
            <a:endParaRPr lang="da-DK" dirty="0"/>
          </a:p>
        </p:txBody>
      </p:sp>
      <p:sp>
        <p:nvSpPr>
          <p:cNvPr id="9" name="Text Placeholder 8"/>
          <p:cNvSpPr>
            <a:spLocks noGrp="1"/>
          </p:cNvSpPr>
          <p:nvPr>
            <p:ph type="body" sz="quarter" idx="15"/>
          </p:nvPr>
        </p:nvSpPr>
        <p:spPr/>
        <p:txBody>
          <a:bodyPr/>
          <a:lstStyle/>
          <a:p>
            <a:endParaRPr lang="da-DK" dirty="0"/>
          </a:p>
        </p:txBody>
      </p:sp>
      <p:sp>
        <p:nvSpPr>
          <p:cNvPr id="7" name="AutoShape 16"/>
          <p:cNvSpPr>
            <a:spLocks noGrp="1" noChangeArrowheads="1"/>
          </p:cNvSpPr>
          <p:nvPr>
            <p:ph type="title"/>
          </p:nvPr>
        </p:nvSpPr>
        <p:spPr bwMode="auto">
          <a:xfrm>
            <a:off x="4976446" y="766590"/>
            <a:ext cx="6436616" cy="2240379"/>
          </a:xfrm>
          <a:prstGeom prst="cloudCallout">
            <a:avLst>
              <a:gd name="adj1" fmla="val -18810"/>
              <a:gd name="adj2" fmla="val 95806"/>
            </a:avLst>
          </a:prstGeom>
          <a:solidFill>
            <a:srgbClr val="006983"/>
          </a:solidFill>
          <a:ln w="9525">
            <a:solidFill>
              <a:schemeClr val="tx1"/>
            </a:solidFill>
            <a:round/>
            <a:headEnd/>
            <a:tailEnd/>
          </a:ln>
          <a:effectLst/>
        </p:spPr>
        <p:txBody>
          <a:bodyPr/>
          <a:lstStyle/>
          <a:p>
            <a:pPr algn="ctr"/>
            <a:endParaRPr lang="da-DK" sz="3200" cap="none" dirty="0">
              <a:solidFill>
                <a:srgbClr val="006699"/>
              </a:solidFill>
            </a:endParaRPr>
          </a:p>
        </p:txBody>
      </p:sp>
      <p:sp>
        <p:nvSpPr>
          <p:cNvPr id="12" name="Pladsholder til indhold 4"/>
          <p:cNvSpPr txBox="1">
            <a:spLocks/>
          </p:cNvSpPr>
          <p:nvPr/>
        </p:nvSpPr>
        <p:spPr>
          <a:xfrm>
            <a:off x="5832230" y="1334710"/>
            <a:ext cx="5148264" cy="898536"/>
          </a:xfrm>
          <a:prstGeom prst="rect">
            <a:avLst/>
          </a:prstGeom>
        </p:spPr>
        <p:txBody>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374400" lvl="2" indent="0">
              <a:spcBef>
                <a:spcPct val="50000"/>
              </a:spcBef>
              <a:buNone/>
              <a:defRPr/>
            </a:pPr>
            <a:r>
              <a:rPr lang="da-DK" sz="3200" dirty="0" smtClean="0">
                <a:solidFill>
                  <a:schemeClr val="bg1"/>
                </a:solidFill>
              </a:rPr>
              <a:t>Den pligt-etiske boble</a:t>
            </a:r>
            <a:endParaRPr lang="da-DK" sz="3200" dirty="0">
              <a:solidFill>
                <a:schemeClr val="bg1"/>
              </a:solidFill>
            </a:endParaRPr>
          </a:p>
        </p:txBody>
      </p:sp>
      <p:sp>
        <p:nvSpPr>
          <p:cNvPr id="16" name="Line 23"/>
          <p:cNvSpPr>
            <a:spLocks noChangeShapeType="1"/>
          </p:cNvSpPr>
          <p:nvPr/>
        </p:nvSpPr>
        <p:spPr bwMode="auto">
          <a:xfrm>
            <a:off x="1160585" y="1334710"/>
            <a:ext cx="9819909" cy="504850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3" name="Line 5"/>
          <p:cNvSpPr>
            <a:spLocks noChangeShapeType="1"/>
          </p:cNvSpPr>
          <p:nvPr/>
        </p:nvSpPr>
        <p:spPr bwMode="auto">
          <a:xfrm flipV="1">
            <a:off x="2322170" y="2802924"/>
            <a:ext cx="2550787" cy="130463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4" name="Line 11"/>
          <p:cNvSpPr>
            <a:spLocks noChangeShapeType="1"/>
          </p:cNvSpPr>
          <p:nvPr/>
        </p:nvSpPr>
        <p:spPr bwMode="auto">
          <a:xfrm flipV="1">
            <a:off x="3202420" y="2801366"/>
            <a:ext cx="2629810" cy="2459808"/>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5" name="Line 11"/>
          <p:cNvSpPr>
            <a:spLocks noChangeShapeType="1"/>
          </p:cNvSpPr>
          <p:nvPr/>
        </p:nvSpPr>
        <p:spPr bwMode="auto">
          <a:xfrm flipV="1">
            <a:off x="4543878" y="3351691"/>
            <a:ext cx="1490664" cy="2760536"/>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Tree>
    <p:extLst>
      <p:ext uri="{BB962C8B-B14F-4D97-AF65-F5344CB8AC3E}">
        <p14:creationId xmlns:p14="http://schemas.microsoft.com/office/powerpoint/2010/main" val="2762256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a:solidFill>
                  <a:schemeClr val="tx1"/>
                </a:solidFill>
              </a:rPr>
              <a:t>ICCEC 2013</a:t>
            </a:r>
            <a:endParaRPr lang="da-DK" dirty="0"/>
          </a:p>
        </p:txBody>
      </p:sp>
      <p:sp>
        <p:nvSpPr>
          <p:cNvPr id="3" name="Pladsholder til tekst 2"/>
          <p:cNvSpPr>
            <a:spLocks noGrp="1"/>
          </p:cNvSpPr>
          <p:nvPr>
            <p:ph type="body" sz="quarter" idx="13"/>
          </p:nvPr>
        </p:nvSpPr>
        <p:spPr/>
        <p:txBody>
          <a:bodyPr/>
          <a:lstStyle/>
          <a:p>
            <a:pPr>
              <a:spcBef>
                <a:spcPts val="1000"/>
              </a:spcBef>
            </a:pPr>
            <a:r>
              <a:rPr lang="da-DK" altLang="da-DK" sz="2800" dirty="0"/>
              <a:t>I ca. </a:t>
            </a:r>
            <a:r>
              <a:rPr lang="da-DK" altLang="da-DK" sz="4000" dirty="0"/>
              <a:t>20 %</a:t>
            </a:r>
            <a:r>
              <a:rPr lang="da-DK" altLang="da-DK" sz="2800" dirty="0"/>
              <a:t> ved de terminale forløb, stemmer klinikerens og patientens forventninger </a:t>
            </a:r>
            <a:r>
              <a:rPr lang="da-DK" altLang="da-DK" sz="4000" dirty="0"/>
              <a:t>ikke</a:t>
            </a:r>
            <a:r>
              <a:rPr lang="da-DK" altLang="da-DK" sz="2800" dirty="0"/>
              <a:t> overens.</a:t>
            </a:r>
            <a:endParaRPr lang="da-DK" sz="2800" dirty="0"/>
          </a:p>
          <a:p>
            <a:pPr>
              <a:spcBef>
                <a:spcPts val="1000"/>
              </a:spcBef>
            </a:pPr>
            <a:endParaRPr lang="da-DK" sz="2800" dirty="0"/>
          </a:p>
        </p:txBody>
      </p:sp>
    </p:spTree>
    <p:extLst>
      <p:ext uri="{BB962C8B-B14F-4D97-AF65-F5344CB8AC3E}">
        <p14:creationId xmlns:p14="http://schemas.microsoft.com/office/powerpoint/2010/main" val="13240008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0.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1.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2.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3.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4.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5.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6.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7.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8.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19.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0.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1.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2.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3.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4.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5.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6.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7.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8.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9.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3.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30.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31.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32.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4.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5.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6.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7.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8.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9.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367</TotalTime>
  <Words>957</Words>
  <Application>Microsoft Office PowerPoint</Application>
  <PresentationFormat>Widescreen</PresentationFormat>
  <Paragraphs>206</Paragraphs>
  <Slides>34</Slides>
  <Notes>34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34</vt:i4>
      </vt:variant>
    </vt:vector>
  </HeadingPairs>
  <TitlesOfParts>
    <vt:vector size="38" baseType="lpstr">
      <vt:lpstr>Arial</vt:lpstr>
      <vt:lpstr>Calibri</vt:lpstr>
      <vt:lpstr>Times New Roman</vt:lpstr>
      <vt:lpstr>Blank</vt:lpstr>
      <vt:lpstr>Klinisk Etik ved  Aalborg Universitetshospital</vt:lpstr>
      <vt:lpstr>Klinisk Etik ved Aalborg Universitetshospital  gennem 10 år</vt:lpstr>
      <vt:lpstr>Klinisk Etik ved Aalborg Universitetshospital  gennem 10 år</vt:lpstr>
      <vt:lpstr>Hvorfor klinisk etik?</vt:lpstr>
      <vt:lpstr>PowerPoint-præsentation</vt:lpstr>
      <vt:lpstr>PowerPoint-præsentation</vt:lpstr>
      <vt:lpstr>PowerPoint-præsentation</vt:lpstr>
      <vt:lpstr>PowerPoint-præsentation</vt:lpstr>
      <vt:lpstr>ICCEC 2013</vt:lpstr>
      <vt:lpstr>En række PhD`er der arbejder med et patientperspektiv, vil ikke altid mødes. </vt:lpstr>
      <vt:lpstr>Historik</vt:lpstr>
      <vt:lpstr>DEN FØRSTE KLINISKE ETISKE KOMITE VED  AALBORG UNIVERSITETSHOSPITAL</vt:lpstr>
      <vt:lpstr>Hvorfor klinisk etik?</vt:lpstr>
      <vt:lpstr>KLINISKE ETISKE KOMITEER I DANMARK</vt:lpstr>
      <vt:lpstr>KLINISK ETISKE KOMITE VED AALBORG UNIVERSITETSHOSPITAL  ANNO 2019</vt:lpstr>
      <vt:lpstr>Historik</vt:lpstr>
      <vt:lpstr>ET AF HOVEDBUDSKABERNE HER I DAG</vt:lpstr>
      <vt:lpstr>Generelt om dilemmaerne</vt:lpstr>
      <vt:lpstr>DEN ETISKE ANALYSE VISER PERSPEKTIVFORSKYDNING</vt:lpstr>
      <vt:lpstr>HVORFOR ARBEJDE SYSTEMATISK MED KLINISK ETIK?</vt:lpstr>
      <vt:lpstr>EKSEMPLER PÅ AT DEN UMIDDELBARE ETIK KOMMER ”TIL KORT”</vt:lpstr>
      <vt:lpstr>ERFARINGER FRA AALBORG UNIVERSITETSHOSPITAL</vt:lpstr>
      <vt:lpstr>DEN ETISKE ANALYSE GIVER IKKE SVAR</vt:lpstr>
      <vt:lpstr>PowerPoint-præsentation</vt:lpstr>
      <vt:lpstr>LOKAL KLINISK ETIK KOMITE BETYDER</vt:lpstr>
      <vt:lpstr>Resultat:</vt:lpstr>
      <vt:lpstr>Clinical practis</vt:lpstr>
      <vt:lpstr>PowerPoint-præsentation</vt:lpstr>
      <vt:lpstr>Fortsætter forskning</vt:lpstr>
      <vt:lpstr>Et dilemma til eftertanke</vt:lpstr>
      <vt:lpstr>PowerPoint-præsentation</vt:lpstr>
      <vt:lpstr>Etisk analyse giver ikke svar</vt:lpstr>
      <vt:lpstr>Klinisk Etik ved Aalborg Universitetshospital </vt:lpstr>
      <vt:lpstr>PowerPoint-præsentation</vt:lpstr>
    </vt:vector>
  </TitlesOfParts>
  <Company>Region Nordjylland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Klinisk Etik ved  Aalborg UniversitetsHospital</dc:title>
  <dc:creator>Anne-Marie Fog Larsen</dc:creator>
  <cp:lastModifiedBy>Peter Friis Jeppesen</cp:lastModifiedBy>
  <cp:revision>40</cp:revision>
  <cp:lastPrinted>2016-04-21T06:30:30Z</cp:lastPrinted>
  <dcterms:created xsi:type="dcterms:W3CDTF">2019-09-10T07:58:57Z</dcterms:created>
  <dcterms:modified xsi:type="dcterms:W3CDTF">2019-10-23T06:13:09Z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DocumentInfoFinished">
    <vt:lpwstr>True</vt:lpwstr>
  </property>
  <property fmtid="{D5CDD505-2E9C-101B-9397-08002B2CF9AE}" pid="7" name="SD_DocumentLanguageString">
    <vt:lpwstr>Dansk</vt:lpwstr>
  </property>
  <property fmtid="{D5CDD505-2E9C-101B-9397-08002B2CF9AE}" pid="8" name="SD_CtlText_Usersettings_Userprofile">
    <vt:lpwstr>anne-marie 1</vt:lpwstr>
  </property>
  <property fmtid="{D5CDD505-2E9C-101B-9397-08002B2CF9AE}" pid="9" name="SD_UserprofileName">
    <vt:lpwstr>Dorte Holdgaard</vt:lpwstr>
  </property>
  <property fmtid="{D5CDD505-2E9C-101B-9397-08002B2CF9AE}" pid="10" name="SD_OFF_ID">
    <vt:lpwstr>3</vt:lpwstr>
  </property>
  <property fmtid="{D5CDD505-2E9C-101B-9397-08002B2CF9AE}" pid="11" name="CurrentOfficeID">
    <vt:lpwstr>3</vt:lpwstr>
  </property>
  <property fmtid="{D5CDD505-2E9C-101B-9397-08002B2CF9AE}" pid="12" name="SD_OFF_DisplayName">
    <vt:lpwstr>Aalborg Universitetshospital</vt:lpwstr>
  </property>
  <property fmtid="{D5CDD505-2E9C-101B-9397-08002B2CF9AE}" pid="13" name="SD_OFF_Institute">
    <vt:lpwstr>Aalborg Universitetshospital</vt:lpwstr>
  </property>
  <property fmtid="{D5CDD505-2E9C-101B-9397-08002B2CF9AE}" pid="14" name="SD_OFF_Institute_en-GB">
    <vt:lpwstr>Aalborg Universitetshospital</vt:lpwstr>
  </property>
  <property fmtid="{D5CDD505-2E9C-101B-9397-08002B2CF9AE}" pid="15" name="SD_OFF_MandatoryDepartment">
    <vt:lpwstr>(ingen)</vt:lpwstr>
  </property>
  <property fmtid="{D5CDD505-2E9C-101B-9397-08002B2CF9AE}" pid="16" name="SD_OFF_MandatoryDepartment_en-GB">
    <vt:lpwstr>(none)</vt:lpwstr>
  </property>
  <property fmtid="{D5CDD505-2E9C-101B-9397-08002B2CF9AE}" pid="17" name="SD_OFF_ColorDefinition">
    <vt:lpwstr>Blue</vt:lpwstr>
  </property>
  <property fmtid="{D5CDD505-2E9C-101B-9397-08002B2CF9AE}" pid="18" name="SD_OFF_LogoFileName">
    <vt:lpwstr>AalborgUniversitetshospital</vt:lpwstr>
  </property>
  <property fmtid="{D5CDD505-2E9C-101B-9397-08002B2CF9AE}" pid="19" name="USR_Name">
    <vt:lpwstr>Dorte Elise Møller Holdgaard</vt:lpwstr>
  </property>
  <property fmtid="{D5CDD505-2E9C-101B-9397-08002B2CF9AE}" pid="20" name="USR_Title">
    <vt:lpwstr>Funktionsleder</vt:lpwstr>
  </property>
  <property fmtid="{D5CDD505-2E9C-101B-9397-08002B2CF9AE}" pid="21" name="USR_DirectPhone">
    <vt:lpwstr>+4597661978</vt:lpwstr>
  </property>
  <property fmtid="{D5CDD505-2E9C-101B-9397-08002B2CF9AE}" pid="22" name="USR_Email">
    <vt:lpwstr>demh@rn.dk</vt:lpwstr>
  </property>
  <property fmtid="{D5CDD505-2E9C-101B-9397-08002B2CF9AE}" pid="23" name="USR_Department">
    <vt:lpwstr>Klinik Anæstesi, Børn, Kredsløb og Kvinder</vt:lpwstr>
  </property>
  <property fmtid="{D5CDD505-2E9C-101B-9397-08002B2CF9AE}" pid="24" name="USR_Speciality">
    <vt:lpwstr>Etisk komite</vt:lpwstr>
  </property>
  <property fmtid="{D5CDD505-2E9C-101B-9397-08002B2CF9AE}" pid="25" name="USR_Unit">
    <vt:lpwstr/>
  </property>
  <property fmtid="{D5CDD505-2E9C-101B-9397-08002B2CF9AE}" pid="26" name="USR_AddressOne">
    <vt:lpwstr>Nybrogade 16</vt:lpwstr>
  </property>
  <property fmtid="{D5CDD505-2E9C-101B-9397-08002B2CF9AE}" pid="27" name="USR_AddressTwo">
    <vt:lpwstr/>
  </property>
  <property fmtid="{D5CDD505-2E9C-101B-9397-08002B2CF9AE}" pid="28" name="USR_AddressThree">
    <vt:lpwstr>9000 Aalborg</vt:lpwstr>
  </property>
  <property fmtid="{D5CDD505-2E9C-101B-9397-08002B2CF9AE}" pid="29" name="USR_BusinessPhone">
    <vt:lpwstr/>
  </property>
  <property fmtid="{D5CDD505-2E9C-101B-9397-08002B2CF9AE}" pid="30" name="USR_Web">
    <vt:lpwstr/>
  </property>
  <property fmtid="{D5CDD505-2E9C-101B-9397-08002B2CF9AE}" pid="31" name="USR_FreeText">
    <vt:lpwstr/>
  </property>
  <property fmtid="{D5CDD505-2E9C-101B-9397-08002B2CF9AE}" pid="32" name="OVE_ReturnAddress">
    <vt:lpwstr/>
  </property>
  <property fmtid="{D5CDD505-2E9C-101B-9397-08002B2CF9AE}" pid="33" name="USR_Signature1">
    <vt:lpwstr>Dorte Elise Møller Holdgaard</vt:lpwstr>
  </property>
  <property fmtid="{D5CDD505-2E9C-101B-9397-08002B2CF9AE}" pid="34" name="USR_SignatureTitle1">
    <vt:lpwstr>Funktionsleder</vt:lpwstr>
  </property>
  <property fmtid="{D5CDD505-2E9C-101B-9397-08002B2CF9AE}" pid="35" name="ColorMode">
    <vt:lpwstr>Saturated</vt:lpwstr>
  </property>
  <property fmtid="{D5CDD505-2E9C-101B-9397-08002B2CF9AE}" pid="36" name="SD_DocumentLanguage">
    <vt:lpwstr>da-DK</vt:lpwstr>
  </property>
  <property fmtid="{D5CDD505-2E9C-101B-9397-08002B2CF9AE}" pid="37" name="LastCompletedArtworkDefinition">
    <vt:lpwstr>RegionN</vt:lpwstr>
  </property>
  <property fmtid="{D5CDD505-2E9C-101B-9397-08002B2CF9AE}" pid="38" name="LastColorSetFilter">
    <vt:lpwstr>BlueWhite*</vt:lpwstr>
  </property>
  <property fmtid="{D5CDD505-2E9C-101B-9397-08002B2CF9AE}" pid="39" name="ColorDefinition">
    <vt:lpwstr>Blue</vt:lpwstr>
  </property>
  <property fmtid="{D5CDD505-2E9C-101B-9397-08002B2CF9AE}" pid="40" name="ColorExtensionSet">
    <vt:lpwstr>6</vt:lpwstr>
  </property>
</Properties>
</file>