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7" r:id="rId2"/>
    <p:sldId id="273" r:id="rId3"/>
    <p:sldId id="285" r:id="rId4"/>
    <p:sldId id="288" r:id="rId5"/>
    <p:sldId id="286" r:id="rId6"/>
    <p:sldId id="283" r:id="rId7"/>
    <p:sldId id="287" r:id="rId8"/>
    <p:sldId id="290" r:id="rId9"/>
    <p:sldId id="291" r:id="rId10"/>
    <p:sldId id="292" r:id="rId11"/>
    <p:sldId id="293" r:id="rId12"/>
    <p:sldId id="294" r:id="rId13"/>
    <p:sldId id="295" r:id="rId14"/>
    <p:sldId id="296" r:id="rId15"/>
    <p:sldId id="297" r:id="rId16"/>
    <p:sldId id="298" r:id="rId17"/>
    <p:sldId id="299" r:id="rId18"/>
    <p:sldId id="300" r:id="rId19"/>
    <p:sldId id="301" r:id="rId20"/>
    <p:sldId id="284" r:id="rId2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0000"/>
    <a:srgbClr val="FFFFFF"/>
    <a:srgbClr val="B3B5A7"/>
    <a:srgbClr val="CDCFC4"/>
    <a:srgbClr val="DD8694"/>
    <a:srgbClr val="006983"/>
    <a:srgbClr val="822433"/>
    <a:srgbClr val="002839"/>
    <a:srgbClr val="8D98A1"/>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3" autoAdjust="0"/>
    <p:restoredTop sz="94622" autoAdjust="0"/>
  </p:normalViewPr>
  <p:slideViewPr>
    <p:cSldViewPr snapToGrid="0" showGuides="1">
      <p:cViewPr varScale="1">
        <p:scale>
          <a:sx n="78" d="100"/>
          <a:sy n="78" d="100"/>
        </p:scale>
        <p:origin x="120" y="4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D72A38B-F9FA-4036-A084-652409E98F08}" type="datetimeFigureOut">
              <a:rPr lang="da-DK" smtClean="0"/>
              <a:t>01-10-2017</a:t>
            </a:fld>
            <a:endParaRPr lang="da-DK"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9436F85-577F-4A92-A47F-D540A2BCC821}" type="slidenum">
              <a:rPr lang="da-DK" smtClean="0"/>
              <a:t>‹nr.›</a:t>
            </a:fld>
            <a:endParaRPr lang="da-DK" dirty="0"/>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1</a:t>
            </a:fld>
            <a:endParaRPr lang="da-DK" dirty="0"/>
          </a:p>
        </p:txBody>
      </p:sp>
    </p:spTree>
    <p:extLst>
      <p:ext uri="{BB962C8B-B14F-4D97-AF65-F5344CB8AC3E}">
        <p14:creationId xmlns:p14="http://schemas.microsoft.com/office/powerpoint/2010/main" val="2237990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55A2E373-19D7-42BF-933F-14205171798C}" type="slidenum">
              <a:rPr lang="da-DK" smtClean="0"/>
              <a:t>10</a:t>
            </a:fld>
            <a:endParaRPr lang="da-DK"/>
          </a:p>
        </p:txBody>
      </p:sp>
    </p:spTree>
    <p:extLst>
      <p:ext uri="{BB962C8B-B14F-4D97-AF65-F5344CB8AC3E}">
        <p14:creationId xmlns:p14="http://schemas.microsoft.com/office/powerpoint/2010/main" val="823825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F7B5866A-CF5D-4B59-93EC-D0EE1D0063A2}" type="slidenum">
              <a:rPr lang="da-DK" smtClean="0"/>
              <a:t>11</a:t>
            </a:fld>
            <a:endParaRPr lang="da-DK"/>
          </a:p>
        </p:txBody>
      </p:sp>
    </p:spTree>
    <p:extLst>
      <p:ext uri="{BB962C8B-B14F-4D97-AF65-F5344CB8AC3E}">
        <p14:creationId xmlns:p14="http://schemas.microsoft.com/office/powerpoint/2010/main" val="97098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F7B5866A-CF5D-4B59-93EC-D0EE1D0063A2}" type="slidenum">
              <a:rPr lang="da-DK" smtClean="0"/>
              <a:t>12</a:t>
            </a:fld>
            <a:endParaRPr lang="da-DK"/>
          </a:p>
        </p:txBody>
      </p:sp>
    </p:spTree>
    <p:extLst>
      <p:ext uri="{BB962C8B-B14F-4D97-AF65-F5344CB8AC3E}">
        <p14:creationId xmlns:p14="http://schemas.microsoft.com/office/powerpoint/2010/main" val="1945874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F7B5866A-CF5D-4B59-93EC-D0EE1D0063A2}" type="slidenum">
              <a:rPr lang="da-DK" smtClean="0"/>
              <a:t>13</a:t>
            </a:fld>
            <a:endParaRPr lang="da-DK"/>
          </a:p>
        </p:txBody>
      </p:sp>
    </p:spTree>
    <p:extLst>
      <p:ext uri="{BB962C8B-B14F-4D97-AF65-F5344CB8AC3E}">
        <p14:creationId xmlns:p14="http://schemas.microsoft.com/office/powerpoint/2010/main" val="628685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F7B5866A-CF5D-4B59-93EC-D0EE1D0063A2}" type="slidenum">
              <a:rPr lang="da-DK" smtClean="0"/>
              <a:t>14</a:t>
            </a:fld>
            <a:endParaRPr lang="da-DK"/>
          </a:p>
        </p:txBody>
      </p:sp>
    </p:spTree>
    <p:extLst>
      <p:ext uri="{BB962C8B-B14F-4D97-AF65-F5344CB8AC3E}">
        <p14:creationId xmlns:p14="http://schemas.microsoft.com/office/powerpoint/2010/main" val="2887884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F7B5866A-CF5D-4B59-93EC-D0EE1D0063A2}" type="slidenum">
              <a:rPr lang="da-DK" smtClean="0"/>
              <a:t>15</a:t>
            </a:fld>
            <a:endParaRPr lang="da-DK"/>
          </a:p>
        </p:txBody>
      </p:sp>
    </p:spTree>
    <p:extLst>
      <p:ext uri="{BB962C8B-B14F-4D97-AF65-F5344CB8AC3E}">
        <p14:creationId xmlns:p14="http://schemas.microsoft.com/office/powerpoint/2010/main" val="224499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F7B5866A-CF5D-4B59-93EC-D0EE1D0063A2}" type="slidenum">
              <a:rPr lang="da-DK" smtClean="0"/>
              <a:t>16</a:t>
            </a:fld>
            <a:endParaRPr lang="da-DK"/>
          </a:p>
        </p:txBody>
      </p:sp>
    </p:spTree>
    <p:extLst>
      <p:ext uri="{BB962C8B-B14F-4D97-AF65-F5344CB8AC3E}">
        <p14:creationId xmlns:p14="http://schemas.microsoft.com/office/powerpoint/2010/main" val="2455831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F7B5866A-CF5D-4B59-93EC-D0EE1D0063A2}" type="slidenum">
              <a:rPr lang="da-DK" smtClean="0"/>
              <a:t>17</a:t>
            </a:fld>
            <a:endParaRPr lang="da-DK"/>
          </a:p>
        </p:txBody>
      </p:sp>
    </p:spTree>
    <p:extLst>
      <p:ext uri="{BB962C8B-B14F-4D97-AF65-F5344CB8AC3E}">
        <p14:creationId xmlns:p14="http://schemas.microsoft.com/office/powerpoint/2010/main" val="21182553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F7B5866A-CF5D-4B59-93EC-D0EE1D0063A2}" type="slidenum">
              <a:rPr lang="da-DK" smtClean="0"/>
              <a:t>18</a:t>
            </a:fld>
            <a:endParaRPr lang="da-DK"/>
          </a:p>
        </p:txBody>
      </p:sp>
    </p:spTree>
    <p:extLst>
      <p:ext uri="{BB962C8B-B14F-4D97-AF65-F5344CB8AC3E}">
        <p14:creationId xmlns:p14="http://schemas.microsoft.com/office/powerpoint/2010/main" val="36835700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F7B5866A-CF5D-4B59-93EC-D0EE1D0063A2}" type="slidenum">
              <a:rPr lang="da-DK" smtClean="0"/>
              <a:t>19</a:t>
            </a:fld>
            <a:endParaRPr lang="da-DK"/>
          </a:p>
        </p:txBody>
      </p:sp>
    </p:spTree>
    <p:extLst>
      <p:ext uri="{BB962C8B-B14F-4D97-AF65-F5344CB8AC3E}">
        <p14:creationId xmlns:p14="http://schemas.microsoft.com/office/powerpoint/2010/main" val="706042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2</a:t>
            </a:fld>
            <a:endParaRPr lang="da-DK" dirty="0"/>
          </a:p>
        </p:txBody>
      </p:sp>
    </p:spTree>
    <p:extLst>
      <p:ext uri="{BB962C8B-B14F-4D97-AF65-F5344CB8AC3E}">
        <p14:creationId xmlns:p14="http://schemas.microsoft.com/office/powerpoint/2010/main" val="2347331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49436F85-577F-4A92-A47F-D540A2BCC821}" type="slidenum">
              <a:rPr lang="da-DK" smtClean="0"/>
              <a:t>20</a:t>
            </a:fld>
            <a:endParaRPr lang="da-DK" dirty="0"/>
          </a:p>
        </p:txBody>
      </p:sp>
    </p:spTree>
    <p:extLst>
      <p:ext uri="{BB962C8B-B14F-4D97-AF65-F5344CB8AC3E}">
        <p14:creationId xmlns:p14="http://schemas.microsoft.com/office/powerpoint/2010/main" val="1291736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da-DK" smtClean="0"/>
              <a:t>3</a:t>
            </a:fld>
            <a:endParaRPr lang="da-DK" dirty="0"/>
          </a:p>
        </p:txBody>
      </p:sp>
    </p:spTree>
    <p:extLst>
      <p:ext uri="{BB962C8B-B14F-4D97-AF65-F5344CB8AC3E}">
        <p14:creationId xmlns:p14="http://schemas.microsoft.com/office/powerpoint/2010/main" val="3922320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da-DK" smtClean="0"/>
              <a:t>4</a:t>
            </a:fld>
            <a:endParaRPr lang="da-DK" dirty="0"/>
          </a:p>
        </p:txBody>
      </p:sp>
    </p:spTree>
    <p:extLst>
      <p:ext uri="{BB962C8B-B14F-4D97-AF65-F5344CB8AC3E}">
        <p14:creationId xmlns:p14="http://schemas.microsoft.com/office/powerpoint/2010/main" val="1631028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da-DK" smtClean="0"/>
              <a:t>5</a:t>
            </a:fld>
            <a:endParaRPr lang="da-DK" dirty="0"/>
          </a:p>
        </p:txBody>
      </p:sp>
    </p:spTree>
    <p:extLst>
      <p:ext uri="{BB962C8B-B14F-4D97-AF65-F5344CB8AC3E}">
        <p14:creationId xmlns:p14="http://schemas.microsoft.com/office/powerpoint/2010/main" val="3227929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49436F85-577F-4A92-A47F-D540A2BCC821}" type="slidenum">
              <a:rPr lang="da-DK" smtClean="0"/>
              <a:t>6</a:t>
            </a:fld>
            <a:endParaRPr lang="da-DK" dirty="0"/>
          </a:p>
        </p:txBody>
      </p:sp>
    </p:spTree>
    <p:extLst>
      <p:ext uri="{BB962C8B-B14F-4D97-AF65-F5344CB8AC3E}">
        <p14:creationId xmlns:p14="http://schemas.microsoft.com/office/powerpoint/2010/main" val="66921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da-DK" smtClean="0"/>
              <a:t>7</a:t>
            </a:fld>
            <a:endParaRPr lang="da-DK" dirty="0"/>
          </a:p>
        </p:txBody>
      </p:sp>
    </p:spTree>
    <p:extLst>
      <p:ext uri="{BB962C8B-B14F-4D97-AF65-F5344CB8AC3E}">
        <p14:creationId xmlns:p14="http://schemas.microsoft.com/office/powerpoint/2010/main" val="3854693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55A2E373-19D7-42BF-933F-14205171798C}" type="slidenum">
              <a:rPr lang="da-DK" smtClean="0">
                <a:solidFill>
                  <a:prstClr val="black"/>
                </a:solidFill>
              </a:rPr>
              <a:pPr/>
              <a:t>8</a:t>
            </a:fld>
            <a:endParaRPr lang="da-DK">
              <a:solidFill>
                <a:prstClr val="black"/>
              </a:solidFill>
            </a:endParaRPr>
          </a:p>
        </p:txBody>
      </p:sp>
    </p:spTree>
    <p:extLst>
      <p:ext uri="{BB962C8B-B14F-4D97-AF65-F5344CB8AC3E}">
        <p14:creationId xmlns:p14="http://schemas.microsoft.com/office/powerpoint/2010/main" val="2608437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55A2E373-19D7-42BF-933F-14205171798C}" type="slidenum">
              <a:rPr lang="da-DK" smtClean="0"/>
              <a:t>9</a:t>
            </a:fld>
            <a:endParaRPr lang="da-DK"/>
          </a:p>
        </p:txBody>
      </p:sp>
    </p:spTree>
    <p:extLst>
      <p:ext uri="{BB962C8B-B14F-4D97-AF65-F5344CB8AC3E}">
        <p14:creationId xmlns:p14="http://schemas.microsoft.com/office/powerpoint/2010/main" val="22116277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13" name="PrimaryColor"/>
          <p:cNvSpPr/>
          <p:nvPr userDrawn="1"/>
        </p:nvSpPr>
        <p:spPr>
          <a:xfrm>
            <a:off x="0" y="-1"/>
            <a:ext cx="12192000" cy="6854825"/>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11" name="SecondaryColor"/>
          <p:cNvSpPr/>
          <p:nvPr userDrawn="1"/>
        </p:nvSpPr>
        <p:spPr>
          <a:xfrm>
            <a:off x="0" y="5475600"/>
            <a:ext cx="12192002" cy="1382400"/>
          </a:xfrm>
          <a:prstGeom prst="rect">
            <a:avLst/>
          </a:prstGeom>
          <a:solidFill>
            <a:srgbClr val="00283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002839"/>
              </a:solidFill>
            </a:endParaRPr>
          </a:p>
        </p:txBody>
      </p:sp>
      <p:pic>
        <p:nvPicPr>
          <p:cNvPr id="16" name="Femte element"/>
          <p:cNvPicPr>
            <a:picLocks noChangeAspect="1"/>
          </p:cNvPicPr>
          <p:nvPr userDrawn="1"/>
        </p:nvPicPr>
        <p:blipFill rotWithShape="1">
          <a:blip r:embed="rId2" cstate="print">
            <a:extLst>
              <a:ext uri="{28A0092B-C50C-407E-A947-70E740481C1C}">
                <a14:useLocalDpi xmlns:a14="http://schemas.microsoft.com/office/drawing/2010/main" val="0"/>
              </a:ext>
            </a:extLst>
          </a:blip>
          <a:srcRect b="7991"/>
          <a:stretch/>
        </p:blipFill>
        <p:spPr>
          <a:xfrm>
            <a:off x="3021340" y="45958"/>
            <a:ext cx="8883323" cy="5380808"/>
          </a:xfrm>
          <a:prstGeom prst="rect">
            <a:avLst/>
          </a:prstGeom>
        </p:spPr>
      </p:pic>
      <p:sp>
        <p:nvSpPr>
          <p:cNvPr id="12" name="Institutlinje"/>
          <p:cNvSpPr/>
          <p:nvPr userDrawn="1"/>
        </p:nvSpPr>
        <p:spPr>
          <a:xfrm>
            <a:off x="0" y="5420181"/>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 name="Title"/>
          <p:cNvSpPr>
            <a:spLocks noGrp="1"/>
          </p:cNvSpPr>
          <p:nvPr>
            <p:ph type="ctrTitle"/>
          </p:nvPr>
        </p:nvSpPr>
        <p:spPr>
          <a:xfrm>
            <a:off x="765176" y="5822388"/>
            <a:ext cx="6408510" cy="665532"/>
          </a:xfrm>
        </p:spPr>
        <p:txBody>
          <a:bodyPr anchor="t" anchorCtr="0"/>
          <a:lstStyle>
            <a:lvl1pPr algn="l">
              <a:lnSpc>
                <a:spcPct val="110000"/>
              </a:lnSpc>
              <a:defRPr sz="2000">
                <a:solidFill>
                  <a:srgbClr val="FFFFFF"/>
                </a:solidFill>
              </a:defRPr>
            </a:lvl1pPr>
          </a:lstStyle>
          <a:p>
            <a:r>
              <a:rPr lang="da-DK" smtClean="0"/>
              <a:t>Klik for at redigere i master</a:t>
            </a:r>
            <a:endParaRPr lang="da-DK" dirty="0"/>
          </a:p>
        </p:txBody>
      </p:sp>
      <p:sp>
        <p:nvSpPr>
          <p:cNvPr id="4" name="Date Placeholder 3" hidden="1"/>
          <p:cNvSpPr>
            <a:spLocks noGrp="1"/>
          </p:cNvSpPr>
          <p:nvPr>
            <p:ph type="dt" sz="half" idx="10"/>
          </p:nvPr>
        </p:nvSpPr>
        <p:spPr>
          <a:xfrm>
            <a:off x="760939" y="6489700"/>
            <a:ext cx="2820461" cy="365125"/>
          </a:xfrm>
        </p:spPr>
        <p:txBody>
          <a:bodyPr/>
          <a:lstStyle/>
          <a:p>
            <a:fld id="{54E0A626-36E7-4ACB-AE94-30B8AB1B2246}" type="datetimeFigureOut">
              <a:rPr lang="da-DK" smtClean="0"/>
              <a:t>01-10-2017</a:t>
            </a:fld>
            <a:endParaRPr lang="da-DK" dirty="0"/>
          </a:p>
        </p:txBody>
      </p:sp>
      <p:sp>
        <p:nvSpPr>
          <p:cNvPr id="5" name="Footer Placeholder 4" hidden="1"/>
          <p:cNvSpPr>
            <a:spLocks noGrp="1"/>
          </p:cNvSpPr>
          <p:nvPr>
            <p:ph type="ftr" sz="quarter" idx="11"/>
          </p:nvPr>
        </p:nvSpPr>
        <p:spPr>
          <a:xfrm>
            <a:off x="4038600" y="6489700"/>
            <a:ext cx="4114800" cy="365125"/>
          </a:xfrm>
        </p:spPr>
        <p:txBody>
          <a:bodyPr/>
          <a:lstStyle/>
          <a:p>
            <a:endParaRPr lang="da-DK" dirty="0"/>
          </a:p>
        </p:txBody>
      </p:sp>
      <p:sp>
        <p:nvSpPr>
          <p:cNvPr id="6" name="Slide Number Placeholder 5" hidden="1"/>
          <p:cNvSpPr>
            <a:spLocks noGrp="1"/>
          </p:cNvSpPr>
          <p:nvPr>
            <p:ph type="sldNum" sz="quarter" idx="12"/>
          </p:nvPr>
        </p:nvSpPr>
        <p:spPr>
          <a:xfrm>
            <a:off x="8610600" y="6489700"/>
            <a:ext cx="2743200" cy="365125"/>
          </a:xfrm>
        </p:spPr>
        <p:txBody>
          <a:bodyPr/>
          <a:lstStyle/>
          <a:p>
            <a:fld id="{45D37B1E-C366-494F-A587-962AD9AABC83}" type="slidenum">
              <a:rPr lang="da-DK" smtClean="0"/>
              <a:t>‹nr.›</a:t>
            </a:fld>
            <a:endParaRPr lang="da-DK" dirty="0"/>
          </a:p>
        </p:txBody>
      </p:sp>
      <p:pic>
        <p:nvPicPr>
          <p:cNvPr id="14" name="(n) 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175" y="571522"/>
            <a:ext cx="615927" cy="615927"/>
          </a:xfrm>
          <a:prstGeom prst="rect">
            <a:avLst/>
          </a:prstGeom>
        </p:spPr>
      </p:pic>
      <p:sp>
        <p:nvSpPr>
          <p:cNvPr id="10" name="LogoPPT"/>
          <p:cNvSpPr/>
          <p:nvPr userDrawn="1"/>
        </p:nvSpPr>
        <p:spPr>
          <a:xfrm>
            <a:off x="9421200" y="5810400"/>
            <a:ext cx="24336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3" name="LogoPPT_bmkArt"/>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22933" y="5810400"/>
            <a:ext cx="2431867" cy="720000"/>
          </a:xfrm>
          <a:prstGeom prst="rect">
            <a:avLst/>
          </a:prstGeom>
        </p:spPr>
      </p:pic>
    </p:spTree>
    <p:extLst>
      <p:ext uri="{BB962C8B-B14F-4D97-AF65-F5344CB8AC3E}">
        <p14:creationId xmlns:p14="http://schemas.microsoft.com/office/powerpoint/2010/main" val="3872338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fsnitsforside - billede ">
    <p:bg>
      <p:bgRef idx="1001">
        <a:schemeClr val="bg1"/>
      </p:bgRef>
    </p:bg>
    <p:spTree>
      <p:nvGrpSpPr>
        <p:cNvPr id="1" name=""/>
        <p:cNvGrpSpPr/>
        <p:nvPr/>
      </p:nvGrpSpPr>
      <p:grpSpPr>
        <a:xfrm>
          <a:off x="0" y="0"/>
          <a:ext cx="0" cy="0"/>
          <a:chOff x="0" y="0"/>
          <a:chExt cx="0" cy="0"/>
        </a:xfrm>
      </p:grpSpPr>
      <p:sp>
        <p:nvSpPr>
          <p:cNvPr id="15" name="Pladsholder til billede 3"/>
          <p:cNvSpPr>
            <a:spLocks noGrp="1"/>
          </p:cNvSpPr>
          <p:nvPr>
            <p:ph type="pic" sz="quarter" idx="14" hasCustomPrompt="1"/>
          </p:nvPr>
        </p:nvSpPr>
        <p:spPr>
          <a:xfrm>
            <a:off x="0" y="0"/>
            <a:ext cx="12191999" cy="6800400"/>
          </a:xfrm>
          <a:solidFill>
            <a:schemeClr val="bg1"/>
          </a:solidFill>
        </p:spPr>
        <p:txBody>
          <a:bodyPr lIns="3996000" tIns="0" rIns="0" anchor="ctr" anchorCtr="0"/>
          <a:lstStyle>
            <a:lvl1pPr marL="0" indent="0" algn="ctr">
              <a:buNone/>
              <a:defRPr sz="1800" baseline="0"/>
            </a:lvl1pPr>
          </a:lstStyle>
          <a:p>
            <a:r>
              <a:rPr lang="da-DK" dirty="0"/>
              <a:t>Klik på ikonet for at tilføje et billede</a:t>
            </a:r>
          </a:p>
        </p:txBody>
      </p:sp>
      <p:sp>
        <p:nvSpPr>
          <p:cNvPr id="2" name="Titel 1"/>
          <p:cNvSpPr>
            <a:spLocks noGrp="1"/>
          </p:cNvSpPr>
          <p:nvPr>
            <p:ph type="title"/>
          </p:nvPr>
        </p:nvSpPr>
        <p:spPr>
          <a:xfrm>
            <a:off x="760939" y="1357312"/>
            <a:ext cx="10656362" cy="1910143"/>
          </a:xfrm>
        </p:spPr>
        <p:txBody>
          <a:bodyPr/>
          <a:lstStyle>
            <a:lvl1pPr>
              <a:defRPr sz="6600" spc="600" baseline="0">
                <a:solidFill>
                  <a:schemeClr val="tx1"/>
                </a:solidFill>
              </a:defRPr>
            </a:lvl1pPr>
          </a:lstStyle>
          <a:p>
            <a:r>
              <a:rPr lang="da-DK" smtClean="0"/>
              <a:t>Klik for at redigere i master</a:t>
            </a:r>
            <a:endParaRPr lang="da-DK" dirty="0"/>
          </a:p>
        </p:txBody>
      </p:sp>
      <p:sp>
        <p:nvSpPr>
          <p:cNvPr id="13" name="Pladsholder til indhold 2"/>
          <p:cNvSpPr>
            <a:spLocks noGrp="1"/>
          </p:cNvSpPr>
          <p:nvPr>
            <p:ph sz="quarter" idx="13"/>
          </p:nvPr>
        </p:nvSpPr>
        <p:spPr>
          <a:xfrm>
            <a:off x="765176" y="3560064"/>
            <a:ext cx="10652124" cy="2734374"/>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3" name="Pladsholder til dato 2"/>
          <p:cNvSpPr>
            <a:spLocks noGrp="1"/>
          </p:cNvSpPr>
          <p:nvPr>
            <p:ph type="dt" sz="half" idx="10"/>
          </p:nvPr>
        </p:nvSpPr>
        <p:spPr/>
        <p:txBody>
          <a:bodyPr/>
          <a:lstStyle/>
          <a:p>
            <a:fld id="{54E0A626-36E7-4ACB-AE94-30B8AB1B2246}" type="datetimeFigureOut">
              <a:rPr lang="da-DK" smtClean="0"/>
              <a:t>01-10-2017</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slidenummer 4"/>
          <p:cNvSpPr>
            <a:spLocks noGrp="1"/>
          </p:cNvSpPr>
          <p:nvPr>
            <p:ph type="sldNum" sz="quarter" idx="12"/>
          </p:nvPr>
        </p:nvSpPr>
        <p:spPr/>
        <p:txBody>
          <a:bodyPr/>
          <a:lstStyle/>
          <a:p>
            <a:fld id="{45D37B1E-C366-494F-A587-962AD9AABC83}" type="slidenum">
              <a:rPr lang="da-DK" smtClean="0"/>
              <a:t>‹nr.›</a:t>
            </a:fld>
            <a:endParaRPr lang="da-DK" dirty="0"/>
          </a:p>
        </p:txBody>
      </p:sp>
      <p:sp>
        <p:nvSpPr>
          <p:cNvPr id="20"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14" name="(n)W"/>
          <p:cNvSpPr>
            <a:spLocks noGrp="1"/>
          </p:cNvSpPr>
          <p:nvPr>
            <p:ph type="body" sz="quarter" idx="15" hasCustomPrompt="1"/>
          </p:nvPr>
        </p:nvSpPr>
        <p:spPr>
          <a:xfrm>
            <a:off x="151200" y="150990"/>
            <a:ext cx="615600" cy="615600"/>
          </a:xfrm>
          <a:blipFill>
            <a:blip r:embed="rId2"/>
            <a:stretch>
              <a:fillRect/>
            </a:stretch>
          </a:blipFill>
        </p:spPr>
        <p:txBody>
          <a:bodyPr/>
          <a:lstStyle>
            <a:lvl1pPr marL="0" indent="0">
              <a:buFontTx/>
              <a:buNone/>
              <a:defRPr sz="100"/>
            </a:lvl1pPr>
          </a:lstStyle>
          <a:p>
            <a:pPr lvl="0"/>
            <a:r>
              <a:rPr lang="da-DK" dirty="0"/>
              <a:t>.</a:t>
            </a:r>
          </a:p>
        </p:txBody>
      </p:sp>
    </p:spTree>
    <p:extLst>
      <p:ext uri="{BB962C8B-B14F-4D97-AF65-F5344CB8AC3E}">
        <p14:creationId xmlns:p14="http://schemas.microsoft.com/office/powerpoint/2010/main" val="421083486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Afsnitsforside - femte element">
    <p:bg>
      <p:bgRef idx="1001">
        <a:schemeClr val="bg1"/>
      </p:bgRef>
    </p:bg>
    <p:spTree>
      <p:nvGrpSpPr>
        <p:cNvPr id="1" name=""/>
        <p:cNvGrpSpPr/>
        <p:nvPr/>
      </p:nvGrpSpPr>
      <p:grpSpPr>
        <a:xfrm>
          <a:off x="0" y="0"/>
          <a:ext cx="0" cy="0"/>
          <a:chOff x="0" y="0"/>
          <a:chExt cx="0" cy="0"/>
        </a:xfrm>
      </p:grpSpPr>
      <p:sp>
        <p:nvSpPr>
          <p:cNvPr id="11"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pic>
        <p:nvPicPr>
          <p:cNvPr id="34" name="Billede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47842" y="1155799"/>
            <a:ext cx="5746539" cy="5394127"/>
          </a:xfrm>
          <a:prstGeom prst="rect">
            <a:avLst/>
          </a:prstGeom>
        </p:spPr>
      </p:pic>
      <p:sp>
        <p:nvSpPr>
          <p:cNvPr id="12"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 name="Title"/>
          <p:cNvSpPr>
            <a:spLocks noGrp="1"/>
          </p:cNvSpPr>
          <p:nvPr>
            <p:ph type="title"/>
          </p:nvPr>
        </p:nvSpPr>
        <p:spPr>
          <a:xfrm>
            <a:off x="755606" y="1659452"/>
            <a:ext cx="7416000" cy="2168975"/>
          </a:xfrm>
        </p:spPr>
        <p:txBody>
          <a:bodyPr anchor="b"/>
          <a:lstStyle>
            <a:lvl1pPr>
              <a:defRPr sz="4500" spc="450" baseline="0">
                <a:solidFill>
                  <a:srgbClr val="FFFFFF"/>
                </a:solidFill>
              </a:defRPr>
            </a:lvl1pPr>
          </a:lstStyle>
          <a:p>
            <a:r>
              <a:rPr lang="da-DK" smtClean="0"/>
              <a:t>Klik for at redigere i master</a:t>
            </a:r>
            <a:endParaRPr lang="da-DK" dirty="0"/>
          </a:p>
        </p:txBody>
      </p:sp>
      <p:sp>
        <p:nvSpPr>
          <p:cNvPr id="3" name="Text"/>
          <p:cNvSpPr>
            <a:spLocks noGrp="1"/>
          </p:cNvSpPr>
          <p:nvPr>
            <p:ph type="body" idx="1"/>
          </p:nvPr>
        </p:nvSpPr>
        <p:spPr>
          <a:xfrm>
            <a:off x="765174" y="3831570"/>
            <a:ext cx="7416000" cy="1202158"/>
          </a:xfrm>
        </p:spPr>
        <p:txBody>
          <a:bodyPr/>
          <a:lstStyle>
            <a:lvl1pPr marL="0" indent="0">
              <a:buNone/>
              <a:defRPr sz="2400" i="1" spc="200" baseline="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smtClean="0"/>
              <a:t>Klik for at redigere i master</a:t>
            </a:r>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01-10-2017</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35"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064194819"/>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itat - femte element">
    <p:bg>
      <p:bgRef idx="1001">
        <a:schemeClr val="bg1"/>
      </p:bgRef>
    </p:bg>
    <p:spTree>
      <p:nvGrpSpPr>
        <p:cNvPr id="1" name=""/>
        <p:cNvGrpSpPr/>
        <p:nvPr/>
      </p:nvGrpSpPr>
      <p:grpSpPr>
        <a:xfrm>
          <a:off x="0" y="0"/>
          <a:ext cx="0" cy="0"/>
          <a:chOff x="0" y="0"/>
          <a:chExt cx="0" cy="0"/>
        </a:xfrm>
      </p:grpSpPr>
      <p:sp>
        <p:nvSpPr>
          <p:cNvPr id="9"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pic>
        <p:nvPicPr>
          <p:cNvPr id="34" name="Billede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5413" y="75272"/>
            <a:ext cx="6991093" cy="4940118"/>
          </a:xfrm>
          <a:prstGeom prst="rect">
            <a:avLst/>
          </a:prstGeom>
        </p:spPr>
      </p:pic>
      <p:sp>
        <p:nvSpPr>
          <p:cNvPr id="10"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 name="Title"/>
          <p:cNvSpPr>
            <a:spLocks noGrp="1"/>
          </p:cNvSpPr>
          <p:nvPr>
            <p:ph type="title"/>
          </p:nvPr>
        </p:nvSpPr>
        <p:spPr>
          <a:xfrm>
            <a:off x="760939" y="3345937"/>
            <a:ext cx="5508099" cy="1001762"/>
          </a:xfrm>
        </p:spPr>
        <p:txBody>
          <a:bodyPr/>
          <a:lstStyle>
            <a:lvl1pPr>
              <a:defRPr>
                <a:solidFill>
                  <a:srgbClr val="FFFFFF"/>
                </a:solidFill>
              </a:defRPr>
            </a:lvl1pPr>
          </a:lstStyle>
          <a:p>
            <a:r>
              <a:rPr lang="da-DK" smtClean="0"/>
              <a:t>Klik for at redigere i master</a:t>
            </a:r>
            <a:endParaRPr lang="da-DK" dirty="0"/>
          </a:p>
        </p:txBody>
      </p:sp>
      <p:sp>
        <p:nvSpPr>
          <p:cNvPr id="8" name="Text"/>
          <p:cNvSpPr>
            <a:spLocks noGrp="1"/>
          </p:cNvSpPr>
          <p:nvPr>
            <p:ph type="body" sz="quarter" idx="13" hasCustomPrompt="1"/>
          </p:nvPr>
        </p:nvSpPr>
        <p:spPr>
          <a:xfrm>
            <a:off x="1989826" y="4550252"/>
            <a:ext cx="9428000" cy="1912444"/>
          </a:xfrm>
        </p:spPr>
        <p:txBody>
          <a:bodyPr/>
          <a:lstStyle>
            <a:lvl1pPr marL="0" indent="0">
              <a:buFont typeface="Arial" panose="020B0604020202020204" pitchFamily="34" charset="0"/>
              <a:buChar char="​"/>
              <a:defRPr i="1" spc="200" baseline="0">
                <a:solidFill>
                  <a:srgbClr val="FFFFFF"/>
                </a:solidFill>
              </a:defRPr>
            </a:lvl1pPr>
            <a:lvl2pPr marL="187200" indent="-187200">
              <a:defRPr sz="2000">
                <a:solidFill>
                  <a:srgbClr val="FFFFFF"/>
                </a:solidFill>
              </a:defRPr>
            </a:lvl2pPr>
            <a:lvl3pPr marL="367200" indent="-180000">
              <a:defRPr sz="1800"/>
            </a:lvl3pPr>
            <a:lvl4pPr marL="540000" indent="-172800">
              <a:defRPr sz="1600"/>
            </a:lvl4pPr>
          </a:lstStyle>
          <a:p>
            <a:pPr lvl="0"/>
            <a:r>
              <a:rPr lang="da-DK" dirty="0"/>
              <a:t>Klik for at redigere i master</a:t>
            </a:r>
          </a:p>
          <a:p>
            <a:pPr lvl="1"/>
            <a:r>
              <a:rPr lang="da-DK" dirty="0"/>
              <a:t>Andet niveau</a:t>
            </a:r>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01-10-2017</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35"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329578180"/>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itat">
    <p:bg>
      <p:bgRef idx="1001">
        <a:schemeClr val="bg1"/>
      </p:bgRef>
    </p:bg>
    <p:spTree>
      <p:nvGrpSpPr>
        <p:cNvPr id="1" name=""/>
        <p:cNvGrpSpPr/>
        <p:nvPr/>
      </p:nvGrpSpPr>
      <p:grpSpPr>
        <a:xfrm>
          <a:off x="0" y="0"/>
          <a:ext cx="0" cy="0"/>
          <a:chOff x="0" y="0"/>
          <a:chExt cx="0" cy="0"/>
        </a:xfrm>
      </p:grpSpPr>
      <p:sp>
        <p:nvSpPr>
          <p:cNvPr id="18"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pic>
        <p:nvPicPr>
          <p:cNvPr id="19" name="Billed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r="5792" b="7163"/>
          <a:stretch/>
        </p:blipFill>
        <p:spPr>
          <a:xfrm>
            <a:off x="6880143" y="2199409"/>
            <a:ext cx="5305995" cy="4595091"/>
          </a:xfrm>
          <a:prstGeom prst="rect">
            <a:avLst/>
          </a:prstGeom>
        </p:spPr>
      </p:pic>
      <p:sp>
        <p:nvSpPr>
          <p:cNvPr id="6" name="Title"/>
          <p:cNvSpPr>
            <a:spLocks noGrp="1"/>
          </p:cNvSpPr>
          <p:nvPr>
            <p:ph type="title"/>
          </p:nvPr>
        </p:nvSpPr>
        <p:spPr>
          <a:xfrm>
            <a:off x="759600" y="3344400"/>
            <a:ext cx="5508000" cy="1001762"/>
          </a:xfrm>
        </p:spPr>
        <p:txBody>
          <a:bodyPr/>
          <a:lstStyle>
            <a:lvl1pPr>
              <a:defRPr>
                <a:solidFill>
                  <a:srgbClr val="FFFFFF"/>
                </a:solidFill>
              </a:defRPr>
            </a:lvl1pPr>
          </a:lstStyle>
          <a:p>
            <a:r>
              <a:rPr lang="da-DK" smtClean="0"/>
              <a:t>Klik for at redigere i master</a:t>
            </a:r>
            <a:endParaRPr lang="da-DK" dirty="0"/>
          </a:p>
        </p:txBody>
      </p:sp>
      <p:sp>
        <p:nvSpPr>
          <p:cNvPr id="11" name="Text"/>
          <p:cNvSpPr>
            <a:spLocks noGrp="1"/>
          </p:cNvSpPr>
          <p:nvPr>
            <p:ph type="body" sz="quarter" idx="13" hasCustomPrompt="1"/>
          </p:nvPr>
        </p:nvSpPr>
        <p:spPr>
          <a:xfrm>
            <a:off x="1989826" y="4550252"/>
            <a:ext cx="9428000" cy="1912444"/>
          </a:xfrm>
        </p:spPr>
        <p:txBody>
          <a:bodyPr/>
          <a:lstStyle>
            <a:lvl1pPr marL="0" indent="0">
              <a:buFont typeface="Arial" panose="020B0604020202020204" pitchFamily="34" charset="0"/>
              <a:buChar char="​"/>
              <a:defRPr i="1" spc="200" baseline="0">
                <a:solidFill>
                  <a:srgbClr val="FFFFFF"/>
                </a:solidFill>
              </a:defRPr>
            </a:lvl1pPr>
            <a:lvl2pPr marL="187200" indent="-187200">
              <a:defRPr sz="2000">
                <a:solidFill>
                  <a:srgbClr val="FFFFFF"/>
                </a:solidFill>
              </a:defRPr>
            </a:lvl2pPr>
            <a:lvl3pPr marL="367200" indent="-180000">
              <a:defRPr sz="1800"/>
            </a:lvl3pPr>
            <a:lvl4pPr marL="540000" indent="-172800">
              <a:defRPr sz="1600"/>
            </a:lvl4pPr>
          </a:lstStyle>
          <a:p>
            <a:pPr lvl="0"/>
            <a:r>
              <a:rPr lang="da-DK" dirty="0"/>
              <a:t>Klik for at redigere i master</a:t>
            </a:r>
          </a:p>
          <a:p>
            <a:pPr lvl="1"/>
            <a:r>
              <a:rPr lang="da-DK" dirty="0"/>
              <a:t>Andet niveau</a:t>
            </a:r>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01-10-2017</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sp>
        <p:nvSpPr>
          <p:cNvPr id="20"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12"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60624948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ort billede">
    <p:spTree>
      <p:nvGrpSpPr>
        <p:cNvPr id="1" name=""/>
        <p:cNvGrpSpPr/>
        <p:nvPr/>
      </p:nvGrpSpPr>
      <p:grpSpPr>
        <a:xfrm>
          <a:off x="0" y="0"/>
          <a:ext cx="0" cy="0"/>
          <a:chOff x="0" y="0"/>
          <a:chExt cx="0" cy="0"/>
        </a:xfrm>
      </p:grpSpPr>
      <p:sp>
        <p:nvSpPr>
          <p:cNvPr id="2" name="Hvid baggrund"/>
          <p:cNvSpPr/>
          <p:nvPr userDrawn="1"/>
        </p:nvSpPr>
        <p:spPr>
          <a:xfrm>
            <a:off x="0" y="0"/>
            <a:ext cx="12192000" cy="6800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7" name="Pladsholder til dato 6" hidden="1"/>
          <p:cNvSpPr>
            <a:spLocks noGrp="1"/>
          </p:cNvSpPr>
          <p:nvPr>
            <p:ph type="dt" sz="half" idx="10"/>
          </p:nvPr>
        </p:nvSpPr>
        <p:spPr>
          <a:xfrm>
            <a:off x="838200" y="7118350"/>
            <a:ext cx="2743200" cy="365125"/>
          </a:xfrm>
        </p:spPr>
        <p:txBody>
          <a:bodyPr/>
          <a:lstStyle/>
          <a:p>
            <a:fld id="{54E0A626-36E7-4ACB-AE94-30B8AB1B2246}" type="datetimeFigureOut">
              <a:rPr lang="da-DK" smtClean="0"/>
              <a:t>01-10-2017</a:t>
            </a:fld>
            <a:endParaRPr lang="da-DK" dirty="0"/>
          </a:p>
        </p:txBody>
      </p:sp>
      <p:sp>
        <p:nvSpPr>
          <p:cNvPr id="8" name="Pladsholder til sidefod 7" hidden="1"/>
          <p:cNvSpPr>
            <a:spLocks noGrp="1"/>
          </p:cNvSpPr>
          <p:nvPr>
            <p:ph type="ftr" sz="quarter" idx="11"/>
          </p:nvPr>
        </p:nvSpPr>
        <p:spPr>
          <a:xfrm>
            <a:off x="4038600" y="7118350"/>
            <a:ext cx="4114800" cy="365125"/>
          </a:xfrm>
        </p:spPr>
        <p:txBody>
          <a:bodyPr/>
          <a:lstStyle/>
          <a:p>
            <a:endParaRPr lang="da-DK" dirty="0"/>
          </a:p>
        </p:txBody>
      </p:sp>
      <p:sp>
        <p:nvSpPr>
          <p:cNvPr id="9" name="Pladsholder til slidenummer 8" hidden="1"/>
          <p:cNvSpPr>
            <a:spLocks noGrp="1"/>
          </p:cNvSpPr>
          <p:nvPr>
            <p:ph type="sldNum" sz="quarter" idx="12"/>
          </p:nvPr>
        </p:nvSpPr>
        <p:spPr>
          <a:xfrm>
            <a:off x="8610600" y="7118350"/>
            <a:ext cx="2743200" cy="365125"/>
          </a:xfrm>
        </p:spPr>
        <p:txBody>
          <a:bodyPr/>
          <a:lstStyle/>
          <a:p>
            <a:fld id="{45D37B1E-C366-494F-A587-962AD9AABC83}" type="slidenum">
              <a:rPr lang="da-DK" smtClean="0"/>
              <a:t>‹nr.›</a:t>
            </a:fld>
            <a:endParaRPr lang="da-DK" dirty="0"/>
          </a:p>
        </p:txBody>
      </p:sp>
      <p:sp>
        <p:nvSpPr>
          <p:cNvPr id="11" name="Pladsholder til billede 1"/>
          <p:cNvSpPr>
            <a:spLocks noGrp="1"/>
          </p:cNvSpPr>
          <p:nvPr>
            <p:ph type="pic" sz="quarter" idx="13" hasCustomPrompt="1"/>
          </p:nvPr>
        </p:nvSpPr>
        <p:spPr>
          <a:xfrm>
            <a:off x="0" y="0"/>
            <a:ext cx="12192000" cy="6800400"/>
          </a:xfrm>
          <a:noFill/>
        </p:spPr>
        <p:txBody>
          <a:bodyPr tIns="648000" anchor="ctr" anchorCtr="0"/>
          <a:lstStyle>
            <a:lvl1pPr marL="0" indent="0" algn="ctr">
              <a:buNone/>
              <a:defRPr sz="1800" baseline="0">
                <a:solidFill>
                  <a:schemeClr val="tx1"/>
                </a:solidFill>
              </a:defRPr>
            </a:lvl1pPr>
          </a:lstStyle>
          <a:p>
            <a:r>
              <a:rPr lang="da-DK" dirty="0"/>
              <a:t>Klik på ikonet og indsæt billede</a:t>
            </a:r>
          </a:p>
        </p:txBody>
      </p:sp>
      <p:sp>
        <p:nvSpPr>
          <p:cNvPr id="20" name="(n)W"/>
          <p:cNvSpPr>
            <a:spLocks noGrp="1"/>
          </p:cNvSpPr>
          <p:nvPr>
            <p:ph type="body" sz="quarter" idx="15" hasCustomPrompt="1"/>
          </p:nvPr>
        </p:nvSpPr>
        <p:spPr>
          <a:xfrm>
            <a:off x="151200" y="150990"/>
            <a:ext cx="615600" cy="615600"/>
          </a:xfrm>
          <a:blipFill>
            <a:blip r:embed="rId2"/>
            <a:stretch>
              <a:fillRect/>
            </a:stretch>
          </a:blipFill>
        </p:spPr>
        <p:txBody>
          <a:bodyPr/>
          <a:lstStyle>
            <a:lvl1pPr marL="0" indent="0">
              <a:buFontTx/>
              <a:buNone/>
              <a:defRPr sz="100"/>
            </a:lvl1pPr>
          </a:lstStyle>
          <a:p>
            <a:pPr lvl="0"/>
            <a:r>
              <a:rPr lang="da-DK" dirty="0"/>
              <a:t>.</a:t>
            </a:r>
          </a:p>
        </p:txBody>
      </p:sp>
    </p:spTree>
    <p:extLst>
      <p:ext uri="{BB962C8B-B14F-4D97-AF65-F5344CB8AC3E}">
        <p14:creationId xmlns:p14="http://schemas.microsoft.com/office/powerpoint/2010/main" val="1939768170"/>
      </p:ext>
    </p:extLst>
  </p:cSld>
  <p:clrMapOvr>
    <a:masterClrMapping/>
  </p:clrMapOvr>
  <p:extLst mod="1">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fslutning">
    <p:bg>
      <p:bgRef idx="1001">
        <a:schemeClr val="bg1"/>
      </p:bgRef>
    </p:bg>
    <p:spTree>
      <p:nvGrpSpPr>
        <p:cNvPr id="1" name=""/>
        <p:cNvGrpSpPr/>
        <p:nvPr/>
      </p:nvGrpSpPr>
      <p:grpSpPr>
        <a:xfrm>
          <a:off x="0" y="0"/>
          <a:ext cx="0" cy="0"/>
          <a:chOff x="0" y="0"/>
          <a:chExt cx="0" cy="0"/>
        </a:xfrm>
      </p:grpSpPr>
      <p:sp>
        <p:nvSpPr>
          <p:cNvPr id="6"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pic>
        <p:nvPicPr>
          <p:cNvPr id="39" name="Billede 3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31096" y="-6435"/>
            <a:ext cx="5165535" cy="4355940"/>
          </a:xfrm>
          <a:prstGeom prst="rect">
            <a:avLst/>
          </a:prstGeom>
        </p:spPr>
      </p:pic>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01-10-2017</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sp>
        <p:nvSpPr>
          <p:cNvPr id="7"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40" name="(n)W"/>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
        <p:nvSpPr>
          <p:cNvPr id="26" name="USR_DirectPhone" hidden="1"/>
          <p:cNvSpPr/>
          <p:nvPr userDrawn="1"/>
        </p:nvSpPr>
        <p:spPr>
          <a:xfrm>
            <a:off x="757647" y="597908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p>
        </p:txBody>
      </p:sp>
      <p:sp>
        <p:nvSpPr>
          <p:cNvPr id="27" name="USR_Email" hidden="1"/>
          <p:cNvSpPr/>
          <p:nvPr userDrawn="1"/>
        </p:nvSpPr>
        <p:spPr>
          <a:xfrm>
            <a:off x="765175" y="5487560"/>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p>
        </p:txBody>
      </p:sp>
      <p:sp>
        <p:nvSpPr>
          <p:cNvPr id="32" name="USR_Unit" hidden="1"/>
          <p:cNvSpPr/>
          <p:nvPr userDrawn="1"/>
        </p:nvSpPr>
        <p:spPr>
          <a:xfrm>
            <a:off x="765175" y="4996037"/>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p>
        </p:txBody>
      </p:sp>
      <p:sp>
        <p:nvSpPr>
          <p:cNvPr id="35" name="USR_Speciality" hidden="1"/>
          <p:cNvSpPr/>
          <p:nvPr userDrawn="1"/>
        </p:nvSpPr>
        <p:spPr>
          <a:xfrm>
            <a:off x="765175" y="4504514"/>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p>
        </p:txBody>
      </p:sp>
      <p:sp>
        <p:nvSpPr>
          <p:cNvPr id="36" name="USR_Department" hidden="1"/>
          <p:cNvSpPr/>
          <p:nvPr userDrawn="1"/>
        </p:nvSpPr>
        <p:spPr>
          <a:xfrm>
            <a:off x="765175" y="401299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p>
        </p:txBody>
      </p:sp>
      <p:sp>
        <p:nvSpPr>
          <p:cNvPr id="37" name="SD_OFF_Institute" hidden="1"/>
          <p:cNvSpPr/>
          <p:nvPr userDrawn="1"/>
        </p:nvSpPr>
        <p:spPr>
          <a:xfrm>
            <a:off x="765175" y="3521468"/>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p>
        </p:txBody>
      </p:sp>
      <p:sp>
        <p:nvSpPr>
          <p:cNvPr id="25" name="SD_VAR_HEADER"/>
          <p:cNvSpPr/>
          <p:nvPr userDrawn="1">
            <p:custDataLst>
              <p:tags r:id="rId1"/>
            </p:custDataLst>
          </p:nvPr>
        </p:nvSpPr>
        <p:spPr>
          <a:xfrm>
            <a:off x="765175" y="3444467"/>
            <a:ext cx="10660180" cy="2773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35000"/>
              </a:lnSpc>
              <a:spcAft>
                <a:spcPts val="0"/>
              </a:spcAft>
            </a:pPr>
            <a:endParaRPr lang="da-DK" sz="2400" dirty="0">
              <a:solidFill>
                <a:srgbClr val="FFFFFF"/>
              </a:solidFill>
            </a:endParaRPr>
          </a:p>
        </p:txBody>
      </p:sp>
      <p:sp>
        <p:nvSpPr>
          <p:cNvPr id="42" name="USR_name"/>
          <p:cNvSpPr/>
          <p:nvPr userDrawn="1"/>
        </p:nvSpPr>
        <p:spPr>
          <a:xfrm>
            <a:off x="765175" y="2660470"/>
            <a:ext cx="10660180" cy="751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lnSpcReduction="10000"/>
          </a:bodyPr>
          <a:lstStyle/>
          <a:p>
            <a:pPr algn="l"/>
            <a:endParaRPr lang="da-DK" sz="5000" b="1" cap="all" spc="500" baseline="0" dirty="0">
              <a:solidFill>
                <a:srgbClr val="FFFFFF"/>
              </a:solidFill>
            </a:endParaRPr>
          </a:p>
        </p:txBody>
      </p:sp>
      <p:sp>
        <p:nvSpPr>
          <p:cNvPr id="41" name="USR_Title"/>
          <p:cNvSpPr/>
          <p:nvPr userDrawn="1"/>
        </p:nvSpPr>
        <p:spPr>
          <a:xfrm>
            <a:off x="765175" y="221876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solidFill>
                <a:srgbClr val="FFFFFF"/>
              </a:solidFill>
            </a:endParaRPr>
          </a:p>
        </p:txBody>
      </p:sp>
    </p:spTree>
    <p:extLst>
      <p:ext uri="{BB962C8B-B14F-4D97-AF65-F5344CB8AC3E}">
        <p14:creationId xmlns:p14="http://schemas.microsoft.com/office/powerpoint/2010/main" val="2068531182"/>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E0A626-36E7-4ACB-AE94-30B8AB1B2246}" type="datetimeFigureOut">
              <a:rPr lang="da-DK" smtClean="0"/>
              <a:t>01-10-2017</a:t>
            </a:fld>
            <a:endParaRPr lang="da-DK" dirty="0"/>
          </a:p>
        </p:txBody>
      </p:sp>
      <p:sp>
        <p:nvSpPr>
          <p:cNvPr id="3" name="Footer Placeholder 2"/>
          <p:cNvSpPr>
            <a:spLocks noGrp="1"/>
          </p:cNvSpPr>
          <p:nvPr>
            <p:ph type="ftr" sz="quarter" idx="11"/>
          </p:nvPr>
        </p:nvSpPr>
        <p:spPr/>
        <p:txBody>
          <a:bodyPr/>
          <a:lstStyle/>
          <a:p>
            <a:endParaRPr lang="da-DK" dirty="0"/>
          </a:p>
        </p:txBody>
      </p:sp>
      <p:sp>
        <p:nvSpPr>
          <p:cNvPr id="4" name="Slide Number Placeholder 3"/>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1198522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Kun overskrift - hvi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da-DK" dirty="0"/>
          </a:p>
        </p:txBody>
      </p:sp>
      <p:sp>
        <p:nvSpPr>
          <p:cNvPr id="3" name="Date Placeholder 2"/>
          <p:cNvSpPr>
            <a:spLocks noGrp="1"/>
          </p:cNvSpPr>
          <p:nvPr>
            <p:ph type="dt" sz="half" idx="10"/>
          </p:nvPr>
        </p:nvSpPr>
        <p:spPr/>
        <p:txBody>
          <a:bodyPr/>
          <a:lstStyle/>
          <a:p>
            <a:fld id="{54E0A626-36E7-4ACB-AE94-30B8AB1B2246}" type="datetimeFigureOut">
              <a:rPr lang="da-DK" smtClean="0"/>
              <a:t>01-10-2017</a:t>
            </a:fld>
            <a:endParaRPr lang="da-DK" dirty="0"/>
          </a:p>
        </p:txBody>
      </p:sp>
      <p:sp>
        <p:nvSpPr>
          <p:cNvPr id="4" name="Footer Placeholder 3"/>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9452567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a-DK" smtClean="0"/>
              <a:t>Klik for at redigere i master</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7" name="Date Placeholder 6"/>
          <p:cNvSpPr>
            <a:spLocks noGrp="1"/>
          </p:cNvSpPr>
          <p:nvPr>
            <p:ph type="dt" sz="half" idx="10"/>
          </p:nvPr>
        </p:nvSpPr>
        <p:spPr/>
        <p:txBody>
          <a:bodyPr/>
          <a:lstStyle/>
          <a:p>
            <a:fld id="{0284E1AF-C8BC-4ECC-A5B6-2AF1AEDBD5E2}" type="datetimeFigureOut">
              <a:rPr lang="da-DK" smtClean="0"/>
              <a:pPr/>
              <a:t>01-10-2017</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D02EF31A-64DE-4904-B7F4-50B80619FC8C}" type="slidenum">
              <a:rPr lang="da-DK" smtClean="0"/>
              <a:pPr/>
              <a:t>‹nr.›</a:t>
            </a:fld>
            <a:endParaRPr lang="da-DK"/>
          </a:p>
        </p:txBody>
      </p:sp>
    </p:spTree>
    <p:extLst>
      <p:ext uri="{BB962C8B-B14F-4D97-AF65-F5344CB8AC3E}">
        <p14:creationId xmlns:p14="http://schemas.microsoft.com/office/powerpoint/2010/main" val="38574911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Date Placeholder 4"/>
          <p:cNvSpPr>
            <a:spLocks noGrp="1"/>
          </p:cNvSpPr>
          <p:nvPr>
            <p:ph type="dt" sz="half" idx="10"/>
          </p:nvPr>
        </p:nvSpPr>
        <p:spPr/>
        <p:txBody>
          <a:bodyPr/>
          <a:lstStyle/>
          <a:p>
            <a:fld id="{0284E1AF-C8BC-4ECC-A5B6-2AF1AEDBD5E2}" type="datetimeFigureOut">
              <a:rPr lang="da-DK" smtClean="0"/>
              <a:pPr/>
              <a:t>01-10-2017</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D02EF31A-64DE-4904-B7F4-50B80619FC8C}" type="slidenum">
              <a:rPr lang="da-DK" smtClean="0"/>
              <a:pPr/>
              <a:t>‹nr.›</a:t>
            </a:fld>
            <a:endParaRPr lang="da-DK"/>
          </a:p>
        </p:txBody>
      </p:sp>
    </p:spTree>
    <p:extLst>
      <p:ext uri="{BB962C8B-B14F-4D97-AF65-F5344CB8AC3E}">
        <p14:creationId xmlns:p14="http://schemas.microsoft.com/office/powerpoint/2010/main" val="4138210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 indhold - farve">
    <p:bg>
      <p:bgRef idx="1001">
        <a:schemeClr val="bg1"/>
      </p:bgRef>
    </p:bg>
    <p:spTree>
      <p:nvGrpSpPr>
        <p:cNvPr id="1" name=""/>
        <p:cNvGrpSpPr/>
        <p:nvPr/>
      </p:nvGrpSpPr>
      <p:grpSpPr>
        <a:xfrm>
          <a:off x="0" y="0"/>
          <a:ext cx="0" cy="0"/>
          <a:chOff x="0" y="0"/>
          <a:chExt cx="0" cy="0"/>
        </a:xfrm>
      </p:grpSpPr>
      <p:sp>
        <p:nvSpPr>
          <p:cNvPr id="14"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15"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7" name="Title"/>
          <p:cNvSpPr>
            <a:spLocks noGrp="1"/>
          </p:cNvSpPr>
          <p:nvPr>
            <p:ph type="title"/>
          </p:nvPr>
        </p:nvSpPr>
        <p:spPr/>
        <p:txBody>
          <a:bodyPr/>
          <a:lstStyle>
            <a:lvl1pPr>
              <a:defRPr>
                <a:solidFill>
                  <a:srgbClr val="FFFFFF"/>
                </a:solidFill>
              </a:defRPr>
            </a:lvl1pPr>
          </a:lstStyle>
          <a:p>
            <a:r>
              <a:rPr lang="da-DK" smtClean="0"/>
              <a:t>Klik for at redigere i master</a:t>
            </a:r>
            <a:endParaRPr lang="da-DK" dirty="0"/>
          </a:p>
        </p:txBody>
      </p:sp>
      <p:sp>
        <p:nvSpPr>
          <p:cNvPr id="3" name="Text"/>
          <p:cNvSpPr>
            <a:spLocks noGrp="1"/>
          </p:cNvSpPr>
          <p:nvPr>
            <p:ph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01-10-2017</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16"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05422584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 indhold - hvid">
    <p:spTree>
      <p:nvGrpSpPr>
        <p:cNvPr id="1" name=""/>
        <p:cNvGrpSpPr/>
        <p:nvPr/>
      </p:nvGrpSpPr>
      <p:grpSpPr>
        <a:xfrm>
          <a:off x="0" y="0"/>
          <a:ext cx="0" cy="0"/>
          <a:chOff x="0" y="0"/>
          <a:chExt cx="0" cy="0"/>
        </a:xfrm>
      </p:grpSpPr>
      <p:sp>
        <p:nvSpPr>
          <p:cNvPr id="7" name="Titel 1"/>
          <p:cNvSpPr>
            <a:spLocks noGrp="1"/>
          </p:cNvSpPr>
          <p:nvPr>
            <p:ph type="title"/>
          </p:nvPr>
        </p:nvSpPr>
        <p:spPr/>
        <p:txBody>
          <a:bodyPr/>
          <a:lstStyle/>
          <a:p>
            <a:r>
              <a:rPr lang="da-DK" smtClean="0"/>
              <a:t>Klik for at redigere i master</a:t>
            </a:r>
            <a:endParaRPr lang="da-DK" dirty="0"/>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Date Placeholder 3"/>
          <p:cNvSpPr>
            <a:spLocks noGrp="1"/>
          </p:cNvSpPr>
          <p:nvPr>
            <p:ph type="dt" sz="half" idx="10"/>
          </p:nvPr>
        </p:nvSpPr>
        <p:spPr/>
        <p:txBody>
          <a:bodyPr/>
          <a:lstStyle/>
          <a:p>
            <a:fld id="{54E0A626-36E7-4ACB-AE94-30B8AB1B2246}" type="datetimeFigureOut">
              <a:rPr lang="da-DK" smtClean="0"/>
              <a:t>01-10-2017</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71407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3 indhold - femte element">
    <p:bg>
      <p:bgRef idx="1001">
        <a:schemeClr val="bg1"/>
      </p:bgRef>
    </p:bg>
    <p:spTree>
      <p:nvGrpSpPr>
        <p:cNvPr id="1" name=""/>
        <p:cNvGrpSpPr/>
        <p:nvPr/>
      </p:nvGrpSpPr>
      <p:grpSpPr>
        <a:xfrm>
          <a:off x="0" y="0"/>
          <a:ext cx="0" cy="0"/>
          <a:chOff x="0" y="0"/>
          <a:chExt cx="0" cy="0"/>
        </a:xfrm>
      </p:grpSpPr>
      <p:sp>
        <p:nvSpPr>
          <p:cNvPr id="27"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28"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7" name="Title"/>
          <p:cNvSpPr>
            <a:spLocks noGrp="1"/>
          </p:cNvSpPr>
          <p:nvPr>
            <p:ph type="title"/>
          </p:nvPr>
        </p:nvSpPr>
        <p:spPr>
          <a:xfrm>
            <a:off x="760939" y="356552"/>
            <a:ext cx="8152874" cy="1001762"/>
          </a:xfrm>
        </p:spPr>
        <p:txBody>
          <a:bodyPr/>
          <a:lstStyle>
            <a:lvl1pPr>
              <a:defRPr>
                <a:solidFill>
                  <a:srgbClr val="FFFFFF"/>
                </a:solidFill>
              </a:defRPr>
            </a:lvl1pPr>
          </a:lstStyle>
          <a:p>
            <a:r>
              <a:rPr lang="da-DK" smtClean="0"/>
              <a:t>Klik for at redigere i master</a:t>
            </a:r>
            <a:endParaRPr lang="da-DK" dirty="0"/>
          </a:p>
        </p:txBody>
      </p:sp>
      <p:sp>
        <p:nvSpPr>
          <p:cNvPr id="3" name="Text"/>
          <p:cNvSpPr>
            <a:spLocks noGrp="1"/>
          </p:cNvSpPr>
          <p:nvPr>
            <p:ph idx="1"/>
          </p:nvPr>
        </p:nvSpPr>
        <p:spPr>
          <a:xfrm>
            <a:off x="765175" y="1638696"/>
            <a:ext cx="6984000" cy="48240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01-10-2017</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36" name="Billede 3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2847" y="968429"/>
            <a:ext cx="4870271" cy="4955993"/>
          </a:xfrm>
          <a:prstGeom prst="rect">
            <a:avLst/>
          </a:prstGeom>
        </p:spPr>
      </p:pic>
      <p:pic>
        <p:nvPicPr>
          <p:cNvPr id="37"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320401767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2 indhold - hvid">
    <p:spTree>
      <p:nvGrpSpPr>
        <p:cNvPr id="1" name=""/>
        <p:cNvGrpSpPr/>
        <p:nvPr/>
      </p:nvGrpSpPr>
      <p:grpSpPr>
        <a:xfrm>
          <a:off x="0" y="0"/>
          <a:ext cx="0" cy="0"/>
          <a:chOff x="0" y="0"/>
          <a:chExt cx="0" cy="0"/>
        </a:xfrm>
      </p:grpSpPr>
      <p:sp>
        <p:nvSpPr>
          <p:cNvPr id="7" name="Titel 1"/>
          <p:cNvSpPr>
            <a:spLocks noGrp="1"/>
          </p:cNvSpPr>
          <p:nvPr>
            <p:ph type="title"/>
          </p:nvPr>
        </p:nvSpPr>
        <p:spPr/>
        <p:txBody>
          <a:bodyPr/>
          <a:lstStyle/>
          <a:p>
            <a:r>
              <a:rPr lang="da-DK" smtClean="0"/>
              <a:t>Klik for at redigere i master</a:t>
            </a:r>
            <a:endParaRPr lang="da-DK" dirty="0"/>
          </a:p>
        </p:txBody>
      </p:sp>
      <p:sp>
        <p:nvSpPr>
          <p:cNvPr id="3" name="Pladsholder til indhold 2"/>
          <p:cNvSpPr>
            <a:spLocks noGrp="1"/>
          </p:cNvSpPr>
          <p:nvPr>
            <p:ph idx="1"/>
          </p:nvPr>
        </p:nvSpPr>
        <p:spPr>
          <a:xfrm>
            <a:off x="765175" y="1638696"/>
            <a:ext cx="5148264" cy="4823986"/>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indhold 3"/>
          <p:cNvSpPr>
            <a:spLocks noGrp="1"/>
          </p:cNvSpPr>
          <p:nvPr>
            <p:ph sz="quarter" idx="13"/>
          </p:nvPr>
        </p:nvSpPr>
        <p:spPr>
          <a:xfrm>
            <a:off x="6269038" y="1638300"/>
            <a:ext cx="5148788" cy="4824396"/>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Date Placeholder 3"/>
          <p:cNvSpPr>
            <a:spLocks noGrp="1"/>
          </p:cNvSpPr>
          <p:nvPr>
            <p:ph type="dt" sz="half" idx="10"/>
          </p:nvPr>
        </p:nvSpPr>
        <p:spPr/>
        <p:txBody>
          <a:bodyPr/>
          <a:lstStyle/>
          <a:p>
            <a:fld id="{54E0A626-36E7-4ACB-AE94-30B8AB1B2246}" type="datetimeFigureOut">
              <a:rPr lang="da-DK" smtClean="0"/>
              <a:t>01-10-2017</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3395516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2 indhold - farve">
    <p:spTree>
      <p:nvGrpSpPr>
        <p:cNvPr id="1" name=""/>
        <p:cNvGrpSpPr/>
        <p:nvPr/>
      </p:nvGrpSpPr>
      <p:grpSpPr>
        <a:xfrm>
          <a:off x="0" y="0"/>
          <a:ext cx="0" cy="0"/>
          <a:chOff x="0" y="0"/>
          <a:chExt cx="0" cy="0"/>
        </a:xfrm>
      </p:grpSpPr>
      <p:sp>
        <p:nvSpPr>
          <p:cNvPr id="12"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13"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14"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
        <p:nvSpPr>
          <p:cNvPr id="7" name="Title"/>
          <p:cNvSpPr>
            <a:spLocks noGrp="1"/>
          </p:cNvSpPr>
          <p:nvPr>
            <p:ph type="title"/>
          </p:nvPr>
        </p:nvSpPr>
        <p:spPr/>
        <p:txBody>
          <a:bodyPr/>
          <a:lstStyle>
            <a:lvl1pPr>
              <a:defRPr>
                <a:solidFill>
                  <a:srgbClr val="FFFFFF"/>
                </a:solidFill>
              </a:defRPr>
            </a:lvl1pPr>
          </a:lstStyle>
          <a:p>
            <a:r>
              <a:rPr lang="da-DK" smtClean="0"/>
              <a:t>Klik for at redigere i master</a:t>
            </a:r>
            <a:endParaRPr lang="en-GB" dirty="0"/>
          </a:p>
        </p:txBody>
      </p:sp>
      <p:sp>
        <p:nvSpPr>
          <p:cNvPr id="3" name="Text"/>
          <p:cNvSpPr>
            <a:spLocks noGrp="1"/>
          </p:cNvSpPr>
          <p:nvPr>
            <p:ph idx="1"/>
          </p:nvPr>
        </p:nvSpPr>
        <p:spPr>
          <a:xfrm>
            <a:off x="765175" y="1638696"/>
            <a:ext cx="5148264" cy="482398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dirty="0"/>
          </a:p>
        </p:txBody>
      </p:sp>
      <p:sp>
        <p:nvSpPr>
          <p:cNvPr id="8" name="Text"/>
          <p:cNvSpPr>
            <a:spLocks noGrp="1"/>
          </p:cNvSpPr>
          <p:nvPr>
            <p:ph sz="quarter" idx="13"/>
          </p:nvPr>
        </p:nvSpPr>
        <p:spPr>
          <a:xfrm>
            <a:off x="6269038" y="1638300"/>
            <a:ext cx="5148788" cy="482439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dirty="0"/>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01-10-2017</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2314637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 tekst - 1/2 billede">
    <p:bg>
      <p:bgRef idx="1001">
        <a:schemeClr val="bg1"/>
      </p:bgRef>
    </p:bg>
    <p:spTree>
      <p:nvGrpSpPr>
        <p:cNvPr id="1" name=""/>
        <p:cNvGrpSpPr/>
        <p:nvPr/>
      </p:nvGrpSpPr>
      <p:grpSpPr>
        <a:xfrm>
          <a:off x="0" y="0"/>
          <a:ext cx="0" cy="0"/>
          <a:chOff x="0" y="0"/>
          <a:chExt cx="0" cy="0"/>
        </a:xfrm>
      </p:grpSpPr>
      <p:sp>
        <p:nvSpPr>
          <p:cNvPr id="7" name="Hvid baggrund"/>
          <p:cNvSpPr/>
          <p:nvPr userDrawn="1"/>
        </p:nvSpPr>
        <p:spPr>
          <a:xfrm>
            <a:off x="5981700" y="0"/>
            <a:ext cx="6210299" cy="680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6" name="PrimaryColor"/>
          <p:cNvSpPr/>
          <p:nvPr userDrawn="1"/>
        </p:nvSpPr>
        <p:spPr>
          <a:xfrm>
            <a:off x="-1" y="0"/>
            <a:ext cx="6019035"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2" name="Title"/>
          <p:cNvSpPr>
            <a:spLocks noGrp="1"/>
          </p:cNvSpPr>
          <p:nvPr>
            <p:ph type="title"/>
          </p:nvPr>
        </p:nvSpPr>
        <p:spPr>
          <a:xfrm>
            <a:off x="760939" y="356552"/>
            <a:ext cx="5152499" cy="1001762"/>
          </a:xfrm>
        </p:spPr>
        <p:txBody>
          <a:bodyPr/>
          <a:lstStyle>
            <a:lvl1pPr>
              <a:defRPr>
                <a:solidFill>
                  <a:srgbClr val="FFFFFF"/>
                </a:solidFill>
              </a:defRPr>
            </a:lvl1pPr>
          </a:lstStyle>
          <a:p>
            <a:r>
              <a:rPr lang="da-DK" smtClean="0"/>
              <a:t>Klik for at redigere i master</a:t>
            </a:r>
            <a:endParaRPr lang="da-DK" dirty="0"/>
          </a:p>
        </p:txBody>
      </p:sp>
      <p:sp>
        <p:nvSpPr>
          <p:cNvPr id="16" name="Text"/>
          <p:cNvSpPr>
            <a:spLocks noGrp="1"/>
          </p:cNvSpPr>
          <p:nvPr>
            <p:ph type="body" sz="quarter" idx="14"/>
          </p:nvPr>
        </p:nvSpPr>
        <p:spPr>
          <a:xfrm>
            <a:off x="765174" y="1638300"/>
            <a:ext cx="4797425" cy="482439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2" name="Pladsholder til billede 3"/>
          <p:cNvSpPr>
            <a:spLocks noGrp="1"/>
          </p:cNvSpPr>
          <p:nvPr>
            <p:ph type="pic" sz="quarter" idx="13"/>
          </p:nvPr>
        </p:nvSpPr>
        <p:spPr>
          <a:xfrm>
            <a:off x="5981700" y="0"/>
            <a:ext cx="6210299" cy="6800400"/>
          </a:xfrm>
          <a:noFill/>
        </p:spPr>
        <p:txBody>
          <a:bodyPr tIns="648000" anchor="ctr" anchorCtr="0"/>
          <a:lstStyle>
            <a:lvl1pPr marL="0" indent="0" algn="ctr">
              <a:buNone/>
              <a:defRPr sz="1800">
                <a:solidFill>
                  <a:schemeClr val="bg1"/>
                </a:solidFill>
              </a:defRPr>
            </a:lvl1pPr>
          </a:lstStyle>
          <a:p>
            <a:r>
              <a:rPr lang="da-DK" smtClean="0"/>
              <a:t>Klik på ikonet for at tilføje et billede</a:t>
            </a:r>
            <a:endParaRPr lang="da-DK" dirty="0"/>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01-10-2017</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sp>
        <p:nvSpPr>
          <p:cNvPr id="13"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19"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1908495498"/>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 tekst - bomærke">
    <p:bg>
      <p:bgRef idx="1001">
        <a:schemeClr val="bg1"/>
      </p:bgRef>
    </p:bg>
    <p:spTree>
      <p:nvGrpSpPr>
        <p:cNvPr id="1" name=""/>
        <p:cNvGrpSpPr/>
        <p:nvPr/>
      </p:nvGrpSpPr>
      <p:grpSpPr>
        <a:xfrm>
          <a:off x="0" y="0"/>
          <a:ext cx="0" cy="0"/>
          <a:chOff x="0" y="0"/>
          <a:chExt cx="0" cy="0"/>
        </a:xfrm>
      </p:grpSpPr>
      <p:sp>
        <p:nvSpPr>
          <p:cNvPr id="14" name="SecondaryColor"/>
          <p:cNvSpPr/>
          <p:nvPr userDrawn="1"/>
        </p:nvSpPr>
        <p:spPr>
          <a:xfrm>
            <a:off x="0" y="0"/>
            <a:ext cx="12192000" cy="6858000"/>
          </a:xfrm>
          <a:prstGeom prst="rect">
            <a:avLst/>
          </a:prstGeom>
          <a:solidFill>
            <a:srgbClr val="00283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002839"/>
              </a:solidFill>
            </a:endParaRPr>
          </a:p>
        </p:txBody>
      </p:sp>
      <p:sp>
        <p:nvSpPr>
          <p:cNvPr id="6" name="PrimaryColor"/>
          <p:cNvSpPr/>
          <p:nvPr userDrawn="1"/>
        </p:nvSpPr>
        <p:spPr>
          <a:xfrm>
            <a:off x="-1" y="0"/>
            <a:ext cx="6019035"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2" name="Title"/>
          <p:cNvSpPr>
            <a:spLocks noGrp="1"/>
          </p:cNvSpPr>
          <p:nvPr>
            <p:ph type="title"/>
          </p:nvPr>
        </p:nvSpPr>
        <p:spPr>
          <a:xfrm>
            <a:off x="760939" y="356552"/>
            <a:ext cx="5152499" cy="1001762"/>
          </a:xfrm>
        </p:spPr>
        <p:txBody>
          <a:bodyPr/>
          <a:lstStyle>
            <a:lvl1pPr>
              <a:defRPr>
                <a:solidFill>
                  <a:srgbClr val="FFFFFF"/>
                </a:solidFill>
              </a:defRPr>
            </a:lvl1pPr>
          </a:lstStyle>
          <a:p>
            <a:r>
              <a:rPr lang="da-DK" smtClean="0"/>
              <a:t>Klik for at redigere i master</a:t>
            </a:r>
            <a:endParaRPr lang="da-DK" dirty="0"/>
          </a:p>
        </p:txBody>
      </p:sp>
      <p:sp>
        <p:nvSpPr>
          <p:cNvPr id="16" name="Text"/>
          <p:cNvSpPr>
            <a:spLocks noGrp="1"/>
          </p:cNvSpPr>
          <p:nvPr>
            <p:ph type="body" sz="quarter" idx="14"/>
          </p:nvPr>
        </p:nvSpPr>
        <p:spPr>
          <a:xfrm>
            <a:off x="765174" y="1638300"/>
            <a:ext cx="4797425" cy="482439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3" name="Pladsholder til dato 2"/>
          <p:cNvSpPr>
            <a:spLocks noGrp="1"/>
          </p:cNvSpPr>
          <p:nvPr>
            <p:ph type="dt" sz="half" idx="10"/>
          </p:nvPr>
        </p:nvSpPr>
        <p:spPr/>
        <p:txBody>
          <a:bodyPr/>
          <a:lstStyle/>
          <a:p>
            <a:fld id="{54E0A626-36E7-4ACB-AE94-30B8AB1B2246}" type="datetimeFigureOut">
              <a:rPr lang="da-DK" smtClean="0"/>
              <a:t>01-10-2017</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slidenummer 4"/>
          <p:cNvSpPr>
            <a:spLocks noGrp="1"/>
          </p:cNvSpPr>
          <p:nvPr>
            <p:ph type="sldNum" sz="quarter" idx="12"/>
          </p:nvPr>
        </p:nvSpPr>
        <p:spPr/>
        <p:txBody>
          <a:bodyPr/>
          <a:lstStyle/>
          <a:p>
            <a:fld id="{45D37B1E-C366-494F-A587-962AD9AABC83}" type="slidenum">
              <a:rPr lang="da-DK" smtClean="0"/>
              <a:t>‹nr.›</a:t>
            </a:fld>
            <a:endParaRPr lang="da-DK" dirty="0"/>
          </a:p>
        </p:txBody>
      </p:sp>
      <p:sp>
        <p:nvSpPr>
          <p:cNvPr id="13"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21"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pic>
        <p:nvPicPr>
          <p:cNvPr id="12" name="Picture 5" hidden="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15200" y="1389427"/>
            <a:ext cx="3827150" cy="3827150"/>
          </a:xfrm>
          <a:prstGeom prst="rect">
            <a:avLst/>
          </a:prstGeom>
        </p:spPr>
      </p:pic>
      <p:sp>
        <p:nvSpPr>
          <p:cNvPr id="15" name="LogoN"/>
          <p:cNvSpPr/>
          <p:nvPr userDrawn="1"/>
        </p:nvSpPr>
        <p:spPr>
          <a:xfrm>
            <a:off x="7236000" y="1357200"/>
            <a:ext cx="3906000" cy="390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7" name="LogoN_bmkArt"/>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000" y="1357200"/>
            <a:ext cx="3906000" cy="3906000"/>
          </a:xfrm>
          <a:prstGeom prst="rect">
            <a:avLst/>
          </a:prstGeom>
        </p:spPr>
      </p:pic>
    </p:spTree>
    <p:extLst>
      <p:ext uri="{BB962C8B-B14F-4D97-AF65-F5344CB8AC3E}">
        <p14:creationId xmlns:p14="http://schemas.microsoft.com/office/powerpoint/2010/main" val="20870180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snitsforside">
    <p:bg>
      <p:bgRef idx="1001">
        <a:schemeClr val="bg1"/>
      </p:bgRef>
    </p:bg>
    <p:spTree>
      <p:nvGrpSpPr>
        <p:cNvPr id="1" name=""/>
        <p:cNvGrpSpPr/>
        <p:nvPr/>
      </p:nvGrpSpPr>
      <p:grpSpPr>
        <a:xfrm>
          <a:off x="0" y="0"/>
          <a:ext cx="0" cy="0"/>
          <a:chOff x="0" y="0"/>
          <a:chExt cx="0" cy="0"/>
        </a:xfrm>
      </p:grpSpPr>
      <p:sp>
        <p:nvSpPr>
          <p:cNvPr id="14"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20"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 name="Title"/>
          <p:cNvSpPr>
            <a:spLocks noGrp="1"/>
          </p:cNvSpPr>
          <p:nvPr>
            <p:ph type="title"/>
          </p:nvPr>
        </p:nvSpPr>
        <p:spPr>
          <a:xfrm>
            <a:off x="760939" y="1357200"/>
            <a:ext cx="10656362" cy="1911600"/>
          </a:xfrm>
        </p:spPr>
        <p:txBody>
          <a:bodyPr/>
          <a:lstStyle>
            <a:lvl1pPr>
              <a:defRPr sz="6600" spc="600" baseline="0">
                <a:solidFill>
                  <a:srgbClr val="FFFFFF"/>
                </a:solidFill>
              </a:defRPr>
            </a:lvl1pPr>
          </a:lstStyle>
          <a:p>
            <a:r>
              <a:rPr lang="da-DK" smtClean="0"/>
              <a:t>Klik for at redigere i master</a:t>
            </a:r>
            <a:endParaRPr lang="da-DK" dirty="0"/>
          </a:p>
        </p:txBody>
      </p:sp>
      <p:sp>
        <p:nvSpPr>
          <p:cNvPr id="13" name="Text"/>
          <p:cNvSpPr>
            <a:spLocks noGrp="1"/>
          </p:cNvSpPr>
          <p:nvPr>
            <p:ph sz="quarter" idx="13"/>
          </p:nvPr>
        </p:nvSpPr>
        <p:spPr>
          <a:xfrm>
            <a:off x="765176" y="3560400"/>
            <a:ext cx="10652124" cy="27360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01-10-2017</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15"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41492392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0939" y="356552"/>
            <a:ext cx="10656887" cy="1001762"/>
          </a:xfrm>
          <a:prstGeom prst="rect">
            <a:avLst/>
          </a:prstGeom>
        </p:spPr>
        <p:txBody>
          <a:bodyPr vert="horz" lIns="0" tIns="0" rIns="0" bIns="0" rtlCol="0" anchor="b" anchorCtr="0">
            <a:noAutofit/>
          </a:bodyPr>
          <a:lstStyle/>
          <a:p>
            <a:r>
              <a:rPr lang="da-DK" dirty="0"/>
              <a:t>Klik for at redigere i master</a:t>
            </a:r>
          </a:p>
        </p:txBody>
      </p:sp>
      <p:sp>
        <p:nvSpPr>
          <p:cNvPr id="3" name="Text Placeholder 2"/>
          <p:cNvSpPr>
            <a:spLocks noGrp="1"/>
          </p:cNvSpPr>
          <p:nvPr>
            <p:ph type="body" idx="1"/>
          </p:nvPr>
        </p:nvSpPr>
        <p:spPr>
          <a:xfrm>
            <a:off x="765174" y="1638696"/>
            <a:ext cx="10655999" cy="4824000"/>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p:txBody>
      </p:sp>
      <p:sp>
        <p:nvSpPr>
          <p:cNvPr id="4" name="Date Placeholder 3"/>
          <p:cNvSpPr>
            <a:spLocks noGrp="1"/>
          </p:cNvSpPr>
          <p:nvPr>
            <p:ph type="dt" sz="half" idx="2"/>
          </p:nvPr>
        </p:nvSpPr>
        <p:spPr>
          <a:xfrm>
            <a:off x="760939" y="6462696"/>
            <a:ext cx="2820461" cy="351415"/>
          </a:xfrm>
          <a:prstGeom prst="rect">
            <a:avLst/>
          </a:prstGeom>
        </p:spPr>
        <p:txBody>
          <a:bodyPr vert="horz" lIns="0" tIns="0" rIns="0" bIns="0" rtlCol="0" anchor="ctr">
            <a:noAutofit/>
          </a:bodyPr>
          <a:lstStyle>
            <a:lvl1pPr algn="l">
              <a:defRPr sz="1200">
                <a:solidFill>
                  <a:schemeClr val="tx1">
                    <a:tint val="75000"/>
                  </a:schemeClr>
                </a:solidFill>
              </a:defRPr>
            </a:lvl1pPr>
          </a:lstStyle>
          <a:p>
            <a:fld id="{54E0A626-36E7-4ACB-AE94-30B8AB1B2246}" type="datetimeFigureOut">
              <a:rPr lang="da-DK" smtClean="0"/>
              <a:t>01-10-2017</a:t>
            </a:fld>
            <a:endParaRPr lang="da-DK" dirty="0"/>
          </a:p>
        </p:txBody>
      </p:sp>
      <p:sp>
        <p:nvSpPr>
          <p:cNvPr id="5" name="Footer Placeholder 4"/>
          <p:cNvSpPr>
            <a:spLocks noGrp="1"/>
          </p:cNvSpPr>
          <p:nvPr>
            <p:ph type="ftr" sz="quarter" idx="3"/>
          </p:nvPr>
        </p:nvSpPr>
        <p:spPr>
          <a:xfrm>
            <a:off x="4038600" y="6462696"/>
            <a:ext cx="4114800" cy="351415"/>
          </a:xfrm>
          <a:prstGeom prst="rect">
            <a:avLst/>
          </a:prstGeom>
        </p:spPr>
        <p:txBody>
          <a:bodyPr vert="horz" lIns="0" tIns="0" rIns="0" bIns="0" rtlCol="0" anchor="ctr">
            <a:noAutofit/>
          </a:bodyPr>
          <a:lstStyle>
            <a:lvl1pPr algn="ctr">
              <a:defRPr sz="1200">
                <a:solidFill>
                  <a:schemeClr val="tx1">
                    <a:tint val="75000"/>
                  </a:schemeClr>
                </a:solidFill>
              </a:defRPr>
            </a:lvl1pPr>
          </a:lstStyle>
          <a:p>
            <a:endParaRPr lang="da-DK" dirty="0"/>
          </a:p>
        </p:txBody>
      </p:sp>
      <p:sp>
        <p:nvSpPr>
          <p:cNvPr id="6" name="Slide Number Placeholder 5"/>
          <p:cNvSpPr>
            <a:spLocks noGrp="1"/>
          </p:cNvSpPr>
          <p:nvPr>
            <p:ph type="sldNum" sz="quarter" idx="4"/>
          </p:nvPr>
        </p:nvSpPr>
        <p:spPr>
          <a:xfrm>
            <a:off x="8610600" y="6462696"/>
            <a:ext cx="2806700" cy="351415"/>
          </a:xfrm>
          <a:prstGeom prst="rect">
            <a:avLst/>
          </a:prstGeom>
        </p:spPr>
        <p:txBody>
          <a:bodyPr vert="horz" lIns="0" tIns="0" rIns="0" bIns="0" rtlCol="0" anchor="ctr">
            <a:noAutofit/>
          </a:bodyPr>
          <a:lstStyle>
            <a:lvl1pPr algn="r">
              <a:defRPr sz="1200">
                <a:solidFill>
                  <a:schemeClr val="tx1">
                    <a:tint val="75000"/>
                  </a:schemeClr>
                </a:solidFill>
              </a:defRPr>
            </a:lvl1pPr>
          </a:lstStyle>
          <a:p>
            <a:fld id="{45D37B1E-C366-494F-A587-962AD9AABC83}" type="slidenum">
              <a:rPr lang="da-DK" smtClean="0"/>
              <a:t>‹nr.›</a:t>
            </a:fld>
            <a:endParaRPr lang="da-DK" dirty="0"/>
          </a:p>
        </p:txBody>
      </p:sp>
      <p:sp>
        <p:nvSpPr>
          <p:cNvPr id="10"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13" name="(n)B"/>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14352210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63" r:id="rId4"/>
    <p:sldLayoutId id="2147483664" r:id="rId5"/>
    <p:sldLayoutId id="2147483668" r:id="rId6"/>
    <p:sldLayoutId id="2147483658" r:id="rId7"/>
    <p:sldLayoutId id="2147483667" r:id="rId8"/>
    <p:sldLayoutId id="2147483657" r:id="rId9"/>
    <p:sldLayoutId id="2147483660" r:id="rId10"/>
    <p:sldLayoutId id="2147483651" r:id="rId11"/>
    <p:sldLayoutId id="2147483665" r:id="rId12"/>
    <p:sldLayoutId id="2147483661" r:id="rId13"/>
    <p:sldLayoutId id="2147483656" r:id="rId14"/>
    <p:sldLayoutId id="2147483669" r:id="rId15"/>
    <p:sldLayoutId id="2147483655" r:id="rId16"/>
    <p:sldLayoutId id="2147483654" r:id="rId17"/>
    <p:sldLayoutId id="2147483670" r:id="rId18"/>
    <p:sldLayoutId id="2147483671" r:id="rId19"/>
  </p:sldLayoutIdLst>
  <p:txStyles>
    <p:titleStyle>
      <a:lvl1pPr algn="l" defTabSz="914400" rtl="0" eaLnBrk="1" latinLnBrk="0" hangingPunct="1">
        <a:lnSpc>
          <a:spcPct val="90000"/>
        </a:lnSpc>
        <a:spcBef>
          <a:spcPct val="0"/>
        </a:spcBef>
        <a:buNone/>
        <a:defRPr sz="2000" b="1" kern="1200" cap="all" spc="200" baseline="0">
          <a:solidFill>
            <a:schemeClr val="tx1"/>
          </a:solidFill>
          <a:latin typeface="+mj-lt"/>
          <a:ea typeface="+mj-ea"/>
          <a:cs typeface="+mj-cs"/>
        </a:defRPr>
      </a:lvl1pPr>
    </p:titleStyle>
    <p:bodyStyle>
      <a:lvl1pPr marL="1872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1pPr>
      <a:lvl2pPr marL="3744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2pPr>
      <a:lvl3pPr marL="5616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3pPr>
      <a:lvl4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4pPr>
      <a:lvl5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5pPr>
      <a:lvl6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6pPr>
      <a:lvl7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7pPr>
      <a:lvl8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8pPr>
      <a:lvl9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7192" userDrawn="1">
          <p15:clr>
            <a:srgbClr val="F26B43"/>
          </p15:clr>
        </p15:guide>
        <p15:guide id="3" orient="horz" pos="224" userDrawn="1">
          <p15:clr>
            <a:srgbClr val="F26B43"/>
          </p15:clr>
        </p15:guide>
        <p15:guide id="4" orient="horz" pos="855" userDrawn="1">
          <p15:clr>
            <a:srgbClr val="F26B43"/>
          </p15:clr>
        </p15:guide>
        <p15:guide id="5" pos="482" userDrawn="1">
          <p15:clr>
            <a:srgbClr val="F26B43"/>
          </p15:clr>
        </p15:guide>
        <p15:guide id="6" pos="3725" userDrawn="1">
          <p15:clr>
            <a:srgbClr val="F26B43"/>
          </p15:clr>
        </p15:guide>
        <p15:guide id="7" orient="horz" pos="1032" userDrawn="1">
          <p15:clr>
            <a:srgbClr val="F26B43"/>
          </p15:clr>
        </p15:guide>
        <p15:guide id="8" orient="horz" pos="3965" userDrawn="1">
          <p15:clr>
            <a:srgbClr val="F26B43"/>
          </p15:clr>
        </p15:guide>
        <p15:guide id="9" pos="39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www.google.dk/url?sa=i&amp;rct=j&amp;q=&amp;esrc=s&amp;source=images&amp;cd=&amp;cad=rja&amp;uact=8&amp;ved=0ahUKEwiP_5LUtf_OAhUGQJoKHY6YCJsQjRwIBw&amp;url=https://pixabay.com/en/photos/stop%20sign/&amp;bvm=bv.131783435,d.bGg&amp;psig=AFQjCNFT4LHaZbK7EMJGmbvAdDDzgE5-Jg&amp;ust=1473412019157847"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dk/url?sa=i&amp;rct=j&amp;q=&amp;esrc=s&amp;source=images&amp;cd=&amp;cad=rja&amp;uact=8&amp;ved=0ahUKEwiz-qj8z__OAhVIWSwKHSHZCoEQjRwIBw&amp;url=http://velfaerdsstatendk.weebly.com/konklusion.html&amp;psig=AFQjCNHrsTfU5_Vx12U905epFTez1NBHtA&amp;ust=1473419067394309"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hemeOverride" Target="../theme/themeOverride2.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6.emf"/></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z="3600" dirty="0" smtClean="0"/>
              <a:t>Pårørendeinddragelse</a:t>
            </a:r>
            <a:br>
              <a:rPr lang="da-DK" sz="3600" dirty="0" smtClean="0"/>
            </a:br>
            <a:r>
              <a:rPr lang="da-DK" sz="3600" dirty="0" smtClean="0"/>
              <a:t/>
            </a:r>
            <a:br>
              <a:rPr lang="da-DK" sz="3600" dirty="0" smtClean="0"/>
            </a:br>
            <a:r>
              <a:rPr lang="da-DK" sz="2000" dirty="0" smtClean="0"/>
              <a:t>Feltobservation af intensivsygeplejerskens samspil med pårørende</a:t>
            </a:r>
            <a:endParaRPr lang="da-DK" sz="2000" dirty="0"/>
          </a:p>
        </p:txBody>
      </p:sp>
      <p:sp>
        <p:nvSpPr>
          <p:cNvPr id="5" name="Text Placeholder 4"/>
          <p:cNvSpPr>
            <a:spLocks noGrp="1"/>
          </p:cNvSpPr>
          <p:nvPr>
            <p:ph type="body" idx="1"/>
          </p:nvPr>
        </p:nvSpPr>
        <p:spPr>
          <a:xfrm>
            <a:off x="765173" y="3831570"/>
            <a:ext cx="9836923" cy="1202158"/>
          </a:xfrm>
        </p:spPr>
        <p:txBody>
          <a:bodyPr/>
          <a:lstStyle/>
          <a:p>
            <a:endParaRPr lang="da-DK" dirty="0" smtClean="0"/>
          </a:p>
          <a:p>
            <a:r>
              <a:rPr lang="da-DK" dirty="0" smtClean="0"/>
              <a:t>Intensivsygeplejerske og </a:t>
            </a:r>
            <a:r>
              <a:rPr lang="da-DK" dirty="0" err="1" smtClean="0"/>
              <a:t>Cand.Cur</a:t>
            </a:r>
            <a:r>
              <a:rPr lang="da-DK" dirty="0" smtClean="0"/>
              <a:t> Charlotte Daugbjerg</a:t>
            </a:r>
            <a:endParaRPr lang="da-DK" dirty="0"/>
          </a:p>
        </p:txBody>
      </p:sp>
    </p:spTree>
    <p:extLst>
      <p:ext uri="{BB962C8B-B14F-4D97-AF65-F5344CB8AC3E}">
        <p14:creationId xmlns:p14="http://schemas.microsoft.com/office/powerpoint/2010/main" val="340023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Fund</a:t>
            </a:r>
            <a:endParaRPr lang="da-DK" dirty="0"/>
          </a:p>
        </p:txBody>
      </p:sp>
      <p:sp>
        <p:nvSpPr>
          <p:cNvPr id="4" name="Pladsholder til indhold 3"/>
          <p:cNvSpPr>
            <a:spLocks noGrp="1"/>
          </p:cNvSpPr>
          <p:nvPr>
            <p:ph idx="1"/>
          </p:nvPr>
        </p:nvSpPr>
        <p:spPr/>
        <p:txBody>
          <a:bodyPr/>
          <a:lstStyle/>
          <a:p>
            <a:endParaRPr lang="da-DK" i="1" dirty="0" smtClean="0"/>
          </a:p>
          <a:p>
            <a:r>
              <a:rPr lang="da-DK" i="1" dirty="0" smtClean="0"/>
              <a:t>”</a:t>
            </a:r>
            <a:r>
              <a:rPr lang="da-DK" i="1" dirty="0"/>
              <a:t>Og nu pipper jeg lige. Vil I ikke godt ringe på, når I kommer. Der sidder sådan en telefon ude ved døren, I kan ringe direkte til stuen på. Det kan være, vi lige er i gang med et eller andet på stuen, eller der sker et eller andet ved nabopatienten. Så for alles skyld er det det bedste.”(S4)</a:t>
            </a:r>
            <a:endParaRPr lang="da-DK" dirty="0"/>
          </a:p>
          <a:p>
            <a:endParaRPr lang="da-DK" dirty="0"/>
          </a:p>
        </p:txBody>
      </p:sp>
      <p:sp>
        <p:nvSpPr>
          <p:cNvPr id="6" name="Pladsholder til indhold 5"/>
          <p:cNvSpPr>
            <a:spLocks noGrp="1"/>
          </p:cNvSpPr>
          <p:nvPr>
            <p:ph sz="quarter" idx="13"/>
          </p:nvPr>
        </p:nvSpPr>
        <p:spPr/>
        <p:txBody>
          <a:bodyPr/>
          <a:lstStyle/>
          <a:p>
            <a:endParaRPr lang="da-DK" dirty="0" smtClean="0"/>
          </a:p>
          <a:p>
            <a:r>
              <a:rPr lang="da-DK" dirty="0" smtClean="0"/>
              <a:t>Intensivsygeplejersken er vært og pårørende er gæster i afdelingen.</a:t>
            </a:r>
            <a:endParaRPr lang="da-DK" dirty="0"/>
          </a:p>
        </p:txBody>
      </p:sp>
      <p:pic>
        <p:nvPicPr>
          <p:cNvPr id="7" name="Pladsholder til indhold 6"/>
          <p:cNvPicPr>
            <a:picLocks noChangeAspect="1"/>
          </p:cNvPicPr>
          <p:nvPr/>
        </p:nvPicPr>
        <p:blipFill>
          <a:blip r:embed="rId3" cstate="print"/>
          <a:stretch>
            <a:fillRect/>
          </a:stretch>
        </p:blipFill>
        <p:spPr>
          <a:xfrm>
            <a:off x="6269039" y="3076832"/>
            <a:ext cx="5037394" cy="3071694"/>
          </a:xfrm>
          <a:prstGeom prst="rect">
            <a:avLst/>
          </a:prstGeom>
        </p:spPr>
      </p:pic>
    </p:spTree>
    <p:extLst>
      <p:ext uri="{BB962C8B-B14F-4D97-AF65-F5344CB8AC3E}">
        <p14:creationId xmlns:p14="http://schemas.microsoft.com/office/powerpoint/2010/main" val="8922789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Nemme pårørende og belastende pårørende</a:t>
            </a:r>
            <a:endParaRPr lang="da-DK" dirty="0"/>
          </a:p>
        </p:txBody>
      </p:sp>
      <p:sp>
        <p:nvSpPr>
          <p:cNvPr id="4" name="Pladsholder til indhold 3"/>
          <p:cNvSpPr>
            <a:spLocks noGrp="1"/>
          </p:cNvSpPr>
          <p:nvPr>
            <p:ph idx="1"/>
          </p:nvPr>
        </p:nvSpPr>
        <p:spPr/>
        <p:txBody>
          <a:bodyPr>
            <a:normAutofit/>
          </a:bodyPr>
          <a:lstStyle/>
          <a:p>
            <a:r>
              <a:rPr lang="da-DK" i="1" dirty="0" smtClean="0"/>
              <a:t>”De kommer ikke og er helt stive i det og ved ikke, hvad de skal gøre. De er realistiske og optimistiske, men samtidig ved de godt, at det kan gå begge veje.”(S1)</a:t>
            </a:r>
          </a:p>
          <a:p>
            <a:endParaRPr lang="da-DK" i="1" dirty="0" smtClean="0"/>
          </a:p>
          <a:p>
            <a:r>
              <a:rPr lang="da-DK" i="1" dirty="0" smtClean="0"/>
              <a:t>”De har forståelse for det, vi skal, man kan sige, at det er nemme pårørende. Det er ikke belastende at have dem på stuen.”(S3)</a:t>
            </a:r>
            <a:endParaRPr lang="da-DK" dirty="0" smtClean="0"/>
          </a:p>
          <a:p>
            <a:endParaRPr lang="da-DK" dirty="0" smtClean="0"/>
          </a:p>
          <a:p>
            <a:endParaRPr lang="da-DK" dirty="0"/>
          </a:p>
        </p:txBody>
      </p:sp>
      <p:sp>
        <p:nvSpPr>
          <p:cNvPr id="6" name="Pladsholder til indhold 5"/>
          <p:cNvSpPr>
            <a:spLocks noGrp="1"/>
          </p:cNvSpPr>
          <p:nvPr>
            <p:ph sz="quarter" idx="13"/>
          </p:nvPr>
        </p:nvSpPr>
        <p:spPr/>
        <p:txBody>
          <a:bodyPr>
            <a:normAutofit/>
          </a:bodyPr>
          <a:lstStyle/>
          <a:p>
            <a:r>
              <a:rPr lang="da-DK" i="1" dirty="0" smtClean="0"/>
              <a:t>”Det er de pårørende, der respekterer vores arbejde og flytter sig fra sengen, så vi kan komme til, og ikke sidder og hænger hen over den, så man ikke kan komme til patienten. Nogen gange skulle man tro, at de tror, vi bare sidder og drikker kaffe. Jeg synes, at de pårørende fylder for meget, for det er jo patienten, det trods alt drejer sig om. Så de gode pårørende er dem, der ikke bare kommer ind på stuen, og ikke kommer klokken 10 om formiddagen, så man ikke kan nå at blive færdig. Hvad tror de egentlig vi laver her?”(S2)</a:t>
            </a:r>
            <a:endParaRPr lang="da-DK" dirty="0" smtClean="0"/>
          </a:p>
          <a:p>
            <a:endParaRPr lang="da-DK" dirty="0"/>
          </a:p>
        </p:txBody>
      </p:sp>
    </p:spTree>
    <p:extLst>
      <p:ext uri="{BB962C8B-B14F-4D97-AF65-F5344CB8AC3E}">
        <p14:creationId xmlns:p14="http://schemas.microsoft.com/office/powerpoint/2010/main" val="33711710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Afvejning af behov og hensyn</a:t>
            </a:r>
            <a:endParaRPr lang="da-DK" dirty="0"/>
          </a:p>
        </p:txBody>
      </p:sp>
      <p:sp>
        <p:nvSpPr>
          <p:cNvPr id="4" name="Pladsholder til indhold 3"/>
          <p:cNvSpPr>
            <a:spLocks noGrp="1"/>
          </p:cNvSpPr>
          <p:nvPr>
            <p:ph idx="1"/>
          </p:nvPr>
        </p:nvSpPr>
        <p:spPr/>
        <p:txBody>
          <a:bodyPr>
            <a:normAutofit/>
          </a:bodyPr>
          <a:lstStyle/>
          <a:p>
            <a:r>
              <a:rPr lang="da-DK" i="1" dirty="0" smtClean="0"/>
              <a:t>”Jeg plejer at sørge for at være færdig med at vaske patienten. Jeg tænker jo på hans </a:t>
            </a:r>
            <a:r>
              <a:rPr lang="da-DK" i="1" dirty="0" err="1" smtClean="0"/>
              <a:t>blufærdighed…Mundpleje</a:t>
            </a:r>
            <a:r>
              <a:rPr lang="da-DK" i="1" dirty="0" smtClean="0"/>
              <a:t> og sådan noget kan de jo godt være her for.”(S1)</a:t>
            </a:r>
          </a:p>
          <a:p>
            <a:r>
              <a:rPr lang="da-DK" dirty="0" smtClean="0"/>
              <a:t>”</a:t>
            </a:r>
            <a:r>
              <a:rPr lang="da-DK" i="1" dirty="0" smtClean="0"/>
              <a:t>Sygeplejersken må vurdere situationen. Vi har sommetider nogen pårørende, der nærmest flytter ind. Det har jeg det svært med.” (S5)</a:t>
            </a:r>
            <a:endParaRPr lang="da-DK" dirty="0" smtClean="0"/>
          </a:p>
          <a:p>
            <a:endParaRPr lang="da-DK" dirty="0" smtClean="0"/>
          </a:p>
          <a:p>
            <a:endParaRPr lang="da-DK" dirty="0"/>
          </a:p>
        </p:txBody>
      </p:sp>
      <p:sp>
        <p:nvSpPr>
          <p:cNvPr id="6" name="Pladsholder til indhold 5"/>
          <p:cNvSpPr>
            <a:spLocks noGrp="1"/>
          </p:cNvSpPr>
          <p:nvPr>
            <p:ph sz="quarter" idx="13"/>
          </p:nvPr>
        </p:nvSpPr>
        <p:spPr/>
        <p:txBody>
          <a:bodyPr>
            <a:normAutofit fontScale="92500" lnSpcReduction="10000"/>
          </a:bodyPr>
          <a:lstStyle/>
          <a:p>
            <a:r>
              <a:rPr lang="da-DK" i="1" dirty="0" smtClean="0"/>
              <a:t>”Jeg vil gerne være færdig før pårørende kommer</a:t>
            </a:r>
            <a:r>
              <a:rPr lang="da-DK" dirty="0" smtClean="0"/>
              <a:t>”, </a:t>
            </a:r>
            <a:r>
              <a:rPr lang="da-DK" i="1" dirty="0" smtClean="0"/>
              <a:t>”Jeg kan godt få sceneskræk når de pårørende </a:t>
            </a:r>
            <a:r>
              <a:rPr lang="da-DK" i="1" dirty="0" err="1" smtClean="0"/>
              <a:t>kommer…..Jeg</a:t>
            </a:r>
            <a:r>
              <a:rPr lang="da-DK" i="1" dirty="0" smtClean="0"/>
              <a:t> kan godt komme til at fumle i det, hvis der står mange og kigger på mig og snakker og spørger ind til både det ene og det andet, når man er i gang med noget.”(S2)</a:t>
            </a:r>
          </a:p>
          <a:p>
            <a:r>
              <a:rPr lang="da-DK" i="1" dirty="0" smtClean="0"/>
              <a:t>” Jeg tror, det er vigtigt, at patienten får lidt fred engang imellem, og det er jeg ikke bange for at sige til de pårørende. Jeg tænker på patientens tarv. Han kan ikke udtrykke sig.”(S5)</a:t>
            </a:r>
            <a:endParaRPr lang="da-DK" dirty="0" smtClean="0"/>
          </a:p>
          <a:p>
            <a:r>
              <a:rPr lang="da-DK" i="1" dirty="0" smtClean="0"/>
              <a:t>”Og hvis det var mig, var der ikke syv vilde heste, der skulle holde mig fra at blive inde hos min kære. Det skulle de </a:t>
            </a:r>
            <a:r>
              <a:rPr lang="da-DK" i="1" dirty="0" err="1" smtClean="0"/>
              <a:t>satme</a:t>
            </a:r>
            <a:r>
              <a:rPr lang="da-DK" i="1" dirty="0" smtClean="0"/>
              <a:t> ikke bestemme.” (S5)</a:t>
            </a:r>
            <a:endParaRPr lang="da-DK" dirty="0" smtClean="0"/>
          </a:p>
          <a:p>
            <a:endParaRPr lang="da-DK" dirty="0" smtClean="0"/>
          </a:p>
          <a:p>
            <a:endParaRPr lang="da-DK" dirty="0"/>
          </a:p>
        </p:txBody>
      </p:sp>
    </p:spTree>
    <p:extLst>
      <p:ext uri="{BB962C8B-B14F-4D97-AF65-F5344CB8AC3E}">
        <p14:creationId xmlns:p14="http://schemas.microsoft.com/office/powerpoint/2010/main" val="20068773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Intensivsygeplejerskens formål</a:t>
            </a:r>
            <a:endParaRPr lang="da-DK" dirty="0"/>
          </a:p>
        </p:txBody>
      </p:sp>
      <p:sp>
        <p:nvSpPr>
          <p:cNvPr id="4" name="Pladsholder til indhold 3"/>
          <p:cNvSpPr>
            <a:spLocks noGrp="1"/>
          </p:cNvSpPr>
          <p:nvPr>
            <p:ph idx="1"/>
          </p:nvPr>
        </p:nvSpPr>
        <p:spPr/>
        <p:txBody>
          <a:bodyPr>
            <a:normAutofit/>
          </a:bodyPr>
          <a:lstStyle/>
          <a:p>
            <a:r>
              <a:rPr lang="da-DK" dirty="0" smtClean="0"/>
              <a:t>”</a:t>
            </a:r>
            <a:r>
              <a:rPr lang="da-DK" i="1" dirty="0" smtClean="0"/>
              <a:t>Jeg er hans </a:t>
            </a:r>
            <a:r>
              <a:rPr lang="da-DK" dirty="0" smtClean="0"/>
              <a:t>(patientens)</a:t>
            </a:r>
            <a:r>
              <a:rPr lang="da-DK" i="1" dirty="0" smtClean="0"/>
              <a:t> advokat. Selvfølgelig skal man også tage sig af de pårørende, men det er først og fremmest patienten, jeg skal tage mig af. ”(S4)</a:t>
            </a:r>
          </a:p>
          <a:p>
            <a:endParaRPr lang="da-DK" dirty="0" smtClean="0"/>
          </a:p>
          <a:p>
            <a:r>
              <a:rPr lang="da-DK" i="1" dirty="0" smtClean="0"/>
              <a:t>”Men jeg vil også gerne sige, at når jeg barberede ham før, var det både for at han så ordentlig ud, men også fordi her tager vi os af det hele og kommer hele vejen rundt. Vi bekymrer os om det hele menneske. ”(S4)</a:t>
            </a:r>
            <a:endParaRPr lang="da-DK" dirty="0" smtClean="0"/>
          </a:p>
          <a:p>
            <a:endParaRPr lang="da-DK" dirty="0"/>
          </a:p>
        </p:txBody>
      </p:sp>
      <p:sp>
        <p:nvSpPr>
          <p:cNvPr id="6" name="Pladsholder til indhold 5"/>
          <p:cNvSpPr>
            <a:spLocks noGrp="1"/>
          </p:cNvSpPr>
          <p:nvPr>
            <p:ph sz="quarter" idx="13"/>
          </p:nvPr>
        </p:nvSpPr>
        <p:spPr/>
        <p:txBody>
          <a:bodyPr/>
          <a:lstStyle/>
          <a:p>
            <a:r>
              <a:rPr lang="da-DK" i="1" dirty="0" smtClean="0"/>
              <a:t>”Det er os der </a:t>
            </a:r>
            <a:r>
              <a:rPr lang="da-DK" i="1" dirty="0" err="1" smtClean="0"/>
              <a:t>bestemmer……Hvem</a:t>
            </a:r>
            <a:r>
              <a:rPr lang="da-DK" i="1" dirty="0" smtClean="0"/>
              <a:t> giver os ret til at have den magt? Vi skal jo virkelig være opmærksomme på, hvordan vi forvalter den magt? ”(S5)</a:t>
            </a:r>
            <a:endParaRPr lang="da-DK" dirty="0" smtClean="0"/>
          </a:p>
          <a:p>
            <a:pPr marL="0" indent="0">
              <a:buNone/>
            </a:pPr>
            <a:r>
              <a:rPr lang="da-DK" i="1" dirty="0" smtClean="0"/>
              <a:t> </a:t>
            </a:r>
            <a:endParaRPr lang="da-DK" dirty="0" smtClean="0"/>
          </a:p>
          <a:p>
            <a:endParaRPr lang="da-DK" dirty="0"/>
          </a:p>
        </p:txBody>
      </p:sp>
      <p:pic>
        <p:nvPicPr>
          <p:cNvPr id="7" name="Billede 6"/>
          <p:cNvPicPr>
            <a:picLocks noChangeAspect="1"/>
          </p:cNvPicPr>
          <p:nvPr/>
        </p:nvPicPr>
        <p:blipFill>
          <a:blip r:embed="rId3"/>
          <a:stretch>
            <a:fillRect/>
          </a:stretch>
        </p:blipFill>
        <p:spPr>
          <a:xfrm>
            <a:off x="7785713" y="3398456"/>
            <a:ext cx="3632113" cy="2439083"/>
          </a:xfrm>
          <a:prstGeom prst="rect">
            <a:avLst/>
          </a:prstGeom>
        </p:spPr>
      </p:pic>
    </p:spTree>
    <p:extLst>
      <p:ext uri="{BB962C8B-B14F-4D97-AF65-F5344CB8AC3E}">
        <p14:creationId xmlns:p14="http://schemas.microsoft.com/office/powerpoint/2010/main" val="4273832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skyfish.com/preview/16799379-.jpg?size=1200px&amp;sharehash="/>
          <p:cNvPicPr>
            <a:picLocks noChangeAspect="1" noChangeArrowheads="1"/>
          </p:cNvPicPr>
          <p:nvPr/>
        </p:nvPicPr>
        <p:blipFill>
          <a:blip r:embed="rId3" cstate="print"/>
          <a:srcRect/>
          <a:stretch>
            <a:fillRect/>
          </a:stretch>
        </p:blipFill>
        <p:spPr bwMode="auto">
          <a:xfrm>
            <a:off x="2982010" y="4759080"/>
            <a:ext cx="2931429" cy="1703602"/>
          </a:xfrm>
          <a:prstGeom prst="rect">
            <a:avLst/>
          </a:prstGeom>
          <a:noFill/>
        </p:spPr>
      </p:pic>
      <p:sp>
        <p:nvSpPr>
          <p:cNvPr id="2" name="Titel 1"/>
          <p:cNvSpPr>
            <a:spLocks noGrp="1"/>
          </p:cNvSpPr>
          <p:nvPr>
            <p:ph type="title"/>
          </p:nvPr>
        </p:nvSpPr>
        <p:spPr/>
        <p:txBody>
          <a:bodyPr/>
          <a:lstStyle/>
          <a:p>
            <a:r>
              <a:rPr lang="da-DK" dirty="0" smtClean="0"/>
              <a:t/>
            </a:r>
            <a:br>
              <a:rPr lang="da-DK" dirty="0" smtClean="0"/>
            </a:br>
            <a:r>
              <a:rPr lang="da-DK" dirty="0" smtClean="0"/>
              <a:t>Pårørendes </a:t>
            </a:r>
            <a:r>
              <a:rPr lang="da-DK" dirty="0"/>
              <a:t>følelse af magtesløshed og søgen efter tryghed</a:t>
            </a:r>
            <a:br>
              <a:rPr lang="da-DK" dirty="0"/>
            </a:br>
            <a:endParaRPr lang="da-DK" dirty="0"/>
          </a:p>
        </p:txBody>
      </p:sp>
      <p:sp>
        <p:nvSpPr>
          <p:cNvPr id="4" name="Pladsholder til indhold 3"/>
          <p:cNvSpPr>
            <a:spLocks noGrp="1"/>
          </p:cNvSpPr>
          <p:nvPr>
            <p:ph idx="1"/>
          </p:nvPr>
        </p:nvSpPr>
        <p:spPr/>
        <p:txBody>
          <a:bodyPr>
            <a:normAutofit/>
          </a:bodyPr>
          <a:lstStyle/>
          <a:p>
            <a:r>
              <a:rPr lang="da-DK" i="1" dirty="0" smtClean="0"/>
              <a:t>”For man føler sig godt nok magtesløs som pårørende i den her situation. Andre situationer kan klares. Men det her kan man ikke købe sig fra, ellers plejer man jo at kunne ordne alting. Ikke fordi penge kan købe alt, </a:t>
            </a:r>
            <a:r>
              <a:rPr lang="da-DK" i="1" dirty="0" err="1" smtClean="0"/>
              <a:t>men…..Men</a:t>
            </a:r>
            <a:r>
              <a:rPr lang="da-DK" i="1" dirty="0" smtClean="0"/>
              <a:t> her er jeg magtesløs”(</a:t>
            </a:r>
            <a:r>
              <a:rPr lang="da-DK" i="1" dirty="0" err="1" smtClean="0"/>
              <a:t>A,søn</a:t>
            </a:r>
            <a:r>
              <a:rPr lang="da-DK" i="1" dirty="0" smtClean="0"/>
              <a:t>)</a:t>
            </a:r>
            <a:endParaRPr lang="da-DK" dirty="0" smtClean="0"/>
          </a:p>
          <a:p>
            <a:r>
              <a:rPr lang="da-DK" i="1" dirty="0" smtClean="0"/>
              <a:t>”Vi står bare her og følger med uden at forstå en skid af det hele”(</a:t>
            </a:r>
            <a:r>
              <a:rPr lang="da-DK" i="1" dirty="0" err="1" smtClean="0"/>
              <a:t>C,datter</a:t>
            </a:r>
            <a:r>
              <a:rPr lang="da-DK" i="1" dirty="0" smtClean="0"/>
              <a:t>)</a:t>
            </a:r>
            <a:endParaRPr lang="da-DK" dirty="0" smtClean="0"/>
          </a:p>
          <a:p>
            <a:endParaRPr lang="da-DK" dirty="0"/>
          </a:p>
        </p:txBody>
      </p:sp>
      <p:sp>
        <p:nvSpPr>
          <p:cNvPr id="6" name="Pladsholder til indhold 5"/>
          <p:cNvSpPr>
            <a:spLocks noGrp="1"/>
          </p:cNvSpPr>
          <p:nvPr>
            <p:ph sz="quarter" idx="13"/>
          </p:nvPr>
        </p:nvSpPr>
        <p:spPr/>
        <p:txBody>
          <a:bodyPr>
            <a:normAutofit/>
          </a:bodyPr>
          <a:lstStyle/>
          <a:p>
            <a:r>
              <a:rPr lang="da-DK" i="1" dirty="0" smtClean="0"/>
              <a:t>”Jeg har dårlig samvittighed, når jeg er hjemme, for jeg er bange for, at min far kan dø, uden at jeg er her, derfor betyder det meget at </a:t>
            </a:r>
            <a:r>
              <a:rPr lang="da-DK" i="1" dirty="0" err="1" smtClean="0"/>
              <a:t>infektionstallet</a:t>
            </a:r>
            <a:r>
              <a:rPr lang="da-DK" i="1" dirty="0" smtClean="0"/>
              <a:t> falder og det er lidt mindre kritisk. ”(</a:t>
            </a:r>
            <a:r>
              <a:rPr lang="da-DK" i="1" dirty="0" err="1" smtClean="0"/>
              <a:t>A,søn</a:t>
            </a:r>
            <a:r>
              <a:rPr lang="da-DK" i="1" dirty="0" smtClean="0"/>
              <a:t>)</a:t>
            </a:r>
            <a:endParaRPr lang="da-DK" dirty="0" smtClean="0"/>
          </a:p>
          <a:p>
            <a:r>
              <a:rPr lang="da-DK" i="1" dirty="0" smtClean="0"/>
              <a:t>”Når de hvisker, det er det værste, for så ved man ikke, hvad det betyder” ”Når 2 sygeplejersker står og hvisker sammen, er det så fordi der er noget, der er så slemt, at vi ikke må høre det eller </a:t>
            </a:r>
            <a:r>
              <a:rPr lang="da-DK" i="1" dirty="0" err="1" smtClean="0"/>
              <a:t>hvad?...Det</a:t>
            </a:r>
            <a:r>
              <a:rPr lang="da-DK" i="1" dirty="0" smtClean="0"/>
              <a:t> er bedre, de siger det lige ud, hvis der er noget”(</a:t>
            </a:r>
            <a:r>
              <a:rPr lang="da-DK" i="1" dirty="0" err="1" smtClean="0"/>
              <a:t>C,hustru</a:t>
            </a:r>
            <a:r>
              <a:rPr lang="da-DK" i="1" dirty="0" smtClean="0"/>
              <a:t>)</a:t>
            </a:r>
            <a:endParaRPr lang="da-DK" dirty="0" smtClean="0"/>
          </a:p>
          <a:p>
            <a:endParaRPr lang="da-DK" dirty="0"/>
          </a:p>
        </p:txBody>
      </p:sp>
    </p:spTree>
    <p:extLst>
      <p:ext uri="{BB962C8B-B14F-4D97-AF65-F5344CB8AC3E}">
        <p14:creationId xmlns:p14="http://schemas.microsoft.com/office/powerpoint/2010/main" val="17410965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
            </a:r>
            <a:br>
              <a:rPr lang="da-DK" dirty="0" smtClean="0"/>
            </a:br>
            <a:r>
              <a:rPr lang="da-DK" dirty="0"/>
              <a:t/>
            </a:r>
            <a:br>
              <a:rPr lang="da-DK" dirty="0"/>
            </a:br>
            <a:r>
              <a:rPr lang="da-DK" dirty="0" smtClean="0"/>
              <a:t>Intensivsygeplejersken </a:t>
            </a:r>
            <a:r>
              <a:rPr lang="da-DK" dirty="0"/>
              <a:t>som autoritet og omsorgsgiver</a:t>
            </a:r>
            <a:br>
              <a:rPr lang="da-DK" dirty="0"/>
            </a:br>
            <a:endParaRPr lang="da-DK" dirty="0"/>
          </a:p>
        </p:txBody>
      </p:sp>
      <p:sp>
        <p:nvSpPr>
          <p:cNvPr id="4" name="Pladsholder til indhold 3"/>
          <p:cNvSpPr>
            <a:spLocks noGrp="1"/>
          </p:cNvSpPr>
          <p:nvPr>
            <p:ph idx="1"/>
          </p:nvPr>
        </p:nvSpPr>
        <p:spPr/>
        <p:txBody>
          <a:bodyPr>
            <a:normAutofit/>
          </a:bodyPr>
          <a:lstStyle/>
          <a:p>
            <a:r>
              <a:rPr lang="da-DK" i="1" dirty="0" smtClean="0"/>
              <a:t>” Her er det jer, der er autoriteten, og jeg forventer, at I ved, hvad der er bedst. Det er det samme som, hvis du tager din bil til mekanikeren, og han åbner motorhjelmen og spørger dig: Hvad tror du, der er galt?”(</a:t>
            </a:r>
            <a:r>
              <a:rPr lang="da-DK" i="1" dirty="0" err="1" smtClean="0"/>
              <a:t>A,søn</a:t>
            </a:r>
            <a:r>
              <a:rPr lang="da-DK" i="1" dirty="0" smtClean="0"/>
              <a:t>)</a:t>
            </a:r>
            <a:endParaRPr lang="da-DK" dirty="0" smtClean="0"/>
          </a:p>
          <a:p>
            <a:r>
              <a:rPr lang="da-DK" i="1" dirty="0" smtClean="0"/>
              <a:t>”Jeg vil gerne have valget </a:t>
            </a:r>
            <a:r>
              <a:rPr lang="da-DK" dirty="0" smtClean="0"/>
              <a:t>(om at blive på stuen eller gå ud),</a:t>
            </a:r>
            <a:r>
              <a:rPr lang="da-DK" i="1" dirty="0" smtClean="0"/>
              <a:t> for jeg vil vide det hele. Vi har været gift i 30 år, så der er ikke noget, som jeg ikke har set, så jeg forstår ikke, hvorfor jeg skal sendes ud, når der er stuegang”(</a:t>
            </a:r>
            <a:r>
              <a:rPr lang="da-DK" i="1" dirty="0" err="1" smtClean="0"/>
              <a:t>C,hustru</a:t>
            </a:r>
            <a:r>
              <a:rPr lang="da-DK" i="1" dirty="0" smtClean="0"/>
              <a:t>)</a:t>
            </a:r>
            <a:endParaRPr lang="da-DK" dirty="0" smtClean="0"/>
          </a:p>
          <a:p>
            <a:endParaRPr lang="da-DK" dirty="0"/>
          </a:p>
        </p:txBody>
      </p:sp>
      <p:sp>
        <p:nvSpPr>
          <p:cNvPr id="6" name="Pladsholder til indhold 5"/>
          <p:cNvSpPr>
            <a:spLocks noGrp="1"/>
          </p:cNvSpPr>
          <p:nvPr>
            <p:ph sz="quarter" idx="13"/>
          </p:nvPr>
        </p:nvSpPr>
        <p:spPr/>
        <p:txBody>
          <a:bodyPr>
            <a:normAutofit/>
          </a:bodyPr>
          <a:lstStyle/>
          <a:p>
            <a:r>
              <a:rPr lang="da-DK" i="1" dirty="0" smtClean="0"/>
              <a:t>”De er meget opmærksomme på mig. Jeg lovede sygeplejersken i nat, at jeg ville spise 2 boller i dag, fordi så ville hun sove godt efter nattevagten, sagde hun. Jeg fik også saftevand, et tæppe og et knus”(</a:t>
            </a:r>
            <a:r>
              <a:rPr lang="da-DK" i="1" dirty="0" err="1" smtClean="0"/>
              <a:t>C,hustru</a:t>
            </a:r>
            <a:r>
              <a:rPr lang="da-DK" i="1" dirty="0" smtClean="0"/>
              <a:t>)</a:t>
            </a:r>
            <a:endParaRPr lang="da-DK" dirty="0" smtClean="0"/>
          </a:p>
          <a:p>
            <a:pPr>
              <a:buNone/>
            </a:pPr>
            <a:r>
              <a:rPr lang="da-DK" i="1" dirty="0" smtClean="0"/>
              <a:t> </a:t>
            </a:r>
            <a:endParaRPr lang="da-DK" dirty="0" smtClean="0"/>
          </a:p>
          <a:p>
            <a:r>
              <a:rPr lang="da-DK" i="1" dirty="0" smtClean="0"/>
              <a:t>”I skal også passe på jer selv nu. Når han bliver mere vågen, har han mere brug for, at I er her, så det lyder meget fornuftigt, at I vil tage hjem nu”(S4)</a:t>
            </a:r>
            <a:endParaRPr lang="da-DK" dirty="0" smtClean="0"/>
          </a:p>
          <a:p>
            <a:endParaRPr lang="da-DK" dirty="0"/>
          </a:p>
        </p:txBody>
      </p:sp>
    </p:spTree>
    <p:extLst>
      <p:ext uri="{BB962C8B-B14F-4D97-AF65-F5344CB8AC3E}">
        <p14:creationId xmlns:p14="http://schemas.microsoft.com/office/powerpoint/2010/main" val="9016366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Seks udledte temaer</a:t>
            </a:r>
            <a:endParaRPr lang="da-DK" dirty="0"/>
          </a:p>
        </p:txBody>
      </p:sp>
      <p:sp>
        <p:nvSpPr>
          <p:cNvPr id="3" name="Pladsholder til indhold 2"/>
          <p:cNvSpPr>
            <a:spLocks noGrp="1"/>
          </p:cNvSpPr>
          <p:nvPr>
            <p:ph idx="1"/>
          </p:nvPr>
        </p:nvSpPr>
        <p:spPr/>
        <p:txBody>
          <a:bodyPr>
            <a:normAutofit lnSpcReduction="10000"/>
          </a:bodyPr>
          <a:lstStyle/>
          <a:p>
            <a:r>
              <a:rPr lang="da-DK" b="1" dirty="0" smtClean="0">
                <a:solidFill>
                  <a:schemeClr val="tx1"/>
                </a:solidFill>
              </a:rPr>
              <a:t>Sygeplejerskens perspektiv:</a:t>
            </a:r>
          </a:p>
          <a:p>
            <a:pPr lvl="0"/>
            <a:r>
              <a:rPr lang="da-DK" dirty="0" smtClean="0"/>
              <a:t>Pårørende er gæster i intensivafdelingen.</a:t>
            </a:r>
          </a:p>
          <a:p>
            <a:pPr lvl="0"/>
            <a:r>
              <a:rPr lang="da-DK" dirty="0" smtClean="0"/>
              <a:t>Implicitte forventninger til pårørendes adfærd.</a:t>
            </a:r>
          </a:p>
          <a:p>
            <a:pPr lvl="0"/>
            <a:r>
              <a:rPr lang="da-DK" dirty="0" smtClean="0"/>
              <a:t>Ambivalens i forhold til pårørendes adgang til patienten.</a:t>
            </a:r>
          </a:p>
          <a:p>
            <a:pPr lvl="0"/>
            <a:r>
              <a:rPr lang="da-DK" dirty="0" smtClean="0"/>
              <a:t>Faglig viden og skøn er grundlaget for vurdering af pårørende.</a:t>
            </a:r>
          </a:p>
          <a:p>
            <a:r>
              <a:rPr lang="da-DK" b="1" dirty="0" smtClean="0">
                <a:solidFill>
                  <a:srgbClr val="000000"/>
                </a:solidFill>
              </a:rPr>
              <a:t>Pårørendeperspektivet:</a:t>
            </a:r>
          </a:p>
          <a:p>
            <a:pPr lvl="0"/>
            <a:r>
              <a:rPr lang="da-DK" dirty="0" smtClean="0"/>
              <a:t>Ærlig og tydelig kommunikation skaber tryghed. </a:t>
            </a:r>
          </a:p>
          <a:p>
            <a:pPr lvl="0"/>
            <a:r>
              <a:rPr lang="da-DK" dirty="0" smtClean="0"/>
              <a:t>Intensivsygeplejersken, som omsorgsfuld autoritet, virker anerkendende.</a:t>
            </a:r>
          </a:p>
          <a:p>
            <a:endParaRPr lang="da-DK" dirty="0"/>
          </a:p>
        </p:txBody>
      </p:sp>
      <p:pic>
        <p:nvPicPr>
          <p:cNvPr id="5" name="Pladsholder til indhold 6"/>
          <p:cNvPicPr>
            <a:picLocks noGrp="1" noChangeAspect="1"/>
          </p:cNvPicPr>
          <p:nvPr>
            <p:ph sz="quarter" idx="13"/>
          </p:nvPr>
        </p:nvPicPr>
        <p:blipFill>
          <a:blip r:embed="rId3" cstate="print"/>
          <a:stretch>
            <a:fillRect/>
          </a:stretch>
        </p:blipFill>
        <p:spPr>
          <a:xfrm>
            <a:off x="6697363" y="2113005"/>
            <a:ext cx="4572000" cy="4077730"/>
          </a:xfrm>
          <a:prstGeom prst="rect">
            <a:avLst/>
          </a:prstGeom>
        </p:spPr>
      </p:pic>
    </p:spTree>
    <p:extLst>
      <p:ext uri="{BB962C8B-B14F-4D97-AF65-F5344CB8AC3E}">
        <p14:creationId xmlns:p14="http://schemas.microsoft.com/office/powerpoint/2010/main" val="21506278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Billedresultat for stop">
            <a:hlinkClick r:id="rId3"/>
          </p:cNvPr>
          <p:cNvPicPr>
            <a:picLocks noChangeAspect="1" noChangeArrowheads="1"/>
          </p:cNvPicPr>
          <p:nvPr/>
        </p:nvPicPr>
        <p:blipFill>
          <a:blip r:embed="rId4" cstate="print"/>
          <a:srcRect/>
          <a:stretch>
            <a:fillRect/>
          </a:stretch>
        </p:blipFill>
        <p:spPr bwMode="auto">
          <a:xfrm>
            <a:off x="4879118" y="4394041"/>
            <a:ext cx="2068641" cy="2068641"/>
          </a:xfrm>
          <a:prstGeom prst="rect">
            <a:avLst/>
          </a:prstGeom>
          <a:noFill/>
        </p:spPr>
      </p:pic>
      <p:sp>
        <p:nvSpPr>
          <p:cNvPr id="2" name="Titel 1"/>
          <p:cNvSpPr>
            <a:spLocks noGrp="1"/>
          </p:cNvSpPr>
          <p:nvPr>
            <p:ph type="title"/>
          </p:nvPr>
        </p:nvSpPr>
        <p:spPr/>
        <p:txBody>
          <a:bodyPr/>
          <a:lstStyle/>
          <a:p>
            <a:r>
              <a:rPr lang="da-DK" dirty="0" smtClean="0"/>
              <a:t>Diskussion</a:t>
            </a:r>
            <a:endParaRPr lang="da-DK" dirty="0"/>
          </a:p>
        </p:txBody>
      </p:sp>
      <p:sp>
        <p:nvSpPr>
          <p:cNvPr id="5" name="Pladsholder til indhold 4"/>
          <p:cNvSpPr>
            <a:spLocks noGrp="1"/>
          </p:cNvSpPr>
          <p:nvPr>
            <p:ph idx="1"/>
          </p:nvPr>
        </p:nvSpPr>
        <p:spPr/>
        <p:txBody>
          <a:bodyPr>
            <a:normAutofit/>
          </a:bodyPr>
          <a:lstStyle/>
          <a:p>
            <a:r>
              <a:rPr lang="da-DK" dirty="0" smtClean="0"/>
              <a:t>Det at begrænse pårørendes adgang kan være sygeplejerskens forsøg på at beskytte sig selv og undgå stress</a:t>
            </a:r>
          </a:p>
          <a:p>
            <a:r>
              <a:rPr lang="da-DK" dirty="0" smtClean="0"/>
              <a:t>Sygeplejerskerne har forskellige holdninger og begrundelser for hvornår og hvor meget pårørende bør inddrages</a:t>
            </a:r>
          </a:p>
          <a:p>
            <a:r>
              <a:rPr lang="da-DK" dirty="0" smtClean="0"/>
              <a:t>Ikke nødvendigvis evidens for deres begrundelser</a:t>
            </a:r>
            <a:endParaRPr lang="da-DK" dirty="0"/>
          </a:p>
        </p:txBody>
      </p:sp>
      <p:sp>
        <p:nvSpPr>
          <p:cNvPr id="7" name="Pladsholder til indhold 6"/>
          <p:cNvSpPr>
            <a:spLocks noGrp="1"/>
          </p:cNvSpPr>
          <p:nvPr>
            <p:ph sz="quarter" idx="13"/>
          </p:nvPr>
        </p:nvSpPr>
        <p:spPr/>
        <p:txBody>
          <a:bodyPr/>
          <a:lstStyle/>
          <a:p>
            <a:r>
              <a:rPr lang="da-DK" dirty="0" smtClean="0"/>
              <a:t>Sygeplejerskerne spørger ikke de pårørende om de ønsker at deltage i den fysiske pleje</a:t>
            </a:r>
          </a:p>
          <a:p>
            <a:r>
              <a:rPr lang="da-DK" dirty="0" smtClean="0"/>
              <a:t>Studierne understreger at intensivsygeplejerskens tilgang og samarbejde med pårørende spiller en vigtig rolle for at imødekomme de pårørendes behov</a:t>
            </a:r>
            <a:endParaRPr lang="da-DK" dirty="0"/>
          </a:p>
        </p:txBody>
      </p:sp>
    </p:spTree>
    <p:extLst>
      <p:ext uri="{BB962C8B-B14F-4D97-AF65-F5344CB8AC3E}">
        <p14:creationId xmlns:p14="http://schemas.microsoft.com/office/powerpoint/2010/main" val="2596106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a:t>
            </a:r>
            <a:r>
              <a:rPr lang="da-DK" dirty="0" smtClean="0"/>
              <a:t>onklusion</a:t>
            </a:r>
            <a:endParaRPr lang="da-DK" dirty="0"/>
          </a:p>
        </p:txBody>
      </p:sp>
      <p:sp>
        <p:nvSpPr>
          <p:cNvPr id="5" name="Pladsholder til indhold 4"/>
          <p:cNvSpPr>
            <a:spLocks noGrp="1"/>
          </p:cNvSpPr>
          <p:nvPr>
            <p:ph idx="1"/>
          </p:nvPr>
        </p:nvSpPr>
        <p:spPr/>
        <p:txBody>
          <a:bodyPr/>
          <a:lstStyle/>
          <a:p>
            <a:endParaRPr lang="da-DK" dirty="0" smtClean="0"/>
          </a:p>
          <a:p>
            <a:r>
              <a:rPr lang="da-DK" dirty="0" smtClean="0"/>
              <a:t>Selvom studiet er begrænset i sit omfang, har det en ekstern gyldighed og </a:t>
            </a:r>
            <a:r>
              <a:rPr lang="da-DK" dirty="0" err="1" smtClean="0"/>
              <a:t>overførbarhed</a:t>
            </a:r>
            <a:r>
              <a:rPr lang="da-DK" dirty="0" smtClean="0"/>
              <a:t> til den gældende praksis</a:t>
            </a:r>
          </a:p>
          <a:p>
            <a:r>
              <a:rPr lang="da-DK" dirty="0" smtClean="0"/>
              <a:t>Samtidig er det afdækket at intensivsygeplejersker i stedet for at praktisere pårørendeinddragelse på et evidensbaseret grundlag lader deres egne og andres erfaringer styre deres praksis.</a:t>
            </a:r>
            <a:endParaRPr lang="da-DK" dirty="0"/>
          </a:p>
        </p:txBody>
      </p:sp>
      <p:sp>
        <p:nvSpPr>
          <p:cNvPr id="3" name="Pladsholder til indhold 2"/>
          <p:cNvSpPr>
            <a:spLocks noGrp="1"/>
          </p:cNvSpPr>
          <p:nvPr>
            <p:ph sz="quarter" idx="13"/>
          </p:nvPr>
        </p:nvSpPr>
        <p:spPr/>
        <p:txBody>
          <a:bodyPr/>
          <a:lstStyle/>
          <a:p>
            <a:endParaRPr lang="da-DK"/>
          </a:p>
        </p:txBody>
      </p:sp>
      <p:pic>
        <p:nvPicPr>
          <p:cNvPr id="8194" name="Picture 2" descr="Billedresultat for konklusion">
            <a:hlinkClick r:id="rId3"/>
          </p:cNvPr>
          <p:cNvPicPr>
            <a:picLocks noChangeAspect="1" noChangeArrowheads="1"/>
          </p:cNvPicPr>
          <p:nvPr/>
        </p:nvPicPr>
        <p:blipFill>
          <a:blip r:embed="rId4" cstate="print"/>
          <a:srcRect/>
          <a:stretch>
            <a:fillRect/>
          </a:stretch>
        </p:blipFill>
        <p:spPr bwMode="auto">
          <a:xfrm>
            <a:off x="6623222" y="1988233"/>
            <a:ext cx="4539161" cy="3160656"/>
          </a:xfrm>
          <a:prstGeom prst="rect">
            <a:avLst/>
          </a:prstGeom>
          <a:noFill/>
        </p:spPr>
      </p:pic>
    </p:spTree>
    <p:extLst>
      <p:ext uri="{BB962C8B-B14F-4D97-AF65-F5344CB8AC3E}">
        <p14:creationId xmlns:p14="http://schemas.microsoft.com/office/powerpoint/2010/main" val="31214997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Perspektivering</a:t>
            </a:r>
            <a:endParaRPr lang="da-DK" dirty="0"/>
          </a:p>
        </p:txBody>
      </p:sp>
      <p:sp>
        <p:nvSpPr>
          <p:cNvPr id="3" name="Pladsholder til indhold 2"/>
          <p:cNvSpPr>
            <a:spLocks noGrp="1"/>
          </p:cNvSpPr>
          <p:nvPr>
            <p:ph idx="1"/>
          </p:nvPr>
        </p:nvSpPr>
        <p:spPr/>
        <p:txBody>
          <a:bodyPr>
            <a:normAutofit/>
          </a:bodyPr>
          <a:lstStyle/>
          <a:p>
            <a:endParaRPr lang="da-DK" dirty="0" smtClean="0"/>
          </a:p>
          <a:p>
            <a:r>
              <a:rPr lang="da-DK" dirty="0" smtClean="0"/>
              <a:t>Specialet kan medvirke til at fremme intensivsygeplejerskens refleksion over egen praksis</a:t>
            </a:r>
          </a:p>
          <a:p>
            <a:endParaRPr lang="da-DK" dirty="0" smtClean="0"/>
          </a:p>
          <a:p>
            <a:r>
              <a:rPr lang="da-DK" dirty="0" smtClean="0"/>
              <a:t>Bidrage til at udvikle intensivsygeplejerskens samarbejde med pårørende og fremme målet i fælles erklæringen: ”Vores sundhedsvæsen” om at skabe tryghed og kvalitet i en ligeværdig dialog med borgeren. </a:t>
            </a:r>
          </a:p>
          <a:p>
            <a:endParaRPr lang="da-DK" dirty="0"/>
          </a:p>
        </p:txBody>
      </p:sp>
      <p:sp>
        <p:nvSpPr>
          <p:cNvPr id="7" name="Pladsholder til indhold 6"/>
          <p:cNvSpPr>
            <a:spLocks noGrp="1"/>
          </p:cNvSpPr>
          <p:nvPr>
            <p:ph sz="quarter" idx="13"/>
          </p:nvPr>
        </p:nvSpPr>
        <p:spPr/>
        <p:txBody>
          <a:bodyPr/>
          <a:lstStyle/>
          <a:p>
            <a:endParaRPr lang="da-DK"/>
          </a:p>
        </p:txBody>
      </p:sp>
      <p:pic>
        <p:nvPicPr>
          <p:cNvPr id="7170" name="Picture 2" descr="https://www.skyfish.com/preview/16798954-.jpg?size=1200px&amp;sharehash="/>
          <p:cNvPicPr>
            <a:picLocks noChangeAspect="1" noChangeArrowheads="1"/>
          </p:cNvPicPr>
          <p:nvPr/>
        </p:nvPicPr>
        <p:blipFill>
          <a:blip r:embed="rId3" cstate="print"/>
          <a:srcRect/>
          <a:stretch>
            <a:fillRect/>
          </a:stretch>
        </p:blipFill>
        <p:spPr bwMode="auto">
          <a:xfrm>
            <a:off x="6269038" y="2126234"/>
            <a:ext cx="5131371" cy="3848528"/>
          </a:xfrm>
          <a:prstGeom prst="rect">
            <a:avLst/>
          </a:prstGeom>
          <a:noFill/>
        </p:spPr>
      </p:pic>
    </p:spTree>
    <p:extLst>
      <p:ext uri="{BB962C8B-B14F-4D97-AF65-F5344CB8AC3E}">
        <p14:creationId xmlns:p14="http://schemas.microsoft.com/office/powerpoint/2010/main" val="28179770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smtClean="0"/>
              <a:t>Sådan var det ikke i 90’erne!</a:t>
            </a:r>
            <a:endParaRPr lang="da-DK" dirty="0"/>
          </a:p>
        </p:txBody>
      </p:sp>
      <p:pic>
        <p:nvPicPr>
          <p:cNvPr id="2" name="Pladsholder til indhold 1"/>
          <p:cNvPicPr>
            <a:picLocks noGrp="1" noChangeAspect="1"/>
          </p:cNvPicPr>
          <p:nvPr>
            <p:ph idx="1"/>
          </p:nvPr>
        </p:nvPicPr>
        <p:blipFill>
          <a:blip r:embed="rId4"/>
          <a:stretch>
            <a:fillRect/>
          </a:stretch>
        </p:blipFill>
        <p:spPr>
          <a:xfrm>
            <a:off x="613279" y="1593041"/>
            <a:ext cx="5552741" cy="4399985"/>
          </a:xfrm>
          <a:prstGeom prst="rect">
            <a:avLst/>
          </a:prstGeom>
        </p:spPr>
      </p:pic>
    </p:spTree>
    <p:extLst>
      <p:ext uri="{BB962C8B-B14F-4D97-AF65-F5344CB8AC3E}">
        <p14:creationId xmlns:p14="http://schemas.microsoft.com/office/powerpoint/2010/main" val="3616485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D_LAN_Thanks"/>
          <p:cNvSpPr/>
          <p:nvPr/>
        </p:nvSpPr>
        <p:spPr>
          <a:xfrm>
            <a:off x="760544" y="355600"/>
            <a:ext cx="5973992" cy="1005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da-DK" sz="2000" b="1" cap="all" spc="200" baseline="0" dirty="0" smtClean="0">
                <a:solidFill>
                  <a:srgbClr val="FFFFFF"/>
                </a:solidFill>
              </a:rPr>
              <a:t>Tak for </a:t>
            </a:r>
            <a:r>
              <a:rPr lang="da-DK" sz="2000" b="1" cap="all" spc="200" dirty="0" smtClean="0">
                <a:solidFill>
                  <a:srgbClr val="FFFFFF"/>
                </a:solidFill>
              </a:rPr>
              <a:t>jeres opmærksomhed</a:t>
            </a:r>
            <a:endParaRPr lang="da-DK" sz="2000" b="1" cap="all" spc="200" baseline="0" dirty="0">
              <a:solidFill>
                <a:srgbClr val="FFFFFF"/>
              </a:solidFill>
            </a:endParaRPr>
          </a:p>
        </p:txBody>
      </p:sp>
    </p:spTree>
    <p:extLst>
      <p:ext uri="{BB962C8B-B14F-4D97-AF65-F5344CB8AC3E}">
        <p14:creationId xmlns:p14="http://schemas.microsoft.com/office/powerpoint/2010/main" val="82575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Hvis er patienten?</a:t>
            </a:r>
            <a:endParaRPr lang="da-DK" dirty="0"/>
          </a:p>
        </p:txBody>
      </p:sp>
      <p:pic>
        <p:nvPicPr>
          <p:cNvPr id="5" name="Pladsholder til indhold 4"/>
          <p:cNvPicPr>
            <a:picLocks noGrp="1" noChangeAspect="1"/>
          </p:cNvPicPr>
          <p:nvPr>
            <p:ph idx="1"/>
          </p:nvPr>
        </p:nvPicPr>
        <p:blipFill>
          <a:blip r:embed="rId3"/>
          <a:stretch>
            <a:fillRect/>
          </a:stretch>
        </p:blipFill>
        <p:spPr>
          <a:xfrm>
            <a:off x="917992" y="1638300"/>
            <a:ext cx="4822488" cy="4824396"/>
          </a:xfrm>
          <a:prstGeom prst="rect">
            <a:avLst/>
          </a:prstGeom>
        </p:spPr>
      </p:pic>
      <p:sp>
        <p:nvSpPr>
          <p:cNvPr id="4" name="Pladsholder til indhold 3"/>
          <p:cNvSpPr>
            <a:spLocks noGrp="1"/>
          </p:cNvSpPr>
          <p:nvPr>
            <p:ph sz="quarter" idx="13"/>
          </p:nvPr>
        </p:nvSpPr>
        <p:spPr/>
        <p:txBody>
          <a:bodyPr/>
          <a:lstStyle/>
          <a:p>
            <a:r>
              <a:rPr lang="da-DK" dirty="0" smtClean="0"/>
              <a:t>Fælleserklæring om: ”Vores sundhedsvæsen”</a:t>
            </a:r>
          </a:p>
          <a:p>
            <a:endParaRPr lang="da-DK" dirty="0" smtClean="0"/>
          </a:p>
          <a:p>
            <a:r>
              <a:rPr lang="da-DK" dirty="0" smtClean="0"/>
              <a:t>Hvor borgernes </a:t>
            </a:r>
            <a:r>
              <a:rPr lang="da-DK" dirty="0"/>
              <a:t>Sundhedsvæsen skal fremme en kultur, hvor borgernes viden, behov og præferencer anerkendes og sættes i centrum for behandling, forløb og organisering.</a:t>
            </a:r>
          </a:p>
          <a:p>
            <a:endParaRPr lang="da-DK" dirty="0" smtClean="0"/>
          </a:p>
          <a:p>
            <a:r>
              <a:rPr lang="da-DK" dirty="0" smtClean="0"/>
              <a:t>Målet er at skabe tryghed i en ligeværdig dialog med borgeren</a:t>
            </a:r>
            <a:endParaRPr lang="da-DK" dirty="0"/>
          </a:p>
        </p:txBody>
      </p:sp>
    </p:spTree>
    <p:extLst>
      <p:ext uri="{BB962C8B-B14F-4D97-AF65-F5344CB8AC3E}">
        <p14:creationId xmlns:p14="http://schemas.microsoft.com/office/powerpoint/2010/main" val="3826979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Design og metodologi</a:t>
            </a:r>
            <a:endParaRPr lang="da-DK" dirty="0"/>
          </a:p>
        </p:txBody>
      </p:sp>
      <p:sp>
        <p:nvSpPr>
          <p:cNvPr id="5" name="Pladsholder til indhold 6"/>
          <p:cNvSpPr>
            <a:spLocks noGrp="1"/>
          </p:cNvSpPr>
          <p:nvPr>
            <p:ph idx="1"/>
          </p:nvPr>
        </p:nvSpPr>
        <p:spPr/>
        <p:txBody>
          <a:bodyPr/>
          <a:lstStyle/>
          <a:p>
            <a:pPr marL="0" indent="0">
              <a:buNone/>
            </a:pPr>
            <a:r>
              <a:rPr lang="da-DK" dirty="0" smtClean="0"/>
              <a:t>Kvalitativt </a:t>
            </a:r>
            <a:r>
              <a:rPr lang="da-DK" dirty="0" smtClean="0"/>
              <a:t>studie</a:t>
            </a:r>
          </a:p>
          <a:p>
            <a:endParaRPr lang="da-DK" dirty="0" smtClean="0"/>
          </a:p>
          <a:p>
            <a:r>
              <a:rPr lang="da-DK" dirty="0" smtClean="0"/>
              <a:t>Symbolsk </a:t>
            </a:r>
            <a:r>
              <a:rPr lang="da-DK" dirty="0" err="1" smtClean="0"/>
              <a:t>interaktionisme</a:t>
            </a:r>
            <a:r>
              <a:rPr lang="da-DK" dirty="0" smtClean="0"/>
              <a:t> – </a:t>
            </a:r>
            <a:r>
              <a:rPr lang="da-DK" i="1" dirty="0" smtClean="0"/>
              <a:t>igennem symboler som sproget, nonverbal kommunikation, rammerne, de ting vi omgiver os med og vores </a:t>
            </a:r>
            <a:r>
              <a:rPr lang="da-DK" i="1" dirty="0" smtClean="0"/>
              <a:t>identitetsopfattelse, </a:t>
            </a:r>
            <a:r>
              <a:rPr lang="da-DK" i="1" dirty="0" smtClean="0"/>
              <a:t>kommunikerer og påvirker </a:t>
            </a:r>
            <a:r>
              <a:rPr lang="da-DK" i="1" dirty="0" smtClean="0"/>
              <a:t>vi </a:t>
            </a:r>
            <a:r>
              <a:rPr lang="da-DK" i="1" dirty="0" smtClean="0"/>
              <a:t>hinanden</a:t>
            </a:r>
            <a:endParaRPr lang="da-DK" i="1" dirty="0"/>
          </a:p>
        </p:txBody>
      </p:sp>
      <p:sp>
        <p:nvSpPr>
          <p:cNvPr id="9" name="Pladsholder til indhold 8"/>
          <p:cNvSpPr>
            <a:spLocks noGrp="1"/>
          </p:cNvSpPr>
          <p:nvPr>
            <p:ph sz="quarter" idx="13"/>
          </p:nvPr>
        </p:nvSpPr>
        <p:spPr/>
        <p:txBody>
          <a:bodyPr/>
          <a:lstStyle/>
          <a:p>
            <a:pPr marL="0" indent="0">
              <a:buNone/>
            </a:pPr>
            <a:r>
              <a:rPr lang="da-DK" dirty="0" smtClean="0"/>
              <a:t>Undersøgelsesmetode:</a:t>
            </a:r>
          </a:p>
          <a:p>
            <a:endParaRPr lang="da-DK" dirty="0"/>
          </a:p>
          <a:p>
            <a:r>
              <a:rPr lang="da-DK" dirty="0" smtClean="0"/>
              <a:t>Etnografisk </a:t>
            </a:r>
            <a:r>
              <a:rPr lang="da-DK" dirty="0" smtClean="0"/>
              <a:t>feltstudie</a:t>
            </a:r>
          </a:p>
          <a:p>
            <a:r>
              <a:rPr lang="da-DK" dirty="0" smtClean="0"/>
              <a:t>Antropolog </a:t>
            </a:r>
            <a:r>
              <a:rPr lang="da-DK" dirty="0" smtClean="0"/>
              <a:t>J.P. </a:t>
            </a:r>
            <a:r>
              <a:rPr lang="da-DK" dirty="0" err="1" smtClean="0"/>
              <a:t>Spradley</a:t>
            </a:r>
            <a:endParaRPr lang="da-DK" dirty="0" smtClean="0"/>
          </a:p>
          <a:p>
            <a:r>
              <a:rPr lang="da-DK" dirty="0" smtClean="0"/>
              <a:t>Sygeplejeteoretiker </a:t>
            </a:r>
            <a:r>
              <a:rPr lang="da-DK" dirty="0" err="1" smtClean="0"/>
              <a:t>Hesook</a:t>
            </a:r>
            <a:r>
              <a:rPr lang="da-DK" dirty="0" smtClean="0"/>
              <a:t> Suzie Kim</a:t>
            </a:r>
            <a:endParaRPr lang="da-DK" dirty="0"/>
          </a:p>
        </p:txBody>
      </p:sp>
      <p:pic>
        <p:nvPicPr>
          <p:cNvPr id="3" name="Billede 2"/>
          <p:cNvPicPr>
            <a:picLocks noChangeAspect="1"/>
          </p:cNvPicPr>
          <p:nvPr/>
        </p:nvPicPr>
        <p:blipFill>
          <a:blip r:embed="rId3"/>
          <a:stretch>
            <a:fillRect/>
          </a:stretch>
        </p:blipFill>
        <p:spPr>
          <a:xfrm>
            <a:off x="877330" y="4584357"/>
            <a:ext cx="4399005" cy="1779471"/>
          </a:xfrm>
          <a:prstGeom prst="rect">
            <a:avLst/>
          </a:prstGeom>
        </p:spPr>
      </p:pic>
      <p:pic>
        <p:nvPicPr>
          <p:cNvPr id="4" name="Billede 3"/>
          <p:cNvPicPr>
            <a:picLocks noChangeAspect="1"/>
          </p:cNvPicPr>
          <p:nvPr/>
        </p:nvPicPr>
        <p:blipFill>
          <a:blip r:embed="rId4"/>
          <a:stretch>
            <a:fillRect/>
          </a:stretch>
        </p:blipFill>
        <p:spPr>
          <a:xfrm>
            <a:off x="8037745" y="4066201"/>
            <a:ext cx="2762312" cy="2396481"/>
          </a:xfrm>
          <a:prstGeom prst="rect">
            <a:avLst/>
          </a:prstGeom>
        </p:spPr>
      </p:pic>
    </p:spTree>
    <p:extLst>
      <p:ext uri="{BB962C8B-B14F-4D97-AF65-F5344CB8AC3E}">
        <p14:creationId xmlns:p14="http://schemas.microsoft.com/office/powerpoint/2010/main" val="1541850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Hvad er pårørendeinddragelse?</a:t>
            </a:r>
            <a:endParaRPr lang="da-DK" dirty="0"/>
          </a:p>
        </p:txBody>
      </p:sp>
      <p:sp>
        <p:nvSpPr>
          <p:cNvPr id="3" name="Pladsholder til indhold 2"/>
          <p:cNvSpPr>
            <a:spLocks noGrp="1"/>
          </p:cNvSpPr>
          <p:nvPr>
            <p:ph idx="1"/>
          </p:nvPr>
        </p:nvSpPr>
        <p:spPr/>
        <p:txBody>
          <a:bodyPr/>
          <a:lstStyle/>
          <a:p>
            <a:endParaRPr lang="da-DK" dirty="0" smtClean="0"/>
          </a:p>
          <a:p>
            <a:endParaRPr lang="da-DK" dirty="0"/>
          </a:p>
          <a:p>
            <a:r>
              <a:rPr lang="da-DK" sz="2800" dirty="0" smtClean="0"/>
              <a:t>Lovgivningen </a:t>
            </a:r>
            <a:r>
              <a:rPr lang="da-DK" sz="2800" dirty="0"/>
              <a:t>og policy</a:t>
            </a:r>
          </a:p>
          <a:p>
            <a:endParaRPr lang="da-DK" sz="2800" dirty="0"/>
          </a:p>
          <a:p>
            <a:r>
              <a:rPr lang="da-DK" sz="2800" dirty="0"/>
              <a:t>Fra intensivsygeplejerskens perspektiv</a:t>
            </a:r>
          </a:p>
          <a:p>
            <a:pPr marL="0" indent="0">
              <a:buNone/>
            </a:pPr>
            <a:endParaRPr lang="da-DK" sz="2800" dirty="0"/>
          </a:p>
          <a:p>
            <a:r>
              <a:rPr lang="da-DK" sz="2800" dirty="0"/>
              <a:t>Patient og pårørendeperspektivet</a:t>
            </a:r>
          </a:p>
          <a:p>
            <a:endParaRPr lang="da-DK" dirty="0"/>
          </a:p>
        </p:txBody>
      </p:sp>
      <p:pic>
        <p:nvPicPr>
          <p:cNvPr id="5" name="Pladsholder til indhold 4"/>
          <p:cNvPicPr>
            <a:picLocks noGrp="1" noChangeAspect="1"/>
          </p:cNvPicPr>
          <p:nvPr>
            <p:ph sz="quarter" idx="13"/>
          </p:nvPr>
        </p:nvPicPr>
        <p:blipFill>
          <a:blip r:embed="rId3"/>
          <a:stretch>
            <a:fillRect/>
          </a:stretch>
        </p:blipFill>
        <p:spPr>
          <a:xfrm>
            <a:off x="5913439" y="2446638"/>
            <a:ext cx="5170572" cy="3632885"/>
          </a:xfrm>
          <a:prstGeom prst="rect">
            <a:avLst/>
          </a:prstGeom>
        </p:spPr>
      </p:pic>
    </p:spTree>
    <p:extLst>
      <p:ext uri="{BB962C8B-B14F-4D97-AF65-F5344CB8AC3E}">
        <p14:creationId xmlns:p14="http://schemas.microsoft.com/office/powerpoint/2010/main" val="3317547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dirty="0" smtClean="0"/>
              <a:t>Pårørendeinddragelse</a:t>
            </a:r>
            <a:endParaRPr lang="da-DK" dirty="0"/>
          </a:p>
        </p:txBody>
      </p:sp>
      <p:sp>
        <p:nvSpPr>
          <p:cNvPr id="8" name="Pladsholder til indhold 2"/>
          <p:cNvSpPr>
            <a:spLocks noGrp="1"/>
          </p:cNvSpPr>
          <p:nvPr>
            <p:ph idx="1"/>
          </p:nvPr>
        </p:nvSpPr>
        <p:spPr/>
        <p:txBody>
          <a:bodyPr>
            <a:normAutofit lnSpcReduction="10000"/>
          </a:bodyPr>
          <a:lstStyle/>
          <a:p>
            <a:r>
              <a:rPr lang="da-DK" dirty="0" smtClean="0"/>
              <a:t>Lovgivningen understøtter ikke et ligeværdigt samarbejde mellem pårørende og sundhedsprofessionelle</a:t>
            </a:r>
          </a:p>
          <a:p>
            <a:endParaRPr lang="da-DK" dirty="0" smtClean="0"/>
          </a:p>
          <a:p>
            <a:r>
              <a:rPr lang="da-DK" dirty="0" smtClean="0"/>
              <a:t>Bred forståelse af at pårørendeinddragelse er:</a:t>
            </a:r>
          </a:p>
          <a:p>
            <a:pPr lvl="1"/>
            <a:r>
              <a:rPr lang="da-DK" dirty="0"/>
              <a:t>A</a:t>
            </a:r>
            <a:r>
              <a:rPr lang="da-DK" dirty="0" smtClean="0"/>
              <a:t>t give information om patientens tilstand </a:t>
            </a:r>
            <a:endParaRPr lang="da-DK" dirty="0"/>
          </a:p>
          <a:p>
            <a:pPr lvl="1"/>
            <a:r>
              <a:rPr lang="da-DK" dirty="0" smtClean="0"/>
              <a:t>At inddrage pårørendes viden og ressourcer</a:t>
            </a:r>
          </a:p>
          <a:p>
            <a:pPr lvl="1"/>
            <a:r>
              <a:rPr lang="da-DK" dirty="0" smtClean="0"/>
              <a:t>At give pårørende mulighed for at være tilstede</a:t>
            </a:r>
          </a:p>
          <a:p>
            <a:pPr lvl="1"/>
            <a:r>
              <a:rPr lang="da-DK" dirty="0" smtClean="0"/>
              <a:t>At forventningsafstemme og samarbejde</a:t>
            </a:r>
          </a:p>
          <a:p>
            <a:pPr lvl="1"/>
            <a:endParaRPr lang="da-DK" dirty="0"/>
          </a:p>
          <a:p>
            <a:pPr lvl="1"/>
            <a:r>
              <a:rPr lang="da-DK" dirty="0" smtClean="0"/>
              <a:t>Især intensivsygeplejerskens opmærksomhed på de pårørendes behov og en anerkende og støttende tilgang har afgørende betydning for samspillet.</a:t>
            </a:r>
          </a:p>
          <a:p>
            <a:pPr lvl="1"/>
            <a:r>
              <a:rPr lang="da-DK" dirty="0" smtClean="0"/>
              <a:t>Intensivsygeplejersken har svært ved at leve op til de teoretiske idealer om pårørendeinddragelsen</a:t>
            </a:r>
          </a:p>
        </p:txBody>
      </p:sp>
      <p:pic>
        <p:nvPicPr>
          <p:cNvPr id="9" name="Billede 8"/>
          <p:cNvPicPr>
            <a:picLocks noChangeAspect="1"/>
          </p:cNvPicPr>
          <p:nvPr/>
        </p:nvPicPr>
        <p:blipFill>
          <a:blip r:embed="rId3"/>
          <a:stretch>
            <a:fillRect/>
          </a:stretch>
        </p:blipFill>
        <p:spPr>
          <a:xfrm>
            <a:off x="7719422" y="2051222"/>
            <a:ext cx="4007322" cy="2088665"/>
          </a:xfrm>
          <a:prstGeom prst="rect">
            <a:avLst/>
          </a:prstGeom>
        </p:spPr>
      </p:pic>
    </p:spTree>
    <p:extLst>
      <p:ext uri="{BB962C8B-B14F-4D97-AF65-F5344CB8AC3E}">
        <p14:creationId xmlns:p14="http://schemas.microsoft.com/office/powerpoint/2010/main" val="4240293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Formålet med specialet</a:t>
            </a:r>
            <a:endParaRPr lang="da-DK" dirty="0"/>
          </a:p>
        </p:txBody>
      </p:sp>
      <p:pic>
        <p:nvPicPr>
          <p:cNvPr id="6" name="Pladsholder til indhold 5"/>
          <p:cNvPicPr>
            <a:picLocks noGrp="1" noChangeAspect="1"/>
          </p:cNvPicPr>
          <p:nvPr>
            <p:ph sz="quarter" idx="13"/>
          </p:nvPr>
        </p:nvPicPr>
        <p:blipFill>
          <a:blip r:embed="rId3"/>
          <a:stretch>
            <a:fillRect/>
          </a:stretch>
        </p:blipFill>
        <p:spPr>
          <a:xfrm>
            <a:off x="6838297" y="2348694"/>
            <a:ext cx="4579529" cy="3046412"/>
          </a:xfrm>
          <a:prstGeom prst="rect">
            <a:avLst/>
          </a:prstGeom>
        </p:spPr>
      </p:pic>
      <p:sp>
        <p:nvSpPr>
          <p:cNvPr id="5" name="Pladsholder til indhold 4"/>
          <p:cNvSpPr>
            <a:spLocks noGrp="1"/>
          </p:cNvSpPr>
          <p:nvPr>
            <p:ph idx="1"/>
          </p:nvPr>
        </p:nvSpPr>
        <p:spPr/>
        <p:txBody>
          <a:bodyPr/>
          <a:lstStyle/>
          <a:p>
            <a:endParaRPr lang="da-DK" dirty="0" smtClean="0"/>
          </a:p>
          <a:p>
            <a:endParaRPr lang="da-DK" dirty="0"/>
          </a:p>
          <a:p>
            <a:r>
              <a:rPr lang="da-DK" dirty="0" smtClean="0"/>
              <a:t>At få indsigt i hvordan intensiv sygeplejersken praktiserer pårørendeinddragelse.</a:t>
            </a:r>
          </a:p>
          <a:p>
            <a:endParaRPr lang="da-DK" dirty="0"/>
          </a:p>
          <a:p>
            <a:r>
              <a:rPr lang="da-DK" dirty="0" smtClean="0"/>
              <a:t>Hvordan handler og kommunikerer intensivsygeplejersken sammen med pårørende til den voksne bevidsthedspåvirkede intensive patient?</a:t>
            </a:r>
          </a:p>
          <a:p>
            <a:endParaRPr lang="da-DK" dirty="0"/>
          </a:p>
          <a:p>
            <a:endParaRPr lang="da-DK" dirty="0"/>
          </a:p>
        </p:txBody>
      </p:sp>
    </p:spTree>
    <p:extLst>
      <p:ext uri="{BB962C8B-B14F-4D97-AF65-F5344CB8AC3E}">
        <p14:creationId xmlns:p14="http://schemas.microsoft.com/office/powerpoint/2010/main" val="111833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Informanter</a:t>
            </a:r>
            <a:endParaRPr lang="da-DK" dirty="0"/>
          </a:p>
        </p:txBody>
      </p:sp>
      <p:sp>
        <p:nvSpPr>
          <p:cNvPr id="4" name="Pladsholder til indhold 3"/>
          <p:cNvSpPr>
            <a:spLocks noGrp="1"/>
          </p:cNvSpPr>
          <p:nvPr>
            <p:ph idx="1"/>
          </p:nvPr>
        </p:nvSpPr>
        <p:spPr/>
        <p:txBody>
          <a:bodyPr/>
          <a:lstStyle/>
          <a:p>
            <a:r>
              <a:rPr lang="da-DK" dirty="0" smtClean="0"/>
              <a:t>5 sygeplejersker </a:t>
            </a:r>
          </a:p>
          <a:p>
            <a:r>
              <a:rPr lang="da-DK" dirty="0" smtClean="0"/>
              <a:t>Kvinder mellem 30 til 60 år</a:t>
            </a:r>
          </a:p>
          <a:p>
            <a:r>
              <a:rPr lang="da-DK" dirty="0" smtClean="0"/>
              <a:t>Mellem 2 og 8 års anciennitet fra intensivafdelingen</a:t>
            </a:r>
          </a:p>
          <a:p>
            <a:r>
              <a:rPr lang="da-DK" dirty="0" smtClean="0"/>
              <a:t>2 med specialuddannelse og 3 uden</a:t>
            </a:r>
            <a:endParaRPr lang="da-DK" dirty="0"/>
          </a:p>
        </p:txBody>
      </p:sp>
      <p:sp>
        <p:nvSpPr>
          <p:cNvPr id="6" name="Pladsholder til indhold 5"/>
          <p:cNvSpPr>
            <a:spLocks noGrp="1"/>
          </p:cNvSpPr>
          <p:nvPr>
            <p:ph sz="quarter" idx="13"/>
          </p:nvPr>
        </p:nvSpPr>
        <p:spPr/>
        <p:txBody>
          <a:bodyPr/>
          <a:lstStyle/>
          <a:p>
            <a:r>
              <a:rPr lang="da-DK" dirty="0" smtClean="0"/>
              <a:t>Patienterne- 4 mænd mellem 58-75 år. Bevidsthedspåvirkede og i respirator</a:t>
            </a:r>
          </a:p>
          <a:p>
            <a:r>
              <a:rPr lang="da-DK" dirty="0" smtClean="0"/>
              <a:t>13 pårørende – hustru og voksne børn, én søster og svoger</a:t>
            </a:r>
            <a:endParaRPr lang="da-DK" dirty="0"/>
          </a:p>
        </p:txBody>
      </p:sp>
      <p:pic>
        <p:nvPicPr>
          <p:cNvPr id="13316" name="Picture 4" descr="https://www.skyfish.com/preview/16801043-.jpg?size=1200px&amp;sharehash="/>
          <p:cNvPicPr>
            <a:picLocks noChangeAspect="1" noChangeArrowheads="1"/>
          </p:cNvPicPr>
          <p:nvPr/>
        </p:nvPicPr>
        <p:blipFill>
          <a:blip r:embed="rId3" cstate="print"/>
          <a:srcRect/>
          <a:stretch>
            <a:fillRect/>
          </a:stretch>
        </p:blipFill>
        <p:spPr bwMode="auto">
          <a:xfrm>
            <a:off x="760939" y="3867600"/>
            <a:ext cx="4416541" cy="2146953"/>
          </a:xfrm>
          <a:prstGeom prst="rect">
            <a:avLst/>
          </a:prstGeom>
          <a:noFill/>
        </p:spPr>
      </p:pic>
      <p:pic>
        <p:nvPicPr>
          <p:cNvPr id="13318" name="Picture 6" descr="https://www.skyfish.com/preview/16798977-.jpg?size=1200px&amp;sharehash="/>
          <p:cNvPicPr>
            <a:picLocks noChangeAspect="1" noChangeArrowheads="1"/>
          </p:cNvPicPr>
          <p:nvPr/>
        </p:nvPicPr>
        <p:blipFill>
          <a:blip r:embed="rId4" cstate="print"/>
          <a:srcRect/>
          <a:stretch>
            <a:fillRect/>
          </a:stretch>
        </p:blipFill>
        <p:spPr bwMode="auto">
          <a:xfrm>
            <a:off x="6560213" y="3788556"/>
            <a:ext cx="4327062" cy="2225997"/>
          </a:xfrm>
          <a:prstGeom prst="rect">
            <a:avLst/>
          </a:prstGeom>
          <a:noFill/>
        </p:spPr>
      </p:pic>
    </p:spTree>
    <p:extLst>
      <p:ext uri="{BB962C8B-B14F-4D97-AF65-F5344CB8AC3E}">
        <p14:creationId xmlns:p14="http://schemas.microsoft.com/office/powerpoint/2010/main" val="31134027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Fund</a:t>
            </a:r>
            <a:endParaRPr lang="da-DK" dirty="0"/>
          </a:p>
        </p:txBody>
      </p:sp>
      <p:pic>
        <p:nvPicPr>
          <p:cNvPr id="3" name="Pladsholder til indhold 2"/>
          <p:cNvPicPr>
            <a:picLocks noGrp="1" noChangeAspect="1"/>
          </p:cNvPicPr>
          <p:nvPr>
            <p:ph idx="1"/>
          </p:nvPr>
        </p:nvPicPr>
        <p:blipFill>
          <a:blip r:embed="rId3" cstate="print"/>
          <a:stretch>
            <a:fillRect/>
          </a:stretch>
        </p:blipFill>
        <p:spPr>
          <a:xfrm>
            <a:off x="765175" y="2003274"/>
            <a:ext cx="5148263" cy="3977832"/>
          </a:xfrm>
          <a:prstGeom prst="rect">
            <a:avLst/>
          </a:prstGeom>
        </p:spPr>
      </p:pic>
      <p:sp>
        <p:nvSpPr>
          <p:cNvPr id="8" name="Pladsholder til indhold 7"/>
          <p:cNvSpPr>
            <a:spLocks noGrp="1"/>
          </p:cNvSpPr>
          <p:nvPr>
            <p:ph sz="quarter" idx="13"/>
          </p:nvPr>
        </p:nvSpPr>
        <p:spPr/>
        <p:txBody>
          <a:bodyPr/>
          <a:lstStyle/>
          <a:p>
            <a:r>
              <a:rPr lang="da-DK" dirty="0" smtClean="0"/>
              <a:t>Pårørende som besøgende</a:t>
            </a:r>
            <a:endParaRPr lang="da-DK" dirty="0"/>
          </a:p>
        </p:txBody>
      </p:sp>
      <p:pic>
        <p:nvPicPr>
          <p:cNvPr id="9" name="Billede 8"/>
          <p:cNvPicPr>
            <a:picLocks noChangeAspect="1"/>
          </p:cNvPicPr>
          <p:nvPr/>
        </p:nvPicPr>
        <p:blipFill>
          <a:blip r:embed="rId4" cstate="print"/>
          <a:stretch>
            <a:fillRect/>
          </a:stretch>
        </p:blipFill>
        <p:spPr>
          <a:xfrm>
            <a:off x="5841336" y="2003273"/>
            <a:ext cx="5230318" cy="1829097"/>
          </a:xfrm>
          <a:prstGeom prst="rect">
            <a:avLst/>
          </a:prstGeom>
        </p:spPr>
      </p:pic>
      <p:pic>
        <p:nvPicPr>
          <p:cNvPr id="4" name="Billede 3"/>
          <p:cNvPicPr>
            <a:picLocks noChangeAspect="1"/>
          </p:cNvPicPr>
          <p:nvPr/>
        </p:nvPicPr>
        <p:blipFill>
          <a:blip r:embed="rId5" cstate="print"/>
          <a:stretch>
            <a:fillRect/>
          </a:stretch>
        </p:blipFill>
        <p:spPr>
          <a:xfrm>
            <a:off x="7827935" y="3832370"/>
            <a:ext cx="3243720" cy="2141018"/>
          </a:xfrm>
          <a:prstGeom prst="rect">
            <a:avLst/>
          </a:prstGeom>
        </p:spPr>
      </p:pic>
      <p:pic>
        <p:nvPicPr>
          <p:cNvPr id="10" name="Billede 9"/>
          <p:cNvPicPr>
            <a:picLocks noChangeAspect="1"/>
          </p:cNvPicPr>
          <p:nvPr/>
        </p:nvPicPr>
        <p:blipFill>
          <a:blip r:embed="rId6" cstate="print"/>
          <a:stretch>
            <a:fillRect/>
          </a:stretch>
        </p:blipFill>
        <p:spPr>
          <a:xfrm>
            <a:off x="5913438" y="3820151"/>
            <a:ext cx="1931147" cy="2160954"/>
          </a:xfrm>
          <a:prstGeom prst="rect">
            <a:avLst/>
          </a:prstGeom>
        </p:spPr>
      </p:pic>
    </p:spTree>
    <p:extLst>
      <p:ext uri="{BB962C8B-B14F-4D97-AF65-F5344CB8AC3E}">
        <p14:creationId xmlns:p14="http://schemas.microsoft.com/office/powerpoint/2010/main" val="414378218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NTENT" val="&lt;content&gt;&#10;  &lt;element&gt;&#10;    &lt;prefix&gt;&lt;/prefix&gt;&#10;    &lt;value&gt;%SD_OFF_Institute%&lt;/value&gt;&#10;    &lt;postfix&gt;&lt;/postfix&gt;&#10;  &lt;/element&gt;&#10;  &lt;element&gt;&#10;    &lt;prefix&gt;&amp;#11;&lt;/prefix&gt;&#10;    &lt;value&gt;%USR_Department%&lt;/value&gt;&#10;    &lt;postfix&gt;&lt;/postfix&gt;&#10;  &lt;/element&gt;&#10;  &lt;element&gt;&#10;    &lt;prefix&gt;&amp;#11;&lt;/prefix&gt;&#10;    &lt;value&gt;%USR_Speciality%&lt;/value&gt;&#10;    &lt;postfix&gt;&lt;/postfix&gt;&#10;  &lt;/element&gt;&#10;  &lt;element&gt;&#10;    &lt;prefix&gt;&amp;#11;&lt;/prefix&gt;&#10;    &lt;value&gt;%USR_Unit%&lt;/value&gt;&#10;    &lt;postfix&gt;&lt;/postfix&gt;&#10;  &lt;/element&gt;&#10;  &lt;element&gt;&#10;    &lt;prefix&gt;&amp;#11;&lt;/prefix&gt;&#10;    &lt;value&gt;%USR_Email%&lt;/value&gt;&#10;    &lt;postfix&gt;&lt;/postfix&gt;&#10;  &lt;/element&gt;&#10;    &lt;element&gt;&#10;    &lt;prefix&gt;&amp;#11;&lt;/prefix&gt;&#10;    &lt;value&gt;%USR_DirectPhone%&lt;/value&gt;&#10;    &lt;postfix&gt;&lt;/postfix&gt;&#10;  &lt;/element&gt;&#10;&#10;&lt;/content&gt;"/>
</p:tagLst>
</file>

<file path=ppt/theme/theme1.xml><?xml version="1.0" encoding="utf-8"?>
<a:theme xmlns:a="http://schemas.openxmlformats.org/drawingml/2006/main" name="Blank">
  <a:themeElements>
    <a:clrScheme name="RegionNordjylland_Rød">
      <a:dk1>
        <a:sysClr val="windowText" lastClr="000000"/>
      </a:dk1>
      <a:lt1>
        <a:srgbClr val="FFFFFF"/>
      </a:lt1>
      <a:dk2>
        <a:srgbClr val="411F27"/>
      </a:dk2>
      <a:lt2>
        <a:srgbClr val="ADC2C7"/>
      </a:lt2>
      <a:accent1>
        <a:srgbClr val="822433"/>
      </a:accent1>
      <a:accent2>
        <a:srgbClr val="E37222"/>
      </a:accent2>
      <a:accent3>
        <a:srgbClr val="4E161F"/>
      </a:accent3>
      <a:accent4>
        <a:srgbClr val="C00000"/>
      </a:accent4>
      <a:accent5>
        <a:srgbClr val="FF4040"/>
      </a:accent5>
      <a:accent6>
        <a:srgbClr val="000000"/>
      </a:accent6>
      <a:hlink>
        <a:srgbClr val="0000FF"/>
      </a:hlink>
      <a:folHlink>
        <a:srgbClr val="800080"/>
      </a:folHlink>
    </a:clrScheme>
    <a:fontScheme name="Ari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lIns="72000" tIns="72000" rIns="72000" bIns="72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err="1" smtClean="0"/>
        </a:defPPr>
      </a:lstStyle>
    </a:txDef>
  </a:objectDefaults>
  <a:extraClrSchemeLst/>
  <a:extLst>
    <a:ext uri="{05A4C25C-085E-4340-85A3-A5531E510DB2}">
      <thm15:themeFamily xmlns:thm15="http://schemas.microsoft.com/office/thememl/2012/main" name="Blank.potx" id="{B6E132A5-DA0B-4316-9FD5-999C043CDA5E}" vid="{FA44E69A-D792-473E-ABF5-BEEEDBAC2C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egionNordjylland_Rød">
    <a:dk1>
      <a:sysClr val="windowText" lastClr="000000"/>
    </a:dk1>
    <a:lt1>
      <a:srgbClr val="FFFFFF"/>
    </a:lt1>
    <a:dk2>
      <a:srgbClr val="411F27"/>
    </a:dk2>
    <a:lt2>
      <a:srgbClr val="ADC2C7"/>
    </a:lt2>
    <a:accent1>
      <a:srgbClr val="822433"/>
    </a:accent1>
    <a:accent2>
      <a:srgbClr val="E37222"/>
    </a:accent2>
    <a:accent3>
      <a:srgbClr val="4E161F"/>
    </a:accent3>
    <a:accent4>
      <a:srgbClr val="C00000"/>
    </a:accent4>
    <a:accent5>
      <a:srgbClr val="FF4040"/>
    </a:accent5>
    <a:accent6>
      <a:srgbClr val="000000"/>
    </a:accent6>
    <a:hlink>
      <a:srgbClr val="0000FF"/>
    </a:hlink>
    <a:folHlink>
      <a:srgbClr val="800080"/>
    </a:folHlink>
  </a:clrScheme>
</a:themeOverride>
</file>

<file path=ppt/theme/themeOverride2.xml><?xml version="1.0" encoding="utf-8"?>
<a:themeOverride xmlns:a="http://schemas.openxmlformats.org/drawingml/2006/main">
  <a:clrScheme name="RegionNordjylland_Rød">
    <a:dk1>
      <a:sysClr val="windowText" lastClr="000000"/>
    </a:dk1>
    <a:lt1>
      <a:srgbClr val="FFFFFF"/>
    </a:lt1>
    <a:dk2>
      <a:srgbClr val="411F27"/>
    </a:dk2>
    <a:lt2>
      <a:srgbClr val="ADC2C7"/>
    </a:lt2>
    <a:accent1>
      <a:srgbClr val="822433"/>
    </a:accent1>
    <a:accent2>
      <a:srgbClr val="E37222"/>
    </a:accent2>
    <a:accent3>
      <a:srgbClr val="4E161F"/>
    </a:accent3>
    <a:accent4>
      <a:srgbClr val="C00000"/>
    </a:accent4>
    <a:accent5>
      <a:srgbClr val="FF4040"/>
    </a:accent5>
    <a:accent6>
      <a:srgbClr val="000000"/>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blank</Template>
  <TotalTime>780</TotalTime>
  <Words>1476</Words>
  <Application>Microsoft Office PowerPoint</Application>
  <PresentationFormat>Widescreen</PresentationFormat>
  <Paragraphs>131</Paragraphs>
  <Slides>20</Slides>
  <Notes>20</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20</vt:i4>
      </vt:variant>
    </vt:vector>
  </HeadingPairs>
  <TitlesOfParts>
    <vt:vector size="23" baseType="lpstr">
      <vt:lpstr>Arial</vt:lpstr>
      <vt:lpstr>Calibri</vt:lpstr>
      <vt:lpstr>Blank</vt:lpstr>
      <vt:lpstr>Pårørendeinddragelse  Feltobservation af intensivsygeplejerskens samspil med pårørende</vt:lpstr>
      <vt:lpstr>Sådan var det ikke i 90’erne!</vt:lpstr>
      <vt:lpstr>Hvis er patienten?</vt:lpstr>
      <vt:lpstr>Design og metodologi</vt:lpstr>
      <vt:lpstr>Hvad er pårørendeinddragelse?</vt:lpstr>
      <vt:lpstr>Pårørendeinddragelse</vt:lpstr>
      <vt:lpstr>Formålet med specialet</vt:lpstr>
      <vt:lpstr>Informanter</vt:lpstr>
      <vt:lpstr>Fund</vt:lpstr>
      <vt:lpstr>Fund</vt:lpstr>
      <vt:lpstr>Nemme pårørende og belastende pårørende</vt:lpstr>
      <vt:lpstr>Afvejning af behov og hensyn</vt:lpstr>
      <vt:lpstr>Intensivsygeplejerskens formål</vt:lpstr>
      <vt:lpstr> Pårørendes følelse af magtesløshed og søgen efter tryghed </vt:lpstr>
      <vt:lpstr>  Intensivsygeplejersken som autoritet og omsorgsgiver </vt:lpstr>
      <vt:lpstr>Seks udledte temaer</vt:lpstr>
      <vt:lpstr>Diskussion</vt:lpstr>
      <vt:lpstr>Konklusion</vt:lpstr>
      <vt:lpstr>Perspektivering</vt:lpstr>
      <vt:lpstr>PowerPoint-præsentation</vt:lpstr>
    </vt:vector>
  </TitlesOfParts>
  <Company>Region Nordjylland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Charlotte Daugbjerg  / Region Nordjylland</dc:creator>
  <cp:lastModifiedBy>Charlotte Daugbjerg  / Region Nordjylland</cp:lastModifiedBy>
  <cp:revision>25</cp:revision>
  <cp:lastPrinted>2016-04-21T06:30:30Z</cp:lastPrinted>
  <dcterms:created xsi:type="dcterms:W3CDTF">2017-09-19T08:33:43Z</dcterms:created>
  <dcterms:modified xsi:type="dcterms:W3CDTF">2017-10-01T20:39:40Z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www.skabelon.dk</vt:lpwstr>
  </property>
  <property fmtid="{D5CDD505-2E9C-101B-9397-08002B2CF9AE}" pid="3" name="ArtworkDefinitionTemplate">
    <vt:lpwstr>Presentation</vt:lpwstr>
  </property>
  <property fmtid="{D5CDD505-2E9C-101B-9397-08002B2CF9AE}" pid="4" name="HelpDocument">
    <vt:lpwstr>Region Nordjylland.html</vt:lpwstr>
  </property>
  <property fmtid="{D5CDD505-2E9C-101B-9397-08002B2CF9AE}" pid="5" name="RunSetTextContentFromTag">
    <vt:lpwstr>True</vt:lpwstr>
  </property>
  <property fmtid="{D5CDD505-2E9C-101B-9397-08002B2CF9AE}" pid="6" name="SD_DocumentLanguageString">
    <vt:lpwstr>Dansk</vt:lpwstr>
  </property>
  <property fmtid="{D5CDD505-2E9C-101B-9397-08002B2CF9AE}" pid="7" name="SD_CtlText_Usersettings_Userprofile">
    <vt:lpwstr/>
  </property>
  <property fmtid="{D5CDD505-2E9C-101B-9397-08002B2CF9AE}" pid="8" name="SD_DocumentLanguage">
    <vt:lpwstr>da-DK</vt:lpwstr>
  </property>
  <property fmtid="{D5CDD505-2E9C-101B-9397-08002B2CF9AE}" pid="9" name="SD_UserprofileName">
    <vt:lpwstr/>
  </property>
  <property fmtid="{D5CDD505-2E9C-101B-9397-08002B2CF9AE}" pid="10" name="DocumentInfoFinished">
    <vt:lpwstr>True</vt:lpwstr>
  </property>
</Properties>
</file>