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3" r:id="rId1"/>
  </p:sldMasterIdLst>
  <p:notesMasterIdLst>
    <p:notesMasterId r:id="rId17"/>
  </p:notesMasterIdLst>
  <p:sldIdLst>
    <p:sldId id="256" r:id="rId2"/>
    <p:sldId id="267" r:id="rId3"/>
    <p:sldId id="275" r:id="rId4"/>
    <p:sldId id="284" r:id="rId5"/>
    <p:sldId id="268" r:id="rId6"/>
    <p:sldId id="285" r:id="rId7"/>
    <p:sldId id="276" r:id="rId8"/>
    <p:sldId id="269" r:id="rId9"/>
    <p:sldId id="277" r:id="rId10"/>
    <p:sldId id="286" r:id="rId11"/>
    <p:sldId id="287" r:id="rId12"/>
    <p:sldId id="288" r:id="rId13"/>
    <p:sldId id="278" r:id="rId14"/>
    <p:sldId id="280" r:id="rId15"/>
    <p:sldId id="281"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CCFF"/>
    <a:srgbClr val="CC99FF"/>
    <a:srgbClr val="EAEFF7"/>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80373" autoAdjust="0"/>
  </p:normalViewPr>
  <p:slideViewPr>
    <p:cSldViewPr snapToGrid="0">
      <p:cViewPr varScale="1">
        <p:scale>
          <a:sx n="93" d="100"/>
          <a:sy n="93" d="100"/>
        </p:scale>
        <p:origin x="462" y="90"/>
      </p:cViewPr>
      <p:guideLst/>
    </p:cSldViewPr>
  </p:slideViewPr>
  <p:notesTextViewPr>
    <p:cViewPr>
      <p:scale>
        <a:sx n="1" d="1"/>
        <a:sy n="1" d="1"/>
      </p:scale>
      <p:origin x="0" y="0"/>
    </p:cViewPr>
  </p:notesText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5659" cy="498056"/>
          </a:xfrm>
          <a:prstGeom prst="rect">
            <a:avLst/>
          </a:prstGeom>
        </p:spPr>
        <p:txBody>
          <a:bodyPr vert="horz" lIns="95564" tIns="47783" rIns="95564" bIns="47783" rtlCol="0"/>
          <a:lstStyle>
            <a:lvl1pPr algn="l">
              <a:defRPr sz="1200"/>
            </a:lvl1pPr>
          </a:lstStyle>
          <a:p>
            <a:endParaRPr lang="da-DK"/>
          </a:p>
        </p:txBody>
      </p:sp>
      <p:sp>
        <p:nvSpPr>
          <p:cNvPr id="3" name="Pladsholder til dato 2"/>
          <p:cNvSpPr>
            <a:spLocks noGrp="1"/>
          </p:cNvSpPr>
          <p:nvPr>
            <p:ph type="dt" idx="1"/>
          </p:nvPr>
        </p:nvSpPr>
        <p:spPr>
          <a:xfrm>
            <a:off x="3850444" y="0"/>
            <a:ext cx="2945659" cy="498056"/>
          </a:xfrm>
          <a:prstGeom prst="rect">
            <a:avLst/>
          </a:prstGeom>
        </p:spPr>
        <p:txBody>
          <a:bodyPr vert="horz" lIns="95564" tIns="47783" rIns="95564" bIns="47783" rtlCol="0"/>
          <a:lstStyle>
            <a:lvl1pPr algn="r">
              <a:defRPr sz="1200"/>
            </a:lvl1pPr>
          </a:lstStyle>
          <a:p>
            <a:fld id="{76F9BB6C-4C96-4AE8-8AD5-653FB3182086}" type="datetimeFigureOut">
              <a:rPr lang="da-DK" smtClean="0"/>
              <a:t>04-10-2017</a:t>
            </a:fld>
            <a:endParaRPr lang="da-DK"/>
          </a:p>
        </p:txBody>
      </p:sp>
      <p:sp>
        <p:nvSpPr>
          <p:cNvPr id="4" name="Pladsholder til slidebille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5564" tIns="47783" rIns="95564" bIns="47783" rtlCol="0" anchor="ctr"/>
          <a:lstStyle/>
          <a:p>
            <a:endParaRPr lang="da-DK"/>
          </a:p>
        </p:txBody>
      </p:sp>
      <p:sp>
        <p:nvSpPr>
          <p:cNvPr id="5" name="Pladsholder til noter 4"/>
          <p:cNvSpPr>
            <a:spLocks noGrp="1"/>
          </p:cNvSpPr>
          <p:nvPr>
            <p:ph type="body" sz="quarter" idx="3"/>
          </p:nvPr>
        </p:nvSpPr>
        <p:spPr>
          <a:xfrm>
            <a:off x="679768" y="4777195"/>
            <a:ext cx="5438140" cy="3908614"/>
          </a:xfrm>
          <a:prstGeom prst="rect">
            <a:avLst/>
          </a:prstGeom>
        </p:spPr>
        <p:txBody>
          <a:bodyPr vert="horz" lIns="95564" tIns="47783" rIns="95564" bIns="47783"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28584"/>
            <a:ext cx="2945659" cy="498055"/>
          </a:xfrm>
          <a:prstGeom prst="rect">
            <a:avLst/>
          </a:prstGeom>
        </p:spPr>
        <p:txBody>
          <a:bodyPr vert="horz" lIns="95564" tIns="47783" rIns="95564" bIns="47783"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4" y="9428584"/>
            <a:ext cx="2945659" cy="498055"/>
          </a:xfrm>
          <a:prstGeom prst="rect">
            <a:avLst/>
          </a:prstGeom>
        </p:spPr>
        <p:txBody>
          <a:bodyPr vert="horz" lIns="95564" tIns="47783" rIns="95564" bIns="47783" rtlCol="0" anchor="b"/>
          <a:lstStyle>
            <a:lvl1pPr algn="r">
              <a:defRPr sz="1200"/>
            </a:lvl1pPr>
          </a:lstStyle>
          <a:p>
            <a:fld id="{2EEEBBF4-AB24-424B-9854-626A89D30BB4}" type="slidenum">
              <a:rPr lang="da-DK" smtClean="0"/>
              <a:t>‹nr.›</a:t>
            </a:fld>
            <a:endParaRPr lang="da-DK"/>
          </a:p>
        </p:txBody>
      </p:sp>
    </p:spTree>
    <p:extLst>
      <p:ext uri="{BB962C8B-B14F-4D97-AF65-F5344CB8AC3E}">
        <p14:creationId xmlns:p14="http://schemas.microsoft.com/office/powerpoint/2010/main" val="351466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0688" y="407988"/>
            <a:ext cx="5956300" cy="3351212"/>
          </a:xfrm>
        </p:spPr>
      </p:sp>
      <p:sp>
        <p:nvSpPr>
          <p:cNvPr id="3" name="Pladsholder til noter 2"/>
          <p:cNvSpPr>
            <a:spLocks noGrp="1"/>
          </p:cNvSpPr>
          <p:nvPr>
            <p:ph type="body" idx="1"/>
          </p:nvPr>
        </p:nvSpPr>
        <p:spPr>
          <a:xfrm>
            <a:off x="679768" y="4085469"/>
            <a:ext cx="5438140" cy="5343116"/>
          </a:xfrm>
        </p:spPr>
        <p:txBody>
          <a:bodyPr/>
          <a:lstStyle/>
          <a:p>
            <a:endParaRPr lang="da-DK" baseline="0" dirty="0"/>
          </a:p>
        </p:txBody>
      </p:sp>
      <p:sp>
        <p:nvSpPr>
          <p:cNvPr id="4" name="Pladsholder til slidenummer 3"/>
          <p:cNvSpPr>
            <a:spLocks noGrp="1"/>
          </p:cNvSpPr>
          <p:nvPr>
            <p:ph type="sldNum" sz="quarter" idx="10"/>
          </p:nvPr>
        </p:nvSpPr>
        <p:spPr/>
        <p:txBody>
          <a:bodyPr/>
          <a:lstStyle/>
          <a:p>
            <a:fld id="{2EEEBBF4-AB24-424B-9854-626A89D30BB4}" type="slidenum">
              <a:rPr lang="da-DK" smtClean="0"/>
              <a:t>1</a:t>
            </a:fld>
            <a:endParaRPr lang="da-DK" dirty="0"/>
          </a:p>
        </p:txBody>
      </p:sp>
    </p:spTree>
    <p:extLst>
      <p:ext uri="{BB962C8B-B14F-4D97-AF65-F5344CB8AC3E}">
        <p14:creationId xmlns:p14="http://schemas.microsoft.com/office/powerpoint/2010/main" val="30826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530350" y="277813"/>
            <a:ext cx="3736975" cy="2103437"/>
          </a:xfrm>
        </p:spPr>
      </p:sp>
      <p:sp>
        <p:nvSpPr>
          <p:cNvPr id="4" name="Pladsholder til slidenummer 3"/>
          <p:cNvSpPr>
            <a:spLocks noGrp="1"/>
          </p:cNvSpPr>
          <p:nvPr>
            <p:ph type="sldNum" sz="quarter" idx="10"/>
          </p:nvPr>
        </p:nvSpPr>
        <p:spPr/>
        <p:txBody>
          <a:bodyPr/>
          <a:lstStyle/>
          <a:p>
            <a:fld id="{2EEEBBF4-AB24-424B-9854-626A89D30BB4}" type="slidenum">
              <a:rPr lang="da-DK" smtClean="0"/>
              <a:t>10</a:t>
            </a:fld>
            <a:endParaRPr lang="da-DK"/>
          </a:p>
        </p:txBody>
      </p:sp>
      <p:sp>
        <p:nvSpPr>
          <p:cNvPr id="5" name="Pladsholder til noter 4"/>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3697437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530350" y="277813"/>
            <a:ext cx="3736975" cy="2103437"/>
          </a:xfrm>
        </p:spPr>
      </p:sp>
      <p:sp>
        <p:nvSpPr>
          <p:cNvPr id="4" name="Pladsholder til slidenummer 3"/>
          <p:cNvSpPr>
            <a:spLocks noGrp="1"/>
          </p:cNvSpPr>
          <p:nvPr>
            <p:ph type="sldNum" sz="quarter" idx="10"/>
          </p:nvPr>
        </p:nvSpPr>
        <p:spPr/>
        <p:txBody>
          <a:bodyPr/>
          <a:lstStyle/>
          <a:p>
            <a:fld id="{2EEEBBF4-AB24-424B-9854-626A89D30BB4}" type="slidenum">
              <a:rPr lang="da-DK" smtClean="0"/>
              <a:t>11</a:t>
            </a:fld>
            <a:endParaRPr lang="da-DK"/>
          </a:p>
        </p:txBody>
      </p:sp>
      <p:sp>
        <p:nvSpPr>
          <p:cNvPr id="5" name="Pladsholder til noter 4"/>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1824570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530350" y="277813"/>
            <a:ext cx="3736975" cy="2103437"/>
          </a:xfrm>
        </p:spPr>
      </p:sp>
      <p:sp>
        <p:nvSpPr>
          <p:cNvPr id="4" name="Pladsholder til slidenummer 3"/>
          <p:cNvSpPr>
            <a:spLocks noGrp="1"/>
          </p:cNvSpPr>
          <p:nvPr>
            <p:ph type="sldNum" sz="quarter" idx="10"/>
          </p:nvPr>
        </p:nvSpPr>
        <p:spPr/>
        <p:txBody>
          <a:bodyPr/>
          <a:lstStyle/>
          <a:p>
            <a:fld id="{2EEEBBF4-AB24-424B-9854-626A89D30BB4}" type="slidenum">
              <a:rPr lang="da-DK" smtClean="0"/>
              <a:t>12</a:t>
            </a:fld>
            <a:endParaRPr lang="da-DK"/>
          </a:p>
        </p:txBody>
      </p:sp>
      <p:sp>
        <p:nvSpPr>
          <p:cNvPr id="5" name="Pladsholder til noter 4"/>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238401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350963" y="333375"/>
            <a:ext cx="3981450" cy="2239963"/>
          </a:xfrm>
        </p:spPr>
      </p:sp>
      <p:sp>
        <p:nvSpPr>
          <p:cNvPr id="4" name="Pladsholder til slidenummer 3"/>
          <p:cNvSpPr>
            <a:spLocks noGrp="1"/>
          </p:cNvSpPr>
          <p:nvPr>
            <p:ph type="sldNum" sz="quarter" idx="10"/>
          </p:nvPr>
        </p:nvSpPr>
        <p:spPr/>
        <p:txBody>
          <a:bodyPr/>
          <a:lstStyle/>
          <a:p>
            <a:fld id="{2EEEBBF4-AB24-424B-9854-626A89D30BB4}" type="slidenum">
              <a:rPr lang="da-DK" smtClean="0"/>
              <a:t>13</a:t>
            </a:fld>
            <a:endParaRPr lang="da-DK"/>
          </a:p>
        </p:txBody>
      </p:sp>
      <p:sp>
        <p:nvSpPr>
          <p:cNvPr id="5" name="Pladsholder til noter 4"/>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3295578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857250" y="369888"/>
            <a:ext cx="5100638" cy="2870200"/>
          </a:xfrm>
        </p:spPr>
      </p:sp>
      <p:sp>
        <p:nvSpPr>
          <p:cNvPr id="4" name="Pladsholder til slidenummer 3"/>
          <p:cNvSpPr>
            <a:spLocks noGrp="1"/>
          </p:cNvSpPr>
          <p:nvPr>
            <p:ph type="sldNum" sz="quarter" idx="10"/>
          </p:nvPr>
        </p:nvSpPr>
        <p:spPr/>
        <p:txBody>
          <a:bodyPr/>
          <a:lstStyle/>
          <a:p>
            <a:fld id="{2EEEBBF4-AB24-424B-9854-626A89D30BB4}" type="slidenum">
              <a:rPr lang="da-DK" smtClean="0"/>
              <a:t>14</a:t>
            </a:fld>
            <a:endParaRPr lang="da-DK" dirty="0"/>
          </a:p>
        </p:txBody>
      </p:sp>
      <p:sp>
        <p:nvSpPr>
          <p:cNvPr id="5" name="Pladsholder til noter 4"/>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1870403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0688" y="500063"/>
            <a:ext cx="5956300" cy="3351212"/>
          </a:xfrm>
        </p:spPr>
      </p:sp>
      <p:sp>
        <p:nvSpPr>
          <p:cNvPr id="4" name="Pladsholder til slidenummer 3"/>
          <p:cNvSpPr>
            <a:spLocks noGrp="1"/>
          </p:cNvSpPr>
          <p:nvPr>
            <p:ph type="sldNum" sz="quarter" idx="10"/>
          </p:nvPr>
        </p:nvSpPr>
        <p:spPr/>
        <p:txBody>
          <a:bodyPr/>
          <a:lstStyle/>
          <a:p>
            <a:fld id="{2EEEBBF4-AB24-424B-9854-626A89D30BB4}" type="slidenum">
              <a:rPr lang="da-DK" smtClean="0"/>
              <a:t>15</a:t>
            </a:fld>
            <a:endParaRPr lang="da-DK"/>
          </a:p>
        </p:txBody>
      </p:sp>
      <p:sp>
        <p:nvSpPr>
          <p:cNvPr id="5" name="Pladsholder til noter 4"/>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2668352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EEEBBF4-AB24-424B-9854-626A89D30BB4}" type="slidenum">
              <a:rPr lang="da-DK" smtClean="0"/>
              <a:t>2</a:t>
            </a:fld>
            <a:endParaRPr lang="da-DK"/>
          </a:p>
        </p:txBody>
      </p:sp>
    </p:spTree>
    <p:extLst>
      <p:ext uri="{BB962C8B-B14F-4D97-AF65-F5344CB8AC3E}">
        <p14:creationId xmlns:p14="http://schemas.microsoft.com/office/powerpoint/2010/main" val="98620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900238" y="111125"/>
            <a:ext cx="2800350" cy="1576388"/>
          </a:xfrm>
        </p:spPr>
      </p:sp>
      <p:sp>
        <p:nvSpPr>
          <p:cNvPr id="4" name="Pladsholder til slidenummer 3"/>
          <p:cNvSpPr>
            <a:spLocks noGrp="1"/>
          </p:cNvSpPr>
          <p:nvPr>
            <p:ph type="sldNum" sz="quarter" idx="10"/>
          </p:nvPr>
        </p:nvSpPr>
        <p:spPr/>
        <p:txBody>
          <a:bodyPr/>
          <a:lstStyle/>
          <a:p>
            <a:fld id="{2EEEBBF4-AB24-424B-9854-626A89D30BB4}" type="slidenum">
              <a:rPr lang="da-DK" smtClean="0"/>
              <a:t>3</a:t>
            </a:fld>
            <a:endParaRPr lang="da-DK"/>
          </a:p>
        </p:txBody>
      </p:sp>
      <p:sp>
        <p:nvSpPr>
          <p:cNvPr id="5" name="Pladsholder til noter 4"/>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3349488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487488" y="193675"/>
            <a:ext cx="3722687" cy="2095500"/>
          </a:xfrm>
        </p:spPr>
      </p:sp>
      <p:sp>
        <p:nvSpPr>
          <p:cNvPr id="4" name="Pladsholder til slidenummer 3"/>
          <p:cNvSpPr>
            <a:spLocks noGrp="1"/>
          </p:cNvSpPr>
          <p:nvPr>
            <p:ph type="sldNum" sz="quarter" idx="10"/>
          </p:nvPr>
        </p:nvSpPr>
        <p:spPr/>
        <p:txBody>
          <a:bodyPr/>
          <a:lstStyle/>
          <a:p>
            <a:fld id="{2EEEBBF4-AB24-424B-9854-626A89D30BB4}" type="slidenum">
              <a:rPr lang="da-DK" smtClean="0"/>
              <a:t>4</a:t>
            </a:fld>
            <a:endParaRPr lang="da-DK"/>
          </a:p>
        </p:txBody>
      </p:sp>
      <p:sp>
        <p:nvSpPr>
          <p:cNvPr id="5" name="Pladsholder til noter 4"/>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3367827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0688" y="265113"/>
            <a:ext cx="5956300" cy="3351212"/>
          </a:xfrm>
        </p:spPr>
      </p:sp>
      <p:sp>
        <p:nvSpPr>
          <p:cNvPr id="4" name="Pladsholder til slidenummer 3"/>
          <p:cNvSpPr>
            <a:spLocks noGrp="1"/>
          </p:cNvSpPr>
          <p:nvPr>
            <p:ph type="sldNum" sz="quarter" idx="10"/>
          </p:nvPr>
        </p:nvSpPr>
        <p:spPr/>
        <p:txBody>
          <a:bodyPr/>
          <a:lstStyle/>
          <a:p>
            <a:fld id="{2EEEBBF4-AB24-424B-9854-626A89D30BB4}" type="slidenum">
              <a:rPr lang="da-DK" smtClean="0"/>
              <a:t>5</a:t>
            </a:fld>
            <a:endParaRPr lang="da-DK"/>
          </a:p>
        </p:txBody>
      </p:sp>
      <p:sp>
        <p:nvSpPr>
          <p:cNvPr id="5" name="Pladsholder til noter 4"/>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4041537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487488" y="193675"/>
            <a:ext cx="3722687" cy="2095500"/>
          </a:xfrm>
        </p:spPr>
      </p:sp>
      <p:sp>
        <p:nvSpPr>
          <p:cNvPr id="4" name="Pladsholder til slidenummer 3"/>
          <p:cNvSpPr>
            <a:spLocks noGrp="1"/>
          </p:cNvSpPr>
          <p:nvPr>
            <p:ph type="sldNum" sz="quarter" idx="10"/>
          </p:nvPr>
        </p:nvSpPr>
        <p:spPr/>
        <p:txBody>
          <a:bodyPr/>
          <a:lstStyle/>
          <a:p>
            <a:fld id="{2EEEBBF4-AB24-424B-9854-626A89D30BB4}" type="slidenum">
              <a:rPr lang="da-DK" smtClean="0"/>
              <a:t>6</a:t>
            </a:fld>
            <a:endParaRPr lang="da-DK"/>
          </a:p>
        </p:txBody>
      </p:sp>
      <p:sp>
        <p:nvSpPr>
          <p:cNvPr id="5" name="Pladsholder til noter 4"/>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1142125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4" name="Pladsholder til slidenummer 3"/>
          <p:cNvSpPr>
            <a:spLocks noGrp="1"/>
          </p:cNvSpPr>
          <p:nvPr>
            <p:ph type="sldNum" sz="quarter" idx="10"/>
          </p:nvPr>
        </p:nvSpPr>
        <p:spPr/>
        <p:txBody>
          <a:bodyPr/>
          <a:lstStyle/>
          <a:p>
            <a:fld id="{2EEEBBF4-AB24-424B-9854-626A89D30BB4}" type="slidenum">
              <a:rPr lang="da-DK" smtClean="0"/>
              <a:t>7</a:t>
            </a:fld>
            <a:endParaRPr lang="da-DK"/>
          </a:p>
        </p:txBody>
      </p:sp>
      <p:sp>
        <p:nvSpPr>
          <p:cNvPr id="5" name="Pladsholder til noter 4"/>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1830723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198688" y="180975"/>
            <a:ext cx="2792412" cy="1571625"/>
          </a:xfrm>
        </p:spPr>
      </p:sp>
      <p:sp>
        <p:nvSpPr>
          <p:cNvPr id="4" name="Pladsholder til slidenummer 3"/>
          <p:cNvSpPr>
            <a:spLocks noGrp="1"/>
          </p:cNvSpPr>
          <p:nvPr>
            <p:ph type="sldNum" sz="quarter" idx="10"/>
          </p:nvPr>
        </p:nvSpPr>
        <p:spPr/>
        <p:txBody>
          <a:bodyPr/>
          <a:lstStyle/>
          <a:p>
            <a:fld id="{2EEEBBF4-AB24-424B-9854-626A89D30BB4}" type="slidenum">
              <a:rPr lang="da-DK" smtClean="0"/>
              <a:t>8</a:t>
            </a:fld>
            <a:endParaRPr lang="da-DK"/>
          </a:p>
        </p:txBody>
      </p:sp>
      <p:sp>
        <p:nvSpPr>
          <p:cNvPr id="5" name="Pladsholder til noter 4"/>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1795535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530350" y="277813"/>
            <a:ext cx="3736975" cy="2103437"/>
          </a:xfrm>
        </p:spPr>
      </p:sp>
      <p:sp>
        <p:nvSpPr>
          <p:cNvPr id="4" name="Pladsholder til slidenummer 3"/>
          <p:cNvSpPr>
            <a:spLocks noGrp="1"/>
          </p:cNvSpPr>
          <p:nvPr>
            <p:ph type="sldNum" sz="quarter" idx="10"/>
          </p:nvPr>
        </p:nvSpPr>
        <p:spPr/>
        <p:txBody>
          <a:bodyPr/>
          <a:lstStyle/>
          <a:p>
            <a:fld id="{2EEEBBF4-AB24-424B-9854-626A89D30BB4}" type="slidenum">
              <a:rPr lang="da-DK" smtClean="0"/>
              <a:t>9</a:t>
            </a:fld>
            <a:endParaRPr lang="da-DK"/>
          </a:p>
        </p:txBody>
      </p:sp>
      <p:sp>
        <p:nvSpPr>
          <p:cNvPr id="5" name="Pladsholder til noter 4"/>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775339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da-DK"/>
              <a:t>Klik for at redigere i master</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29737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a:p>
        </p:txBody>
      </p:sp>
      <p:sp>
        <p:nvSpPr>
          <p:cNvPr id="3" name="Vertical Text Placeholder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98904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da-DK"/>
              <a:t>Klik for at redigere i master</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93453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smtClean="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smtClean="0"/>
              <a:t>‹nr.›</a:t>
            </a:fld>
            <a:endParaRPr lang="en-US" dirty="0"/>
          </a:p>
        </p:txBody>
      </p:sp>
    </p:spTree>
    <p:extLst>
      <p:ext uri="{BB962C8B-B14F-4D97-AF65-F5344CB8AC3E}">
        <p14:creationId xmlns:p14="http://schemas.microsoft.com/office/powerpoint/2010/main" val="121666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da-DK"/>
              <a:t>Klik for at redigere i master</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96DFF08F-DC6B-4601-B491-B0F83F6DD2DA}" type="datetimeFigureOut">
              <a:rPr lang="en-US" smtClean="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15531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299850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Content Placeholder 3"/>
          <p:cNvSpPr>
            <a:spLocks noGrp="1"/>
          </p:cNvSpPr>
          <p:nvPr>
            <p:ph sz="half" idx="2"/>
          </p:nvPr>
        </p:nvSpPr>
        <p:spPr>
          <a:xfrm>
            <a:off x="845127" y="2507550"/>
            <a:ext cx="5156200" cy="368052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Content Placeholder 5"/>
          <p:cNvSpPr>
            <a:spLocks noGrp="1"/>
          </p:cNvSpPr>
          <p:nvPr>
            <p:ph sz="quarter" idx="4"/>
          </p:nvPr>
        </p:nvSpPr>
        <p:spPr>
          <a:xfrm>
            <a:off x="6172200" y="2507550"/>
            <a:ext cx="5181601" cy="368052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Date Placeholder 6"/>
          <p:cNvSpPr>
            <a:spLocks noGrp="1"/>
          </p:cNvSpPr>
          <p:nvPr>
            <p:ph type="dt" sz="half" idx="10"/>
          </p:nvPr>
        </p:nvSpPr>
        <p:spPr/>
        <p:txBody>
          <a:bodyPr/>
          <a:lstStyle/>
          <a:p>
            <a:fld id="{96DFF08F-DC6B-4601-B491-B0F83F6DD2DA}" type="datetimeFigureOut">
              <a:rPr lang="en-US" smtClean="0"/>
              <a:t>10/4/2017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
        <p:nvSpPr>
          <p:cNvPr id="10" name="Title 9"/>
          <p:cNvSpPr>
            <a:spLocks noGrp="1"/>
          </p:cNvSpPr>
          <p:nvPr>
            <p:ph type="title"/>
          </p:nvPr>
        </p:nvSpPr>
        <p:spPr/>
        <p:txBody>
          <a:bodyPr/>
          <a:lstStyle/>
          <a:p>
            <a:r>
              <a:rPr lang="da-DK"/>
              <a:t>Klik for at redigere i master</a:t>
            </a:r>
            <a:endParaRPr lang="en-US" dirty="0"/>
          </a:p>
        </p:txBody>
      </p:sp>
    </p:spTree>
    <p:extLst>
      <p:ext uri="{BB962C8B-B14F-4D97-AF65-F5344CB8AC3E}">
        <p14:creationId xmlns:p14="http://schemas.microsoft.com/office/powerpoint/2010/main" val="1523011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DFF08F-DC6B-4601-B491-B0F83F6DD2DA}" type="datetimeFigureOut">
              <a:rPr lang="en-US" smtClean="0"/>
              <a:t>10/4/2017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
        <p:nvSpPr>
          <p:cNvPr id="6" name="Title 5"/>
          <p:cNvSpPr>
            <a:spLocks noGrp="1"/>
          </p:cNvSpPr>
          <p:nvPr>
            <p:ph type="title"/>
          </p:nvPr>
        </p:nvSpPr>
        <p:spPr/>
        <p:txBody>
          <a:bodyPr/>
          <a:lstStyle/>
          <a:p>
            <a:r>
              <a:rPr lang="da-DK"/>
              <a:t>Klik for at redigere i master</a:t>
            </a:r>
            <a:endParaRPr lang="en-US"/>
          </a:p>
        </p:txBody>
      </p:sp>
    </p:spTree>
    <p:extLst>
      <p:ext uri="{BB962C8B-B14F-4D97-AF65-F5344CB8AC3E}">
        <p14:creationId xmlns:p14="http://schemas.microsoft.com/office/powerpoint/2010/main" val="61005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10/4/2017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91027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da-DK"/>
              <a:t>Klik for at redigere i master</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5" name="Date Placeholder 4"/>
          <p:cNvSpPr>
            <a:spLocks noGrp="1"/>
          </p:cNvSpPr>
          <p:nvPr>
            <p:ph type="dt" sz="half" idx="10"/>
          </p:nvPr>
        </p:nvSpPr>
        <p:spPr/>
        <p:txBody>
          <a:bodyPr/>
          <a:lstStyle/>
          <a:p>
            <a:fld id="{96DFF08F-DC6B-4601-B491-B0F83F6DD2DA}" type="datetimeFigureOut">
              <a:rPr lang="en-US" smtClean="0"/>
              <a:pPr/>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59002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da-DK"/>
              <a:t>Klik for at redigere i master</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5" name="Date Placeholder 4"/>
          <p:cNvSpPr>
            <a:spLocks noGrp="1"/>
          </p:cNvSpPr>
          <p:nvPr>
            <p:ph type="dt" sz="half" idx="10"/>
          </p:nvPr>
        </p:nvSpPr>
        <p:spPr/>
        <p:txBody>
          <a:bodyPr/>
          <a:lstStyle/>
          <a:p>
            <a:fld id="{96DFF08F-DC6B-4601-B491-B0F83F6DD2DA}" type="datetimeFigureOut">
              <a:rPr lang="en-US" smtClean="0"/>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97562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da-DK"/>
              <a:t>Klik for at redigere i master</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6DFF08F-DC6B-4601-B491-B0F83F6DD2DA}" type="datetimeFigureOut">
              <a:rPr lang="en-US" smtClean="0"/>
              <a:pPr/>
              <a:t>10/4/2017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7540644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stretch>
            <a:fillRect/>
          </a:stretch>
        </p:blipFill>
        <p:spPr>
          <a:xfrm>
            <a:off x="3871724" y="1715097"/>
            <a:ext cx="4448549" cy="3808874"/>
          </a:xfrm>
          <a:prstGeom prst="rect">
            <a:avLst/>
          </a:prstGeom>
        </p:spPr>
      </p:pic>
      <p:sp>
        <p:nvSpPr>
          <p:cNvPr id="6" name="Titel 5"/>
          <p:cNvSpPr>
            <a:spLocks noGrp="1"/>
          </p:cNvSpPr>
          <p:nvPr>
            <p:ph type="ctrTitle"/>
          </p:nvPr>
        </p:nvSpPr>
        <p:spPr/>
        <p:txBody>
          <a:bodyPr/>
          <a:lstStyle/>
          <a:p>
            <a:endParaRPr lang="da-DK" dirty="0"/>
          </a:p>
        </p:txBody>
      </p:sp>
      <p:sp>
        <p:nvSpPr>
          <p:cNvPr id="7" name="Titel 4"/>
          <p:cNvSpPr txBox="1">
            <a:spLocks noGrp="1"/>
          </p:cNvSpPr>
          <p:nvPr>
            <p:ph type="subTitle" idx="1"/>
          </p:nvPr>
        </p:nvSpPr>
        <p:spPr>
          <a:xfrm>
            <a:off x="1066799" y="130988"/>
            <a:ext cx="10058400" cy="1336342"/>
          </a:xfrm>
          <a:prstGeom prst="rect">
            <a:avLst/>
          </a:prstGeom>
          <a:solidFill>
            <a:srgbClr val="FF8BD8"/>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0000"/>
              </a:lnSpc>
              <a:spcAft>
                <a:spcPts val="800"/>
              </a:spcAft>
            </a:pPr>
            <a:r>
              <a:rPr lang="da-DK" sz="18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Grundlæggende intensivsygepleje</a:t>
            </a:r>
            <a:endParaRPr lang="da-DK" sz="1050" dirty="0">
              <a:effectLst/>
              <a:ea typeface="Calibri" panose="020F0502020204030204" pitchFamily="34" charset="0"/>
              <a:cs typeface="Times New Roman" panose="02020603050405020304" pitchFamily="18" charset="0"/>
            </a:endParaRPr>
          </a:p>
          <a:p>
            <a:pPr algn="ctr">
              <a:lnSpc>
                <a:spcPct val="100000"/>
              </a:lnSpc>
              <a:spcAft>
                <a:spcPts val="800"/>
              </a:spcAft>
            </a:pPr>
            <a:r>
              <a:rPr lang="da-DK" sz="18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Den nyansattes udfordring</a:t>
            </a:r>
            <a:endParaRPr lang="da-DK" sz="1050" dirty="0">
              <a:effectLst/>
              <a:ea typeface="Calibri" panose="020F0502020204030204" pitchFamily="34" charset="0"/>
              <a:cs typeface="Times New Roman" panose="02020603050405020304" pitchFamily="18" charset="0"/>
            </a:endParaRPr>
          </a:p>
          <a:p>
            <a:pPr marL="228600" algn="ctr">
              <a:lnSpc>
                <a:spcPct val="100000"/>
              </a:lnSpc>
              <a:spcAft>
                <a:spcPts val="800"/>
              </a:spcAft>
            </a:pPr>
            <a:r>
              <a:rPr lang="da-DK" sz="12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En kvalitativ undersøgelse af oplæring på intensivafdelingen</a:t>
            </a:r>
            <a:endParaRPr lang="da-DK" sz="1050" dirty="0">
              <a:effectLst/>
              <a:ea typeface="Calibri" panose="020F0502020204030204" pitchFamily="34" charset="0"/>
              <a:cs typeface="Times New Roman" panose="02020603050405020304" pitchFamily="18" charset="0"/>
            </a:endParaRPr>
          </a:p>
          <a:p>
            <a:pPr marL="457200">
              <a:lnSpc>
                <a:spcPct val="107000"/>
              </a:lnSpc>
              <a:spcAft>
                <a:spcPts val="800"/>
              </a:spcAft>
            </a:pPr>
            <a:r>
              <a:rPr lang="da-DK" sz="14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da-DK" sz="1100" dirty="0">
              <a:effectLst/>
              <a:ea typeface="Calibri" panose="020F0502020204030204" pitchFamily="34" charset="0"/>
              <a:cs typeface="Times New Roman" panose="02020603050405020304" pitchFamily="18" charset="0"/>
            </a:endParaRPr>
          </a:p>
        </p:txBody>
      </p:sp>
      <p:sp>
        <p:nvSpPr>
          <p:cNvPr id="8" name="Tekstfelt 6"/>
          <p:cNvSpPr txBox="1"/>
          <p:nvPr/>
        </p:nvSpPr>
        <p:spPr>
          <a:xfrm>
            <a:off x="1097280" y="5771738"/>
            <a:ext cx="10058400" cy="969530"/>
          </a:xfrm>
          <a:prstGeom prst="rect">
            <a:avLst/>
          </a:prstGeom>
          <a:solidFill>
            <a:srgbClr val="FFCCFF"/>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2" spcCol="0" rtlCol="0" fromWordArt="0" anchor="t" anchorCtr="0" forceAA="0" compatLnSpc="1">
            <a:prstTxWarp prst="textNoShape">
              <a:avLst/>
            </a:prstTxWarp>
            <a:noAutofit/>
          </a:bodyPr>
          <a:lstStyle/>
          <a:p>
            <a:pPr>
              <a:spcBef>
                <a:spcPts val="1200"/>
              </a:spcBef>
              <a:spcAft>
                <a:spcPts val="800"/>
              </a:spcAft>
            </a:pPr>
            <a:endParaRPr lang="da-DK" sz="6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1200"/>
              </a:spcBef>
              <a:spcAft>
                <a:spcPts val="800"/>
              </a:spcAft>
            </a:pPr>
            <a:r>
              <a:rPr lang="da-DK" sz="1200" dirty="0">
                <a:effectLst/>
                <a:latin typeface="Times New Roman" panose="02020603050405020304" pitchFamily="18" charset="0"/>
                <a:ea typeface="Calibri" panose="020F0502020204030204" pitchFamily="34" charset="0"/>
                <a:cs typeface="Times New Roman" panose="02020603050405020304" pitchFamily="18" charset="0"/>
              </a:rPr>
              <a:t>KANDIDAT </a:t>
            </a:r>
            <a:r>
              <a:rPr lang="da-DK" sz="1200" dirty="0">
                <a:latin typeface="Times New Roman" panose="02020603050405020304" pitchFamily="18" charset="0"/>
                <a:ea typeface="Calibri" panose="020F0502020204030204" pitchFamily="34" charset="0"/>
                <a:cs typeface="Times New Roman" panose="02020603050405020304" pitchFamily="18" charset="0"/>
              </a:rPr>
              <a:t>SPECIALE </a:t>
            </a:r>
          </a:p>
          <a:p>
            <a:pPr>
              <a:spcBef>
                <a:spcPts val="1200"/>
              </a:spcBef>
              <a:spcAft>
                <a:spcPts val="800"/>
              </a:spcAft>
            </a:pPr>
            <a:r>
              <a:rPr lang="da-DK" sz="2800" dirty="0">
                <a:latin typeface="Times New Roman" panose="02020603050405020304" pitchFamily="18" charset="0"/>
                <a:ea typeface="Calibri" panose="020F0502020204030204" pitchFamily="34" charset="0"/>
                <a:cs typeface="Times New Roman" panose="02020603050405020304" pitchFamily="18" charset="0"/>
              </a:rPr>
              <a:t> </a:t>
            </a:r>
          </a:p>
          <a:p>
            <a:pPr marL="2335213">
              <a:spcBef>
                <a:spcPts val="1200"/>
              </a:spcBef>
              <a:spcAft>
                <a:spcPts val="800"/>
              </a:spcAft>
            </a:pPr>
            <a:endParaRPr lang="da-DK"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244725" defTabSz="4748213"/>
            <a:r>
              <a:rPr lang="da-DK" sz="1200" dirty="0"/>
              <a:t>Maria Pindstrup Søndergaard </a:t>
            </a:r>
          </a:p>
          <a:p>
            <a:pPr marL="2244725" defTabSz="4748213"/>
            <a:r>
              <a:rPr lang="da-DK" sz="1200" dirty="0"/>
              <a:t>Intensiv sygeplejerske og </a:t>
            </a:r>
            <a:r>
              <a:rPr lang="da-DK" sz="1200" dirty="0" err="1"/>
              <a:t>Cand.Cur.</a:t>
            </a:r>
            <a:r>
              <a:rPr lang="da-DK" sz="1200" dirty="0"/>
              <a:t> </a:t>
            </a:r>
          </a:p>
          <a:p>
            <a:pPr marL="2244725" defTabSz="4748213"/>
            <a:r>
              <a:rPr lang="da-DK" sz="1200" dirty="0"/>
              <a:t>Sygeplejerske med særlig klinisk funktion: </a:t>
            </a:r>
          </a:p>
          <a:p>
            <a:pPr marL="2244725" defTabSz="4748213"/>
            <a:r>
              <a:rPr lang="da-DK" sz="1200" dirty="0"/>
              <a:t>Uddannelse, undervisning og udvikling </a:t>
            </a:r>
          </a:p>
          <a:p>
            <a:pPr marL="2244725" defTabSz="4748213"/>
            <a:r>
              <a:rPr lang="da-DK" sz="1200" dirty="0"/>
              <a:t>maps@rn.dk</a:t>
            </a:r>
          </a:p>
          <a:p>
            <a:pPr>
              <a:lnSpc>
                <a:spcPct val="200000"/>
              </a:lnSpc>
              <a:spcBef>
                <a:spcPts val="1200"/>
              </a:spcBef>
              <a:spcAft>
                <a:spcPts val="800"/>
              </a:spcAft>
            </a:pPr>
            <a:endParaRPr lang="da-DK" sz="11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94172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Kulturelle temaer: </a:t>
            </a:r>
          </a:p>
        </p:txBody>
      </p:sp>
      <p:sp>
        <p:nvSpPr>
          <p:cNvPr id="4" name="Titel 4"/>
          <p:cNvSpPr txBox="1">
            <a:spLocks/>
          </p:cNvSpPr>
          <p:nvPr/>
        </p:nvSpPr>
        <p:spPr>
          <a:xfrm>
            <a:off x="66675" y="6467476"/>
            <a:ext cx="12020549" cy="288290"/>
          </a:xfrm>
          <a:prstGeom prst="rect">
            <a:avLst/>
          </a:prstGeom>
          <a:solidFill>
            <a:srgbClr val="FF8BD8"/>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9pPr>
          </a:lstStyle>
          <a:p>
            <a:pPr marL="0" indent="0">
              <a:lnSpc>
                <a:spcPct val="100000"/>
              </a:lnSpc>
              <a:spcAft>
                <a:spcPts val="800"/>
              </a:spcAft>
              <a:buNone/>
            </a:pPr>
            <a:r>
              <a:rPr lang="da-DK" sz="1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Kandidatspeciale			Grundlæggende intensivsygepleje - Den nyansattes udfordring	         		                              Maria Pindstrup Søndergaard</a:t>
            </a:r>
            <a:endParaRPr lang="da-DK" sz="800" dirty="0">
              <a:ea typeface="Calibri" panose="020F0502020204030204" pitchFamily="34" charset="0"/>
              <a:cs typeface="Times New Roman" panose="02020603050405020304" pitchFamily="18" charset="0"/>
            </a:endParaRPr>
          </a:p>
        </p:txBody>
      </p:sp>
      <p:pic>
        <p:nvPicPr>
          <p:cNvPr id="5" name="Pladsholder til indhold 4"/>
          <p:cNvPicPr>
            <a:picLocks noGrp="1" noChangeAspect="1"/>
          </p:cNvPicPr>
          <p:nvPr>
            <p:ph idx="1"/>
          </p:nvPr>
        </p:nvPicPr>
        <p:blipFill rotWithShape="1">
          <a:blip r:embed="rId3"/>
          <a:srcRect l="35625" t="35139" r="35312" b="19743"/>
          <a:stretch/>
        </p:blipFill>
        <p:spPr>
          <a:xfrm>
            <a:off x="3004361" y="1781667"/>
            <a:ext cx="4534774" cy="3959931"/>
          </a:xfrm>
          <a:prstGeom prst="rect">
            <a:avLst/>
          </a:prstGeom>
        </p:spPr>
      </p:pic>
      <p:pic>
        <p:nvPicPr>
          <p:cNvPr id="6" name="Pladsholder til indhold 4"/>
          <p:cNvPicPr>
            <a:picLocks noChangeAspect="1"/>
          </p:cNvPicPr>
          <p:nvPr/>
        </p:nvPicPr>
        <p:blipFill rotWithShape="1">
          <a:blip r:embed="rId4"/>
          <a:srcRect l="32803" t="23422" r="31935" b="16549"/>
          <a:stretch/>
        </p:blipFill>
        <p:spPr>
          <a:xfrm>
            <a:off x="8836369" y="134875"/>
            <a:ext cx="3250855" cy="3112893"/>
          </a:xfrm>
          <a:prstGeom prst="rect">
            <a:avLst/>
          </a:prstGeom>
        </p:spPr>
      </p:pic>
      <p:pic>
        <p:nvPicPr>
          <p:cNvPr id="12" name="Billede 11">
            <a:extLst>
              <a:ext uri="{FF2B5EF4-FFF2-40B4-BE49-F238E27FC236}">
                <a16:creationId xmlns:a16="http://schemas.microsoft.com/office/drawing/2014/main" xmlns="" id="{1CA7FB07-D87E-400A-8042-53FA7AA9608B}"/>
              </a:ext>
            </a:extLst>
          </p:cNvPr>
          <p:cNvPicPr>
            <a:picLocks noChangeAspect="1"/>
          </p:cNvPicPr>
          <p:nvPr/>
        </p:nvPicPr>
        <p:blipFill rotWithShape="1">
          <a:blip r:embed="rId5"/>
          <a:srcRect l="35886" t="35246" r="35443" b="54431"/>
          <a:stretch/>
        </p:blipFill>
        <p:spPr>
          <a:xfrm>
            <a:off x="1956122" y="2024067"/>
            <a:ext cx="6685459" cy="1354025"/>
          </a:xfrm>
          <a:prstGeom prst="rect">
            <a:avLst/>
          </a:prstGeom>
        </p:spPr>
      </p:pic>
      <p:sp>
        <p:nvSpPr>
          <p:cNvPr id="7" name="Taleboble: oval 6">
            <a:extLst>
              <a:ext uri="{FF2B5EF4-FFF2-40B4-BE49-F238E27FC236}">
                <a16:creationId xmlns:a16="http://schemas.microsoft.com/office/drawing/2014/main" xmlns="" id="{2F8DC184-1ADE-4724-A4DF-740A09FAC040}"/>
              </a:ext>
            </a:extLst>
          </p:cNvPr>
          <p:cNvSpPr/>
          <p:nvPr/>
        </p:nvSpPr>
        <p:spPr>
          <a:xfrm>
            <a:off x="66675" y="4603063"/>
            <a:ext cx="2668019" cy="1789121"/>
          </a:xfrm>
          <a:prstGeom prst="wedgeEllipseCallout">
            <a:avLst>
              <a:gd name="adj1" fmla="val 60293"/>
              <a:gd name="adj2" fmla="val 3274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8" name="Taleboble: oval 7">
            <a:extLst>
              <a:ext uri="{FF2B5EF4-FFF2-40B4-BE49-F238E27FC236}">
                <a16:creationId xmlns:a16="http://schemas.microsoft.com/office/drawing/2014/main" xmlns="" id="{86824C83-B642-48D9-9227-5CD7E9B046B4}"/>
              </a:ext>
            </a:extLst>
          </p:cNvPr>
          <p:cNvSpPr/>
          <p:nvPr/>
        </p:nvSpPr>
        <p:spPr>
          <a:xfrm>
            <a:off x="8439717" y="3775992"/>
            <a:ext cx="3518535" cy="2328545"/>
          </a:xfrm>
          <a:prstGeom prst="wedgeEllipseCallout">
            <a:avLst>
              <a:gd name="adj1" fmla="val -60638"/>
              <a:gd name="adj2" fmla="val 3068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9" name="Tekstfelt 7">
            <a:extLst>
              <a:ext uri="{FF2B5EF4-FFF2-40B4-BE49-F238E27FC236}">
                <a16:creationId xmlns:a16="http://schemas.microsoft.com/office/drawing/2014/main" xmlns="" id="{5FAA0211-6B9C-40E4-B1BA-593F450FE242}"/>
              </a:ext>
            </a:extLst>
          </p:cNvPr>
          <p:cNvSpPr txBox="1"/>
          <p:nvPr/>
        </p:nvSpPr>
        <p:spPr>
          <a:xfrm rot="10800000" flipV="1">
            <a:off x="315755" y="4920542"/>
            <a:ext cx="2238315" cy="1154162"/>
          </a:xfrm>
          <a:prstGeom prst="rect">
            <a:avLst/>
          </a:prstGeom>
          <a:noFill/>
        </p:spPr>
        <p:txBody>
          <a:bodyPr wrap="square" rtlCol="0">
            <a:spAutoFit/>
          </a:bodyPr>
          <a:lstStyle/>
          <a:p>
            <a:pPr>
              <a:spcAft>
                <a:spcPts val="0"/>
              </a:spcAft>
            </a:pPr>
            <a:r>
              <a:rPr lang="da-DK" sz="1150" i="1" dirty="0">
                <a:effectLst/>
                <a:latin typeface="Times New Roman" panose="02020603050405020304" pitchFamily="18" charset="0"/>
                <a:ea typeface="Times New Roman" panose="02020603050405020304" pitchFamily="18" charset="0"/>
              </a:rPr>
              <a:t>”Oplæringssygeplejersken siger ” du vil nok slå alarmen fra, ellers får du pip”, hun går over til den nyansatte. Pumpen driller og går i ”baglås”, hun overtager at få den i gang igen.”</a:t>
            </a:r>
            <a:endParaRPr lang="da-DK" sz="1200" dirty="0">
              <a:effectLst/>
              <a:latin typeface="Times New Roman" panose="02020603050405020304" pitchFamily="18" charset="0"/>
              <a:ea typeface="Times New Roman" panose="02020603050405020304" pitchFamily="18" charset="0"/>
            </a:endParaRPr>
          </a:p>
        </p:txBody>
      </p:sp>
      <p:sp>
        <p:nvSpPr>
          <p:cNvPr id="10" name="Tekstfelt 7">
            <a:extLst>
              <a:ext uri="{FF2B5EF4-FFF2-40B4-BE49-F238E27FC236}">
                <a16:creationId xmlns:a16="http://schemas.microsoft.com/office/drawing/2014/main" xmlns="" id="{4E1D8C93-3F5E-4D64-8850-CD0386F0ECC6}"/>
              </a:ext>
            </a:extLst>
          </p:cNvPr>
          <p:cNvSpPr txBox="1"/>
          <p:nvPr/>
        </p:nvSpPr>
        <p:spPr>
          <a:xfrm rot="10800000" flipV="1">
            <a:off x="8797322" y="4247766"/>
            <a:ext cx="3160930" cy="1384995"/>
          </a:xfrm>
          <a:prstGeom prst="rect">
            <a:avLst/>
          </a:prstGeom>
          <a:noFill/>
        </p:spPr>
        <p:txBody>
          <a:bodyPr wrap="square" rtlCol="0">
            <a:spAutoFit/>
          </a:bodyPr>
          <a:lstStyle/>
          <a:p>
            <a:pPr>
              <a:spcAft>
                <a:spcPts val="0"/>
              </a:spcAft>
            </a:pPr>
            <a:r>
              <a:rPr lang="da-DK" sz="1400" i="1" dirty="0">
                <a:effectLst/>
                <a:latin typeface="Times New Roman" panose="02020603050405020304" pitchFamily="18" charset="0"/>
                <a:ea typeface="Times New Roman" panose="02020603050405020304" pitchFamily="18" charset="0"/>
              </a:rPr>
              <a:t>”Hun fortæller, at hun så småt er ved at overtage plejen. Hun gør det meste selv nu. Men jeg er så langsom siger hun. Oplæringssygeplejersken fortæller at hun ikke er langsom, men omhyggelig og mangler jo stadig lidt håndelag.”</a:t>
            </a:r>
            <a:endParaRPr lang="da-DK"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698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Kulturelle temaer: </a:t>
            </a:r>
          </a:p>
        </p:txBody>
      </p:sp>
      <p:sp>
        <p:nvSpPr>
          <p:cNvPr id="4" name="Titel 4"/>
          <p:cNvSpPr txBox="1">
            <a:spLocks/>
          </p:cNvSpPr>
          <p:nvPr/>
        </p:nvSpPr>
        <p:spPr>
          <a:xfrm>
            <a:off x="66675" y="6467476"/>
            <a:ext cx="12020549" cy="288290"/>
          </a:xfrm>
          <a:prstGeom prst="rect">
            <a:avLst/>
          </a:prstGeom>
          <a:solidFill>
            <a:srgbClr val="FF8BD8"/>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9pPr>
          </a:lstStyle>
          <a:p>
            <a:pPr marL="0" indent="0">
              <a:lnSpc>
                <a:spcPct val="100000"/>
              </a:lnSpc>
              <a:spcAft>
                <a:spcPts val="800"/>
              </a:spcAft>
              <a:buNone/>
            </a:pPr>
            <a:r>
              <a:rPr lang="da-DK" sz="1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Kandidatspeciale			Grundlæggende intensivsygepleje - Den nyansattes udfordring	         		                              Maria Pindstrup Søndergaard</a:t>
            </a:r>
            <a:endParaRPr lang="da-DK" sz="800" dirty="0">
              <a:ea typeface="Calibri" panose="020F0502020204030204" pitchFamily="34" charset="0"/>
              <a:cs typeface="Times New Roman" panose="02020603050405020304" pitchFamily="18" charset="0"/>
            </a:endParaRPr>
          </a:p>
        </p:txBody>
      </p:sp>
      <p:pic>
        <p:nvPicPr>
          <p:cNvPr id="5" name="Pladsholder til indhold 4"/>
          <p:cNvPicPr>
            <a:picLocks noGrp="1" noChangeAspect="1"/>
          </p:cNvPicPr>
          <p:nvPr>
            <p:ph idx="1"/>
          </p:nvPr>
        </p:nvPicPr>
        <p:blipFill rotWithShape="1">
          <a:blip r:embed="rId3"/>
          <a:srcRect l="35625" t="35139" r="35312" b="19743"/>
          <a:stretch/>
        </p:blipFill>
        <p:spPr>
          <a:xfrm>
            <a:off x="3004361" y="1781667"/>
            <a:ext cx="4534774" cy="3959931"/>
          </a:xfrm>
          <a:prstGeom prst="rect">
            <a:avLst/>
          </a:prstGeom>
        </p:spPr>
      </p:pic>
      <p:pic>
        <p:nvPicPr>
          <p:cNvPr id="6" name="Pladsholder til indhold 4"/>
          <p:cNvPicPr>
            <a:picLocks noChangeAspect="1"/>
          </p:cNvPicPr>
          <p:nvPr/>
        </p:nvPicPr>
        <p:blipFill rotWithShape="1">
          <a:blip r:embed="rId4"/>
          <a:srcRect l="32803" t="23422" r="31935" b="16549"/>
          <a:stretch/>
        </p:blipFill>
        <p:spPr>
          <a:xfrm>
            <a:off x="8836369" y="134875"/>
            <a:ext cx="3250855" cy="3112893"/>
          </a:xfrm>
          <a:prstGeom prst="rect">
            <a:avLst/>
          </a:prstGeom>
        </p:spPr>
      </p:pic>
      <p:pic>
        <p:nvPicPr>
          <p:cNvPr id="11" name="Billede 10">
            <a:extLst>
              <a:ext uri="{FF2B5EF4-FFF2-40B4-BE49-F238E27FC236}">
                <a16:creationId xmlns:a16="http://schemas.microsoft.com/office/drawing/2014/main" xmlns="" id="{AB2A4AD1-E15B-4B99-843A-6455BDF1881E}"/>
              </a:ext>
            </a:extLst>
          </p:cNvPr>
          <p:cNvPicPr>
            <a:picLocks noChangeAspect="1"/>
          </p:cNvPicPr>
          <p:nvPr/>
        </p:nvPicPr>
        <p:blipFill rotWithShape="1">
          <a:blip r:embed="rId5"/>
          <a:srcRect l="35886" t="35105" r="35538" b="54599"/>
          <a:stretch/>
        </p:blipFill>
        <p:spPr>
          <a:xfrm>
            <a:off x="2029697" y="2021513"/>
            <a:ext cx="6716057" cy="1361062"/>
          </a:xfrm>
          <a:prstGeom prst="rect">
            <a:avLst/>
          </a:prstGeom>
        </p:spPr>
      </p:pic>
      <p:sp>
        <p:nvSpPr>
          <p:cNvPr id="7" name="Taleboble: oval 6">
            <a:extLst>
              <a:ext uri="{FF2B5EF4-FFF2-40B4-BE49-F238E27FC236}">
                <a16:creationId xmlns:a16="http://schemas.microsoft.com/office/drawing/2014/main" xmlns="" id="{4DEBBF90-8BAB-4031-9053-416A8132064D}"/>
              </a:ext>
            </a:extLst>
          </p:cNvPr>
          <p:cNvSpPr/>
          <p:nvPr/>
        </p:nvSpPr>
        <p:spPr>
          <a:xfrm>
            <a:off x="66675" y="4603063"/>
            <a:ext cx="2668019" cy="1789121"/>
          </a:xfrm>
          <a:prstGeom prst="wedgeEllipseCallout">
            <a:avLst>
              <a:gd name="adj1" fmla="val 60293"/>
              <a:gd name="adj2" fmla="val 3274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8" name="Taleboble: oval 7">
            <a:extLst>
              <a:ext uri="{FF2B5EF4-FFF2-40B4-BE49-F238E27FC236}">
                <a16:creationId xmlns:a16="http://schemas.microsoft.com/office/drawing/2014/main" xmlns="" id="{A5C97776-D20E-475C-B0D6-7FA39666B046}"/>
              </a:ext>
            </a:extLst>
          </p:cNvPr>
          <p:cNvSpPr/>
          <p:nvPr/>
        </p:nvSpPr>
        <p:spPr>
          <a:xfrm>
            <a:off x="8439717" y="3775992"/>
            <a:ext cx="3518535" cy="2328545"/>
          </a:xfrm>
          <a:prstGeom prst="wedgeEllipseCallout">
            <a:avLst>
              <a:gd name="adj1" fmla="val -60638"/>
              <a:gd name="adj2" fmla="val 3068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9" name="Tekstfelt 7">
            <a:extLst>
              <a:ext uri="{FF2B5EF4-FFF2-40B4-BE49-F238E27FC236}">
                <a16:creationId xmlns:a16="http://schemas.microsoft.com/office/drawing/2014/main" xmlns="" id="{0DD506E9-CBE7-4B71-AE4B-740FE0DC67FD}"/>
              </a:ext>
            </a:extLst>
          </p:cNvPr>
          <p:cNvSpPr txBox="1"/>
          <p:nvPr/>
        </p:nvSpPr>
        <p:spPr>
          <a:xfrm rot="10800000" flipV="1">
            <a:off x="384158" y="4743570"/>
            <a:ext cx="2169912" cy="1508105"/>
          </a:xfrm>
          <a:prstGeom prst="rect">
            <a:avLst/>
          </a:prstGeom>
          <a:noFill/>
        </p:spPr>
        <p:txBody>
          <a:bodyPr wrap="square" rtlCol="0">
            <a:spAutoFit/>
          </a:bodyPr>
          <a:lstStyle/>
          <a:p>
            <a:pPr>
              <a:spcAft>
                <a:spcPts val="0"/>
              </a:spcAft>
            </a:pPr>
            <a:r>
              <a:rPr lang="da-DK" sz="1150" i="1" dirty="0">
                <a:effectLst/>
                <a:latin typeface="Times New Roman" panose="02020603050405020304" pitchFamily="18" charset="0"/>
                <a:ea typeface="Times New Roman" panose="02020603050405020304" pitchFamily="18" charset="0"/>
              </a:rPr>
              <a:t>”Den nyansatte spørger oplæringssygeplejersken, der står på den anden side af sengen, om noget og de taler sammen, hun vender hovedet og ser på patienten og smiler ”det er bare mig der spørger, og så snakker vi hen over hovedet af dig”.”</a:t>
            </a:r>
            <a:endParaRPr lang="da-DK" sz="1200" dirty="0">
              <a:effectLst/>
              <a:latin typeface="Times New Roman" panose="02020603050405020304" pitchFamily="18" charset="0"/>
              <a:ea typeface="Times New Roman" panose="02020603050405020304" pitchFamily="18" charset="0"/>
            </a:endParaRPr>
          </a:p>
        </p:txBody>
      </p:sp>
      <p:sp>
        <p:nvSpPr>
          <p:cNvPr id="10" name="Tekstfelt 7">
            <a:extLst>
              <a:ext uri="{FF2B5EF4-FFF2-40B4-BE49-F238E27FC236}">
                <a16:creationId xmlns:a16="http://schemas.microsoft.com/office/drawing/2014/main" xmlns="" id="{6CE5C26C-35FD-4ABB-8562-06D26B288D05}"/>
              </a:ext>
            </a:extLst>
          </p:cNvPr>
          <p:cNvSpPr txBox="1"/>
          <p:nvPr/>
        </p:nvSpPr>
        <p:spPr>
          <a:xfrm rot="10800000" flipV="1">
            <a:off x="8745754" y="4170008"/>
            <a:ext cx="3059022" cy="1692771"/>
          </a:xfrm>
          <a:prstGeom prst="rect">
            <a:avLst/>
          </a:prstGeom>
          <a:noFill/>
        </p:spPr>
        <p:txBody>
          <a:bodyPr wrap="square" rtlCol="0">
            <a:spAutoFit/>
          </a:bodyPr>
          <a:lstStyle/>
          <a:p>
            <a:pPr>
              <a:spcAft>
                <a:spcPts val="0"/>
              </a:spcAft>
            </a:pPr>
            <a:r>
              <a:rPr lang="da-DK" sz="1300" i="1" dirty="0">
                <a:effectLst/>
                <a:latin typeface="Times New Roman" panose="02020603050405020304" pitchFamily="18" charset="0"/>
                <a:ea typeface="Times New Roman" panose="02020603050405020304" pitchFamily="18" charset="0"/>
              </a:rPr>
              <a:t>”Inde på stuen er ergoterapeuten i gang med at måle patientens hofter med et målebånd. Den nyansatte og oplæringssygeplejersken går i gang med at sætte inhalationen til. Bioanalytikeren afbryder, da hun er i tvivl om </a:t>
            </a:r>
            <a:r>
              <a:rPr lang="da-DK" sz="1300" i="1" dirty="0" err="1">
                <a:effectLst/>
                <a:latin typeface="Times New Roman" panose="02020603050405020304" pitchFamily="18" charset="0"/>
                <a:ea typeface="Times New Roman" panose="02020603050405020304" pitchFamily="18" charset="0"/>
              </a:rPr>
              <a:t>EKG’et</a:t>
            </a:r>
            <a:r>
              <a:rPr lang="da-DK" sz="1300" i="1" dirty="0">
                <a:effectLst/>
                <a:latin typeface="Times New Roman" panose="02020603050405020304" pitchFamily="18" charset="0"/>
                <a:ea typeface="Times New Roman" panose="02020603050405020304" pitchFamily="18" charset="0"/>
              </a:rPr>
              <a:t> er lavet tidligere, det ser det ud til ud fra      </a:t>
            </a:r>
          </a:p>
          <a:p>
            <a:pPr>
              <a:spcAft>
                <a:spcPts val="0"/>
              </a:spcAft>
            </a:pPr>
            <a:r>
              <a:rPr lang="da-DK" sz="1300" i="1" dirty="0">
                <a:latin typeface="Times New Roman" panose="02020603050405020304" pitchFamily="18" charset="0"/>
                <a:ea typeface="Times New Roman" panose="02020603050405020304" pitchFamily="18" charset="0"/>
              </a:rPr>
              <a:t>    </a:t>
            </a:r>
            <a:r>
              <a:rPr lang="da-DK" sz="1300" i="1" dirty="0">
                <a:effectLst/>
                <a:latin typeface="Times New Roman" panose="02020603050405020304" pitchFamily="18" charset="0"/>
                <a:ea typeface="Times New Roman" panose="02020603050405020304" pitchFamily="18" charset="0"/>
              </a:rPr>
              <a:t>hendes papirer.”</a:t>
            </a:r>
            <a:endParaRPr lang="da-DK" sz="1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609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Kulturelle temaer: </a:t>
            </a:r>
          </a:p>
        </p:txBody>
      </p:sp>
      <p:sp>
        <p:nvSpPr>
          <p:cNvPr id="4" name="Titel 4"/>
          <p:cNvSpPr txBox="1">
            <a:spLocks/>
          </p:cNvSpPr>
          <p:nvPr/>
        </p:nvSpPr>
        <p:spPr>
          <a:xfrm>
            <a:off x="66675" y="6467476"/>
            <a:ext cx="12020549" cy="288290"/>
          </a:xfrm>
          <a:prstGeom prst="rect">
            <a:avLst/>
          </a:prstGeom>
          <a:solidFill>
            <a:srgbClr val="FF8BD8"/>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9pPr>
          </a:lstStyle>
          <a:p>
            <a:pPr marL="0" indent="0">
              <a:lnSpc>
                <a:spcPct val="100000"/>
              </a:lnSpc>
              <a:spcAft>
                <a:spcPts val="800"/>
              </a:spcAft>
              <a:buNone/>
            </a:pPr>
            <a:r>
              <a:rPr lang="da-DK" sz="1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Kandidatspeciale			Grundlæggende intensivsygepleje - Den nyansattes udfordring	         		                              Maria Pindstrup Søndergaard</a:t>
            </a:r>
            <a:endParaRPr lang="da-DK" sz="800" dirty="0">
              <a:ea typeface="Calibri" panose="020F0502020204030204" pitchFamily="34" charset="0"/>
              <a:cs typeface="Times New Roman" panose="02020603050405020304" pitchFamily="18" charset="0"/>
            </a:endParaRPr>
          </a:p>
        </p:txBody>
      </p:sp>
      <p:pic>
        <p:nvPicPr>
          <p:cNvPr id="5" name="Pladsholder til indhold 4"/>
          <p:cNvPicPr>
            <a:picLocks noGrp="1" noChangeAspect="1"/>
          </p:cNvPicPr>
          <p:nvPr>
            <p:ph idx="1"/>
          </p:nvPr>
        </p:nvPicPr>
        <p:blipFill rotWithShape="1">
          <a:blip r:embed="rId3"/>
          <a:srcRect l="35625" t="35139" r="35312" b="19743"/>
          <a:stretch/>
        </p:blipFill>
        <p:spPr>
          <a:xfrm>
            <a:off x="3004361" y="1781667"/>
            <a:ext cx="4534774" cy="3959931"/>
          </a:xfrm>
          <a:prstGeom prst="rect">
            <a:avLst/>
          </a:prstGeom>
        </p:spPr>
      </p:pic>
      <p:pic>
        <p:nvPicPr>
          <p:cNvPr id="6" name="Pladsholder til indhold 4"/>
          <p:cNvPicPr>
            <a:picLocks noChangeAspect="1"/>
          </p:cNvPicPr>
          <p:nvPr/>
        </p:nvPicPr>
        <p:blipFill rotWithShape="1">
          <a:blip r:embed="rId4"/>
          <a:srcRect l="32803" t="23422" r="31935" b="16549"/>
          <a:stretch/>
        </p:blipFill>
        <p:spPr>
          <a:xfrm>
            <a:off x="8836369" y="134875"/>
            <a:ext cx="3250855" cy="3112893"/>
          </a:xfrm>
          <a:prstGeom prst="rect">
            <a:avLst/>
          </a:prstGeom>
        </p:spPr>
      </p:pic>
      <p:pic>
        <p:nvPicPr>
          <p:cNvPr id="3" name="Billede 2">
            <a:extLst>
              <a:ext uri="{FF2B5EF4-FFF2-40B4-BE49-F238E27FC236}">
                <a16:creationId xmlns:a16="http://schemas.microsoft.com/office/drawing/2014/main" xmlns="" id="{4D071A87-8AC9-4A7C-A677-9691C4B8B246}"/>
              </a:ext>
            </a:extLst>
          </p:cNvPr>
          <p:cNvPicPr>
            <a:picLocks noChangeAspect="1"/>
          </p:cNvPicPr>
          <p:nvPr/>
        </p:nvPicPr>
        <p:blipFill rotWithShape="1">
          <a:blip r:embed="rId5"/>
          <a:srcRect l="35791" t="35274" r="35443" b="54431"/>
          <a:stretch/>
        </p:blipFill>
        <p:spPr>
          <a:xfrm>
            <a:off x="2049316" y="2029839"/>
            <a:ext cx="6787053" cy="1366373"/>
          </a:xfrm>
          <a:prstGeom prst="rect">
            <a:avLst/>
          </a:prstGeom>
        </p:spPr>
      </p:pic>
      <p:sp>
        <p:nvSpPr>
          <p:cNvPr id="7" name="Taleboble: oval 6">
            <a:extLst>
              <a:ext uri="{FF2B5EF4-FFF2-40B4-BE49-F238E27FC236}">
                <a16:creationId xmlns:a16="http://schemas.microsoft.com/office/drawing/2014/main" xmlns="" id="{CC54D363-044E-48E6-92D3-1BE11C27FEFD}"/>
              </a:ext>
            </a:extLst>
          </p:cNvPr>
          <p:cNvSpPr/>
          <p:nvPr/>
        </p:nvSpPr>
        <p:spPr>
          <a:xfrm>
            <a:off x="66675" y="4603063"/>
            <a:ext cx="2668019" cy="1789121"/>
          </a:xfrm>
          <a:prstGeom prst="wedgeEllipseCallout">
            <a:avLst>
              <a:gd name="adj1" fmla="val 60293"/>
              <a:gd name="adj2" fmla="val 3274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8" name="Taleboble: oval 7">
            <a:extLst>
              <a:ext uri="{FF2B5EF4-FFF2-40B4-BE49-F238E27FC236}">
                <a16:creationId xmlns:a16="http://schemas.microsoft.com/office/drawing/2014/main" xmlns="" id="{296752B3-8FE9-41F6-927C-E0F15811B36C}"/>
              </a:ext>
            </a:extLst>
          </p:cNvPr>
          <p:cNvSpPr/>
          <p:nvPr/>
        </p:nvSpPr>
        <p:spPr>
          <a:xfrm>
            <a:off x="8439717" y="3775992"/>
            <a:ext cx="3518535" cy="2328545"/>
          </a:xfrm>
          <a:prstGeom prst="wedgeEllipseCallout">
            <a:avLst>
              <a:gd name="adj1" fmla="val -60638"/>
              <a:gd name="adj2" fmla="val 3068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9" name="Tekstfelt 7">
            <a:extLst>
              <a:ext uri="{FF2B5EF4-FFF2-40B4-BE49-F238E27FC236}">
                <a16:creationId xmlns:a16="http://schemas.microsoft.com/office/drawing/2014/main" xmlns="" id="{F0725955-8E62-40A9-80AE-436351C6B5BD}"/>
              </a:ext>
            </a:extLst>
          </p:cNvPr>
          <p:cNvSpPr txBox="1"/>
          <p:nvPr/>
        </p:nvSpPr>
        <p:spPr>
          <a:xfrm rot="10800000" flipV="1">
            <a:off x="8683042" y="4122090"/>
            <a:ext cx="3031884" cy="1569660"/>
          </a:xfrm>
          <a:prstGeom prst="rect">
            <a:avLst/>
          </a:prstGeom>
          <a:noFill/>
        </p:spPr>
        <p:txBody>
          <a:bodyPr wrap="square" rtlCol="0">
            <a:spAutoFit/>
          </a:bodyPr>
          <a:lstStyle/>
          <a:p>
            <a:pPr>
              <a:spcAft>
                <a:spcPts val="0"/>
              </a:spcAft>
            </a:pPr>
            <a:r>
              <a:rPr lang="da-DK" sz="1600" i="1" dirty="0">
                <a:effectLst/>
                <a:latin typeface="Times New Roman" panose="02020603050405020304" pitchFamily="18" charset="0"/>
                <a:ea typeface="Times New Roman" panose="02020603050405020304" pitchFamily="18" charset="0"/>
              </a:rPr>
              <a:t>”…at hun er blevet taget rigtig godt imod på afsnittet, ”…alle har været så søde, …og så bliver det prioriteret at man kan få sit måltid i ro, og at det bliver respekteret. Man bliver passet på…””</a:t>
            </a:r>
            <a:endParaRPr lang="da-DK" dirty="0">
              <a:effectLst/>
              <a:latin typeface="Times New Roman" panose="02020603050405020304" pitchFamily="18" charset="0"/>
              <a:ea typeface="Times New Roman" panose="02020603050405020304" pitchFamily="18" charset="0"/>
            </a:endParaRPr>
          </a:p>
        </p:txBody>
      </p:sp>
      <p:sp>
        <p:nvSpPr>
          <p:cNvPr id="10" name="Tekstfelt 7">
            <a:extLst>
              <a:ext uri="{FF2B5EF4-FFF2-40B4-BE49-F238E27FC236}">
                <a16:creationId xmlns:a16="http://schemas.microsoft.com/office/drawing/2014/main" xmlns="" id="{B6DF598F-D935-4D8E-8C5F-24ADF501248A}"/>
              </a:ext>
            </a:extLst>
          </p:cNvPr>
          <p:cNvSpPr txBox="1"/>
          <p:nvPr/>
        </p:nvSpPr>
        <p:spPr>
          <a:xfrm rot="10800000" flipV="1">
            <a:off x="227645" y="4814587"/>
            <a:ext cx="2431675" cy="1338828"/>
          </a:xfrm>
          <a:prstGeom prst="rect">
            <a:avLst/>
          </a:prstGeom>
          <a:noFill/>
        </p:spPr>
        <p:txBody>
          <a:bodyPr wrap="square" rtlCol="0">
            <a:spAutoFit/>
          </a:bodyPr>
          <a:lstStyle/>
          <a:p>
            <a:pPr>
              <a:spcAft>
                <a:spcPts val="0"/>
              </a:spcAft>
            </a:pPr>
            <a:r>
              <a:rPr lang="da-DK" sz="1150" i="1" dirty="0">
                <a:effectLst/>
                <a:latin typeface="Times New Roman" panose="02020603050405020304" pitchFamily="18" charset="0"/>
                <a:ea typeface="Times New Roman" panose="02020603050405020304" pitchFamily="18" charset="0"/>
              </a:rPr>
              <a:t>    ”Nabosygeplejersken har sat en skillevæg op mellem patienterne, hun læner sig ind over og spørger til, om de vil ud til kaffe.”</a:t>
            </a:r>
          </a:p>
          <a:p>
            <a:pPr>
              <a:spcAft>
                <a:spcPts val="0"/>
              </a:spcAft>
            </a:pPr>
            <a:endParaRPr lang="da-DK" sz="1200" dirty="0">
              <a:effectLst/>
              <a:latin typeface="Times New Roman" panose="02020603050405020304" pitchFamily="18" charset="0"/>
              <a:ea typeface="Times New Roman" panose="02020603050405020304" pitchFamily="18" charset="0"/>
            </a:endParaRPr>
          </a:p>
          <a:p>
            <a:pPr>
              <a:spcAft>
                <a:spcPts val="0"/>
              </a:spcAft>
            </a:pPr>
            <a:r>
              <a:rPr lang="da-DK" sz="1150" i="1" dirty="0">
                <a:effectLst/>
                <a:latin typeface="Times New Roman" panose="02020603050405020304" pitchFamily="18" charset="0"/>
                <a:ea typeface="Times New Roman" panose="02020603050405020304" pitchFamily="18" charset="0"/>
              </a:rPr>
              <a:t>”Nabosygeplejersken stikker smilende </a:t>
            </a:r>
          </a:p>
          <a:p>
            <a:pPr>
              <a:spcAft>
                <a:spcPts val="0"/>
              </a:spcAft>
            </a:pPr>
            <a:r>
              <a:rPr lang="da-DK" sz="1150" i="1" dirty="0">
                <a:latin typeface="Times New Roman" panose="02020603050405020304" pitchFamily="18" charset="0"/>
                <a:ea typeface="Times New Roman" panose="02020603050405020304" pitchFamily="18" charset="0"/>
              </a:rPr>
              <a:t>   </a:t>
            </a:r>
            <a:r>
              <a:rPr lang="da-DK" sz="1150" i="1" dirty="0">
                <a:effectLst/>
                <a:latin typeface="Times New Roman" panose="02020603050405020304" pitchFamily="18" charset="0"/>
                <a:ea typeface="Times New Roman" panose="02020603050405020304" pitchFamily="18" charset="0"/>
              </a:rPr>
              <a:t>hovedet ind, ”nu skal I altså ud,…”</a:t>
            </a:r>
            <a:endParaRPr lang="da-DK"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655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Tematisk ramme: </a:t>
            </a:r>
          </a:p>
        </p:txBody>
      </p:sp>
      <p:sp>
        <p:nvSpPr>
          <p:cNvPr id="4" name="Titel 4"/>
          <p:cNvSpPr txBox="1">
            <a:spLocks/>
          </p:cNvSpPr>
          <p:nvPr/>
        </p:nvSpPr>
        <p:spPr>
          <a:xfrm>
            <a:off x="66675" y="6467476"/>
            <a:ext cx="12020549" cy="288290"/>
          </a:xfrm>
          <a:prstGeom prst="rect">
            <a:avLst/>
          </a:prstGeom>
          <a:solidFill>
            <a:srgbClr val="FF8BD8"/>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9pPr>
          </a:lstStyle>
          <a:p>
            <a:pPr marL="0" indent="0">
              <a:lnSpc>
                <a:spcPct val="100000"/>
              </a:lnSpc>
              <a:spcAft>
                <a:spcPts val="800"/>
              </a:spcAft>
              <a:buNone/>
            </a:pPr>
            <a:r>
              <a:rPr lang="da-DK" sz="1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Kandidatspeciale			Grundlæggende intensivsygepleje - Den nyansattes udfordring	         		                              Maria Pindstrup Søndergaard</a:t>
            </a:r>
            <a:endParaRPr lang="da-DK" sz="800" dirty="0">
              <a:ea typeface="Calibri" panose="020F0502020204030204" pitchFamily="34" charset="0"/>
              <a:cs typeface="Times New Roman" panose="02020603050405020304" pitchFamily="18" charset="0"/>
            </a:endParaRPr>
          </a:p>
        </p:txBody>
      </p:sp>
      <p:pic>
        <p:nvPicPr>
          <p:cNvPr id="5" name="Pladsholder til indhold 4"/>
          <p:cNvPicPr>
            <a:picLocks noGrp="1" noChangeAspect="1"/>
          </p:cNvPicPr>
          <p:nvPr>
            <p:ph idx="1"/>
          </p:nvPr>
        </p:nvPicPr>
        <p:blipFill rotWithShape="1">
          <a:blip r:embed="rId3"/>
          <a:srcRect l="35625" t="35139" r="35312" b="19743"/>
          <a:stretch/>
        </p:blipFill>
        <p:spPr>
          <a:xfrm>
            <a:off x="3004361" y="1781667"/>
            <a:ext cx="4534774" cy="3959931"/>
          </a:xfrm>
          <a:prstGeom prst="rect">
            <a:avLst/>
          </a:prstGeom>
        </p:spPr>
      </p:pic>
      <p:pic>
        <p:nvPicPr>
          <p:cNvPr id="6" name="Pladsholder til indhold 4"/>
          <p:cNvPicPr>
            <a:picLocks noChangeAspect="1"/>
          </p:cNvPicPr>
          <p:nvPr/>
        </p:nvPicPr>
        <p:blipFill rotWithShape="1">
          <a:blip r:embed="rId4"/>
          <a:srcRect l="32803" t="23422" r="31935" b="16549"/>
          <a:stretch/>
        </p:blipFill>
        <p:spPr>
          <a:xfrm>
            <a:off x="8836369" y="134875"/>
            <a:ext cx="3250855" cy="3112893"/>
          </a:xfrm>
          <a:prstGeom prst="rect">
            <a:avLst/>
          </a:prstGeom>
        </p:spPr>
      </p:pic>
      <p:pic>
        <p:nvPicPr>
          <p:cNvPr id="7" name="Pladsholder til indhold 4"/>
          <p:cNvPicPr>
            <a:picLocks noChangeAspect="1"/>
          </p:cNvPicPr>
          <p:nvPr/>
        </p:nvPicPr>
        <p:blipFill rotWithShape="1">
          <a:blip r:embed="rId3"/>
          <a:srcRect l="35625" t="69941" r="35312" b="19743"/>
          <a:stretch/>
        </p:blipFill>
        <p:spPr>
          <a:xfrm>
            <a:off x="1334180" y="3032450"/>
            <a:ext cx="8334539" cy="1664120"/>
          </a:xfrm>
          <a:prstGeom prst="rect">
            <a:avLst/>
          </a:prstGeom>
        </p:spPr>
      </p:pic>
      <p:sp>
        <p:nvSpPr>
          <p:cNvPr id="8" name="Taleboble: oval 7">
            <a:extLst>
              <a:ext uri="{FF2B5EF4-FFF2-40B4-BE49-F238E27FC236}">
                <a16:creationId xmlns:a16="http://schemas.microsoft.com/office/drawing/2014/main" xmlns="" id="{E214679C-CFCC-4197-A268-A374A157A825}"/>
              </a:ext>
            </a:extLst>
          </p:cNvPr>
          <p:cNvSpPr/>
          <p:nvPr/>
        </p:nvSpPr>
        <p:spPr>
          <a:xfrm>
            <a:off x="66675" y="4603063"/>
            <a:ext cx="2668019" cy="1789121"/>
          </a:xfrm>
          <a:prstGeom prst="wedgeEllipseCallout">
            <a:avLst>
              <a:gd name="adj1" fmla="val 60293"/>
              <a:gd name="adj2" fmla="val 3274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9" name="Taleboble: oval 8">
            <a:extLst>
              <a:ext uri="{FF2B5EF4-FFF2-40B4-BE49-F238E27FC236}">
                <a16:creationId xmlns:a16="http://schemas.microsoft.com/office/drawing/2014/main" xmlns="" id="{7576C02E-168D-4A93-BE4D-83E0A7945212}"/>
              </a:ext>
            </a:extLst>
          </p:cNvPr>
          <p:cNvSpPr/>
          <p:nvPr/>
        </p:nvSpPr>
        <p:spPr>
          <a:xfrm>
            <a:off x="8439717" y="3775992"/>
            <a:ext cx="3518535" cy="2328545"/>
          </a:xfrm>
          <a:prstGeom prst="wedgeEllipseCallout">
            <a:avLst>
              <a:gd name="adj1" fmla="val -60638"/>
              <a:gd name="adj2" fmla="val 3068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10" name="Tekstfelt 7">
            <a:extLst>
              <a:ext uri="{FF2B5EF4-FFF2-40B4-BE49-F238E27FC236}">
                <a16:creationId xmlns:a16="http://schemas.microsoft.com/office/drawing/2014/main" xmlns="" id="{3AF2E303-7042-4B42-97AA-DF873DF8DF96}"/>
              </a:ext>
            </a:extLst>
          </p:cNvPr>
          <p:cNvSpPr txBox="1"/>
          <p:nvPr/>
        </p:nvSpPr>
        <p:spPr>
          <a:xfrm rot="10800000" flipV="1">
            <a:off x="358097" y="4964044"/>
            <a:ext cx="2195973" cy="977191"/>
          </a:xfrm>
          <a:prstGeom prst="rect">
            <a:avLst/>
          </a:prstGeom>
          <a:noFill/>
        </p:spPr>
        <p:txBody>
          <a:bodyPr wrap="square" rtlCol="0">
            <a:spAutoFit/>
          </a:bodyPr>
          <a:lstStyle/>
          <a:p>
            <a:pPr>
              <a:spcAft>
                <a:spcPts val="0"/>
              </a:spcAft>
            </a:pPr>
            <a:r>
              <a:rPr lang="da-DK" sz="1150" i="1" dirty="0">
                <a:effectLst/>
                <a:latin typeface="Times New Roman" panose="02020603050405020304" pitchFamily="18" charset="0"/>
                <a:ea typeface="Times New Roman" panose="02020603050405020304" pitchFamily="18" charset="0"/>
              </a:rPr>
              <a:t>”…ikke så meget sådan… fagspecifikt…[om oplæringssygeplejersken brug af den viden den nyansatte har med sig]”</a:t>
            </a:r>
            <a:endParaRPr lang="da-DK" sz="1200" dirty="0">
              <a:effectLst/>
              <a:latin typeface="Times New Roman" panose="02020603050405020304" pitchFamily="18" charset="0"/>
              <a:ea typeface="Times New Roman" panose="02020603050405020304" pitchFamily="18" charset="0"/>
            </a:endParaRPr>
          </a:p>
        </p:txBody>
      </p:sp>
      <p:sp>
        <p:nvSpPr>
          <p:cNvPr id="11" name="Tekstfelt 7">
            <a:extLst>
              <a:ext uri="{FF2B5EF4-FFF2-40B4-BE49-F238E27FC236}">
                <a16:creationId xmlns:a16="http://schemas.microsoft.com/office/drawing/2014/main" xmlns="" id="{BD1AD045-3C80-47DE-8AB3-14308E97BEB1}"/>
              </a:ext>
            </a:extLst>
          </p:cNvPr>
          <p:cNvSpPr txBox="1"/>
          <p:nvPr/>
        </p:nvSpPr>
        <p:spPr>
          <a:xfrm rot="10800000" flipV="1">
            <a:off x="8694874" y="4233493"/>
            <a:ext cx="3263378" cy="1508105"/>
          </a:xfrm>
          <a:prstGeom prst="rect">
            <a:avLst/>
          </a:prstGeom>
          <a:noFill/>
        </p:spPr>
        <p:txBody>
          <a:bodyPr wrap="square" rtlCol="0">
            <a:spAutoFit/>
          </a:bodyPr>
          <a:lstStyle/>
          <a:p>
            <a:pPr>
              <a:spcAft>
                <a:spcPts val="0"/>
              </a:spcAft>
            </a:pPr>
            <a:r>
              <a:rPr lang="da-DK" sz="1150" i="1" dirty="0">
                <a:effectLst/>
                <a:latin typeface="Times New Roman" panose="02020603050405020304" pitchFamily="18" charset="0"/>
                <a:ea typeface="Times New Roman" panose="02020603050405020304" pitchFamily="18" charset="0"/>
              </a:rPr>
              <a:t>”Vi har flere gange fået at vide at … at nu har I måske lært noget… men </a:t>
            </a:r>
            <a:r>
              <a:rPr lang="da-DK" sz="1150" i="1" dirty="0" err="1">
                <a:effectLst/>
                <a:latin typeface="Times New Roman" panose="02020603050405020304" pitchFamily="18" charset="0"/>
                <a:ea typeface="Times New Roman" panose="02020603050405020304" pitchFamily="18" charset="0"/>
              </a:rPr>
              <a:t>æhh</a:t>
            </a:r>
            <a:r>
              <a:rPr lang="da-DK" sz="1150" i="1" dirty="0">
                <a:effectLst/>
                <a:latin typeface="Times New Roman" panose="02020603050405020304" pitchFamily="18" charset="0"/>
                <a:ea typeface="Times New Roman" panose="02020603050405020304" pitchFamily="18" charset="0"/>
              </a:rPr>
              <a:t>.. de er mere syge her, så de reagere på en anden måde… eller de reagere mere voldsomt </a:t>
            </a:r>
            <a:r>
              <a:rPr lang="da-DK" sz="1150" i="1" dirty="0" err="1">
                <a:effectLst/>
                <a:latin typeface="Times New Roman" panose="02020603050405020304" pitchFamily="18" charset="0"/>
                <a:ea typeface="Times New Roman" panose="02020603050405020304" pitchFamily="18" charset="0"/>
              </a:rPr>
              <a:t>her…æhm</a:t>
            </a:r>
            <a:r>
              <a:rPr lang="da-DK" sz="1150" i="1" dirty="0">
                <a:effectLst/>
                <a:latin typeface="Times New Roman" panose="02020603050405020304" pitchFamily="18" charset="0"/>
                <a:ea typeface="Times New Roman" panose="02020603050405020304" pitchFamily="18" charset="0"/>
              </a:rPr>
              <a:t>… så der syntes jeg godt nogen gange, at det kan være svært at så … at sige hvor meget af det kan jeg sådan, føre direkte over og hvor meget af det skal sådan </a:t>
            </a:r>
            <a:r>
              <a:rPr lang="da-DK" sz="1150" i="1" dirty="0" err="1">
                <a:effectLst/>
                <a:latin typeface="Times New Roman" panose="02020603050405020304" pitchFamily="18" charset="0"/>
                <a:ea typeface="Times New Roman" panose="02020603050405020304" pitchFamily="18" charset="0"/>
              </a:rPr>
              <a:t>æhh</a:t>
            </a:r>
            <a:r>
              <a:rPr lang="da-DK" sz="1150" i="1" dirty="0">
                <a:effectLst/>
                <a:latin typeface="Times New Roman" panose="02020603050405020304" pitchFamily="18" charset="0"/>
                <a:ea typeface="Times New Roman" panose="02020603050405020304" pitchFamily="18" charset="0"/>
              </a:rPr>
              <a:t>…. skaleres lidt </a:t>
            </a:r>
          </a:p>
          <a:p>
            <a:pPr>
              <a:spcAft>
                <a:spcPts val="0"/>
              </a:spcAft>
            </a:pPr>
            <a:r>
              <a:rPr lang="da-DK" sz="1150" i="1" dirty="0">
                <a:latin typeface="Times New Roman" panose="02020603050405020304" pitchFamily="18" charset="0"/>
                <a:ea typeface="Times New Roman" panose="02020603050405020304" pitchFamily="18" charset="0"/>
              </a:rPr>
              <a:t>      </a:t>
            </a:r>
            <a:r>
              <a:rPr lang="da-DK" sz="1150" i="1" dirty="0">
                <a:effectLst/>
                <a:latin typeface="Times New Roman" panose="02020603050405020304" pitchFamily="18" charset="0"/>
                <a:ea typeface="Times New Roman" panose="02020603050405020304" pitchFamily="18" charset="0"/>
              </a:rPr>
              <a:t>før man kan få det herover…”</a:t>
            </a:r>
            <a:endParaRPr lang="da-DK"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999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4"/>
          <p:cNvPicPr>
            <a:picLocks noChangeAspect="1"/>
          </p:cNvPicPr>
          <p:nvPr/>
        </p:nvPicPr>
        <p:blipFill rotWithShape="1">
          <a:blip r:embed="rId3"/>
          <a:srcRect l="32803" t="23422" r="31935" b="16549"/>
          <a:stretch/>
        </p:blipFill>
        <p:spPr>
          <a:xfrm>
            <a:off x="3788229" y="1078545"/>
            <a:ext cx="4473444" cy="4283597"/>
          </a:xfrm>
          <a:prstGeom prst="rect">
            <a:avLst/>
          </a:prstGeom>
        </p:spPr>
      </p:pic>
      <p:sp>
        <p:nvSpPr>
          <p:cNvPr id="2" name="Titel 1"/>
          <p:cNvSpPr>
            <a:spLocks noGrp="1"/>
          </p:cNvSpPr>
          <p:nvPr>
            <p:ph type="title"/>
          </p:nvPr>
        </p:nvSpPr>
        <p:spPr/>
        <p:txBody>
          <a:bodyPr/>
          <a:lstStyle/>
          <a:p>
            <a:r>
              <a:rPr lang="da-DK" dirty="0"/>
              <a:t>Opsummering: </a:t>
            </a:r>
          </a:p>
        </p:txBody>
      </p:sp>
      <p:sp>
        <p:nvSpPr>
          <p:cNvPr id="3" name="Pladsholder til indhold 2"/>
          <p:cNvSpPr>
            <a:spLocks noGrp="1"/>
          </p:cNvSpPr>
          <p:nvPr>
            <p:ph idx="1"/>
          </p:nvPr>
        </p:nvSpPr>
        <p:spPr/>
        <p:txBody>
          <a:bodyPr>
            <a:normAutofit lnSpcReduction="10000"/>
          </a:bodyPr>
          <a:lstStyle/>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lgn="ctr">
              <a:buNone/>
            </a:pPr>
            <a:r>
              <a:rPr lang="da-DK" dirty="0"/>
              <a:t>Den nyansattes udfordring.</a:t>
            </a:r>
          </a:p>
        </p:txBody>
      </p:sp>
      <p:sp>
        <p:nvSpPr>
          <p:cNvPr id="4" name="Titel 4"/>
          <p:cNvSpPr txBox="1">
            <a:spLocks/>
          </p:cNvSpPr>
          <p:nvPr/>
        </p:nvSpPr>
        <p:spPr>
          <a:xfrm>
            <a:off x="66675" y="6467476"/>
            <a:ext cx="12020549" cy="288290"/>
          </a:xfrm>
          <a:prstGeom prst="rect">
            <a:avLst/>
          </a:prstGeom>
          <a:solidFill>
            <a:srgbClr val="FF8BD8"/>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9pPr>
          </a:lstStyle>
          <a:p>
            <a:pPr marL="0" indent="0">
              <a:lnSpc>
                <a:spcPct val="100000"/>
              </a:lnSpc>
              <a:spcAft>
                <a:spcPts val="800"/>
              </a:spcAft>
              <a:buNone/>
            </a:pPr>
            <a:r>
              <a:rPr lang="da-DK" sz="1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Kandidatspeciale			Grundlæggende intensivsygepleje - Den nyansattes udfordring	         		                              Maria Pindstrup Søndergaard</a:t>
            </a:r>
            <a:endParaRPr lang="da-DK" sz="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8319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5127" y="67181"/>
            <a:ext cx="10515600" cy="1325562"/>
          </a:xfrm>
        </p:spPr>
        <p:txBody>
          <a:bodyPr/>
          <a:lstStyle/>
          <a:p>
            <a:r>
              <a:rPr lang="da-DK" u="sng" dirty="0"/>
              <a:t>Emner til diskussion i afsnittet:</a:t>
            </a:r>
            <a:r>
              <a:rPr lang="da-DK" dirty="0"/>
              <a:t> </a:t>
            </a:r>
          </a:p>
        </p:txBody>
      </p:sp>
      <p:sp>
        <p:nvSpPr>
          <p:cNvPr id="3" name="Pladsholder til indhold 2"/>
          <p:cNvSpPr>
            <a:spLocks noGrp="1"/>
          </p:cNvSpPr>
          <p:nvPr>
            <p:ph idx="1"/>
          </p:nvPr>
        </p:nvSpPr>
        <p:spPr>
          <a:xfrm>
            <a:off x="845127" y="1268964"/>
            <a:ext cx="10515600" cy="5327779"/>
          </a:xfrm>
        </p:spPr>
        <p:txBody>
          <a:bodyPr>
            <a:normAutofit fontScale="92500"/>
          </a:bodyPr>
          <a:lstStyle/>
          <a:p>
            <a:pPr>
              <a:buFont typeface="Arial" panose="020B0604020202020204" pitchFamily="34" charset="0"/>
              <a:buChar char="•"/>
            </a:pPr>
            <a:r>
              <a:rPr lang="da-DK" dirty="0">
                <a:solidFill>
                  <a:srgbClr val="92D050"/>
                </a:solidFill>
              </a:rPr>
              <a:t>Hvordan kan vi anvende nyansattes kompetencer i intensiv.</a:t>
            </a:r>
          </a:p>
          <a:p>
            <a:pPr>
              <a:buFont typeface="Arial" panose="020B0604020202020204" pitchFamily="34" charset="0"/>
              <a:buChar char="•"/>
            </a:pPr>
            <a:r>
              <a:rPr lang="da-DK" dirty="0">
                <a:solidFill>
                  <a:srgbClr val="92D050"/>
                </a:solidFill>
              </a:rPr>
              <a:t>Hvad skal nyansatte oplæres i, hvad skal gives fokus og anerkendelse.</a:t>
            </a:r>
          </a:p>
          <a:p>
            <a:pPr>
              <a:buFont typeface="Arial" panose="020B0604020202020204" pitchFamily="34" charset="0"/>
              <a:buChar char="•"/>
            </a:pPr>
            <a:r>
              <a:rPr lang="da-DK" dirty="0">
                <a:solidFill>
                  <a:srgbClr val="92D050"/>
                </a:solidFill>
              </a:rPr>
              <a:t>Hvordan tager vi fagligt godt imod nyansatte, </a:t>
            </a:r>
            <a:r>
              <a:rPr lang="da-DK" dirty="0" err="1">
                <a:solidFill>
                  <a:srgbClr val="92D050"/>
                </a:solidFill>
              </a:rPr>
              <a:t>evt</a:t>
            </a:r>
            <a:r>
              <a:rPr lang="da-DK" dirty="0">
                <a:solidFill>
                  <a:srgbClr val="92D050"/>
                </a:solidFill>
              </a:rPr>
              <a:t> kursus.</a:t>
            </a:r>
          </a:p>
          <a:p>
            <a:pPr>
              <a:buFont typeface="Arial" panose="020B0604020202020204" pitchFamily="34" charset="0"/>
              <a:buChar char="•"/>
            </a:pPr>
            <a:r>
              <a:rPr lang="da-DK" dirty="0"/>
              <a:t>Fokus på egen fagidentitet</a:t>
            </a:r>
          </a:p>
          <a:p>
            <a:pPr>
              <a:buFont typeface="Arial" panose="020B0604020202020204" pitchFamily="34" charset="0"/>
              <a:buChar char="•"/>
            </a:pPr>
            <a:r>
              <a:rPr lang="da-DK" dirty="0" smtClean="0"/>
              <a:t>Oplæringssygeplejerskens </a:t>
            </a:r>
            <a:r>
              <a:rPr lang="da-DK" dirty="0"/>
              <a:t>rolle</a:t>
            </a:r>
          </a:p>
          <a:p>
            <a:pPr>
              <a:buFont typeface="Arial" panose="020B0604020202020204" pitchFamily="34" charset="0"/>
              <a:buChar char="•"/>
            </a:pPr>
            <a:r>
              <a:rPr lang="da-DK" dirty="0" smtClean="0"/>
              <a:t>Være </a:t>
            </a:r>
            <a:r>
              <a:rPr lang="da-DK" dirty="0"/>
              <a:t>opmærksom på om afbrydelser er nødvendige. </a:t>
            </a:r>
          </a:p>
          <a:p>
            <a:pPr>
              <a:buFont typeface="Arial" panose="020B0604020202020204" pitchFamily="34" charset="0"/>
              <a:buChar char="•"/>
            </a:pPr>
            <a:r>
              <a:rPr lang="da-DK" dirty="0">
                <a:solidFill>
                  <a:srgbClr val="FF3399"/>
                </a:solidFill>
              </a:rPr>
              <a:t>Anerkende og prioritere eget fag</a:t>
            </a:r>
          </a:p>
          <a:p>
            <a:pPr>
              <a:buFont typeface="Arial" panose="020B0604020202020204" pitchFamily="34" charset="0"/>
              <a:buChar char="•"/>
            </a:pPr>
            <a:r>
              <a:rPr lang="da-DK" dirty="0" smtClean="0">
                <a:solidFill>
                  <a:srgbClr val="FF3399"/>
                </a:solidFill>
              </a:rPr>
              <a:t>Ikke </a:t>
            </a:r>
            <a:r>
              <a:rPr lang="da-DK" dirty="0">
                <a:solidFill>
                  <a:srgbClr val="FF3399"/>
                </a:solidFill>
              </a:rPr>
              <a:t>blive usynlige i eget fag</a:t>
            </a:r>
          </a:p>
          <a:p>
            <a:pPr>
              <a:buFont typeface="Arial" panose="020B0604020202020204" pitchFamily="34" charset="0"/>
              <a:buChar char="•"/>
            </a:pPr>
            <a:r>
              <a:rPr lang="da-DK" dirty="0" smtClean="0">
                <a:solidFill>
                  <a:srgbClr val="FF3399"/>
                </a:solidFill>
              </a:rPr>
              <a:t>Lade </a:t>
            </a:r>
            <a:r>
              <a:rPr lang="da-DK" dirty="0">
                <a:solidFill>
                  <a:srgbClr val="FF3399"/>
                </a:solidFill>
              </a:rPr>
              <a:t>patienten fortsat være omdrejningspunktet i oplæringssituationen</a:t>
            </a:r>
          </a:p>
          <a:p>
            <a:pPr>
              <a:buFont typeface="Arial" panose="020B0604020202020204" pitchFamily="34" charset="0"/>
              <a:buChar char="•"/>
            </a:pPr>
            <a:r>
              <a:rPr lang="da-DK" dirty="0" smtClean="0">
                <a:solidFill>
                  <a:srgbClr val="00B0F0"/>
                </a:solidFill>
              </a:rPr>
              <a:t>Italesættelse </a:t>
            </a:r>
            <a:r>
              <a:rPr lang="da-DK" dirty="0">
                <a:solidFill>
                  <a:srgbClr val="00B0F0"/>
                </a:solidFill>
              </a:rPr>
              <a:t>og balance i grundlæggende intensivsygepleje, især fokus på </a:t>
            </a:r>
            <a:r>
              <a:rPr lang="da-DK" i="1" dirty="0">
                <a:solidFill>
                  <a:srgbClr val="00B0F0"/>
                </a:solidFill>
              </a:rPr>
              <a:t>humanistisk kundskab/relation</a:t>
            </a:r>
            <a:r>
              <a:rPr lang="da-DK" i="1" dirty="0" smtClean="0">
                <a:solidFill>
                  <a:srgbClr val="00B0F0"/>
                </a:solidFill>
              </a:rPr>
              <a:t>.</a:t>
            </a:r>
            <a:endParaRPr lang="da-DK" i="1" dirty="0">
              <a:solidFill>
                <a:srgbClr val="00B0F0"/>
              </a:solidFill>
            </a:endParaRPr>
          </a:p>
        </p:txBody>
      </p:sp>
      <p:sp>
        <p:nvSpPr>
          <p:cNvPr id="4" name="Titel 4"/>
          <p:cNvSpPr txBox="1">
            <a:spLocks/>
          </p:cNvSpPr>
          <p:nvPr/>
        </p:nvSpPr>
        <p:spPr>
          <a:xfrm>
            <a:off x="66675" y="6467476"/>
            <a:ext cx="12020549" cy="288290"/>
          </a:xfrm>
          <a:prstGeom prst="rect">
            <a:avLst/>
          </a:prstGeom>
          <a:solidFill>
            <a:srgbClr val="FF8BD8"/>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9pPr>
          </a:lstStyle>
          <a:p>
            <a:pPr marL="0" indent="0">
              <a:lnSpc>
                <a:spcPct val="100000"/>
              </a:lnSpc>
              <a:spcAft>
                <a:spcPts val="800"/>
              </a:spcAft>
              <a:buNone/>
            </a:pPr>
            <a:r>
              <a:rPr lang="da-DK" sz="1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Kandidatspeciale			Grundlæggende intensivsygepleje - Den nyansattes udfordring	         		                              Maria Pindstrup Søndergaard</a:t>
            </a:r>
            <a:endParaRPr lang="da-DK" sz="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849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3">
                                            <p:txEl>
                                              <p:pRg st="6" end="6"/>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
                                            <p:txEl>
                                              <p:pRg st="7" end="7"/>
                                            </p:txEl>
                                          </p:spTgt>
                                        </p:tgtEl>
                                      </p:cBhvr>
                                    </p:animEffect>
                                  </p:childTnLst>
                                </p:cTn>
                              </p:par>
                              <p:par>
                                <p:cTn id="49" presetID="53" presetClass="entr" presetSubtype="16"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p:cTn id="5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57375" y="365760"/>
            <a:ext cx="9503352" cy="1325562"/>
          </a:xfrm>
        </p:spPr>
        <p:txBody>
          <a:bodyPr/>
          <a:lstStyle/>
          <a:p>
            <a:r>
              <a:rPr lang="da-DK" u="sng" dirty="0"/>
              <a:t>Sygeplejens rationaler:</a:t>
            </a:r>
          </a:p>
        </p:txBody>
      </p:sp>
      <p:sp>
        <p:nvSpPr>
          <p:cNvPr id="3" name="Pladsholder til indhold 2"/>
          <p:cNvSpPr>
            <a:spLocks noGrp="1"/>
          </p:cNvSpPr>
          <p:nvPr>
            <p:ph idx="1"/>
          </p:nvPr>
        </p:nvSpPr>
        <p:spPr>
          <a:xfrm>
            <a:off x="1857375" y="1828800"/>
            <a:ext cx="9503352" cy="4351337"/>
          </a:xfrm>
        </p:spPr>
        <p:txBody>
          <a:bodyPr/>
          <a:lstStyle/>
          <a:p>
            <a:pPr>
              <a:lnSpc>
                <a:spcPct val="200000"/>
              </a:lnSpc>
            </a:pPr>
            <a:r>
              <a:rPr lang="da-DK" sz="3200" dirty="0"/>
              <a:t>Biomedicinske rationale </a:t>
            </a:r>
          </a:p>
          <a:p>
            <a:pPr>
              <a:lnSpc>
                <a:spcPct val="200000"/>
              </a:lnSpc>
            </a:pPr>
            <a:r>
              <a:rPr lang="da-DK" sz="3200" dirty="0"/>
              <a:t>Neoliberale rationale </a:t>
            </a:r>
          </a:p>
          <a:p>
            <a:pPr>
              <a:lnSpc>
                <a:spcPct val="200000"/>
              </a:lnSpc>
            </a:pPr>
            <a:r>
              <a:rPr lang="da-DK" sz="3200" dirty="0"/>
              <a:t>Omsorgsrationalet </a:t>
            </a:r>
          </a:p>
          <a:p>
            <a:pPr marL="0" indent="0" algn="r">
              <a:buNone/>
            </a:pPr>
            <a:endParaRPr lang="da-DK" sz="1400" dirty="0"/>
          </a:p>
          <a:p>
            <a:pPr marL="0" indent="0" algn="r">
              <a:buNone/>
            </a:pPr>
            <a:endParaRPr lang="da-DK" sz="1400" dirty="0"/>
          </a:p>
          <a:p>
            <a:pPr marL="0" indent="0" algn="r">
              <a:buNone/>
            </a:pPr>
            <a:r>
              <a:rPr lang="da-DK" sz="1400" dirty="0"/>
              <a:t>(</a:t>
            </a:r>
            <a:r>
              <a:rPr lang="da-DK" sz="1400" dirty="0" err="1"/>
              <a:t>Holen</a:t>
            </a:r>
            <a:r>
              <a:rPr lang="da-DK" sz="1400" dirty="0"/>
              <a:t> 2011, pp.133–138). </a:t>
            </a:r>
          </a:p>
        </p:txBody>
      </p:sp>
      <p:sp>
        <p:nvSpPr>
          <p:cNvPr id="4" name="Titel 4"/>
          <p:cNvSpPr txBox="1">
            <a:spLocks/>
          </p:cNvSpPr>
          <p:nvPr/>
        </p:nvSpPr>
        <p:spPr>
          <a:xfrm>
            <a:off x="66675" y="6467476"/>
            <a:ext cx="12020549" cy="288290"/>
          </a:xfrm>
          <a:prstGeom prst="rect">
            <a:avLst/>
          </a:prstGeom>
          <a:solidFill>
            <a:srgbClr val="FF8BD8"/>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9pPr>
          </a:lstStyle>
          <a:p>
            <a:pPr marL="0" indent="0">
              <a:lnSpc>
                <a:spcPct val="100000"/>
              </a:lnSpc>
              <a:spcAft>
                <a:spcPts val="800"/>
              </a:spcAft>
              <a:buNone/>
            </a:pPr>
            <a:r>
              <a:rPr lang="da-DK" sz="1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Kandidatspeciale			Grundlæggende intensivsygepleje - Den nyansattes udfordring	         		                              Maria Pindstrup Søndergaard</a:t>
            </a:r>
            <a:endParaRPr lang="da-DK" sz="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833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5127" y="1175656"/>
            <a:ext cx="10515600" cy="4254759"/>
          </a:xfrm>
          <a:solidFill>
            <a:srgbClr val="FFCCFF"/>
          </a:solidFill>
        </p:spPr>
        <p:txBody>
          <a:bodyPr>
            <a:normAutofit/>
          </a:bodyPr>
          <a:lstStyle/>
          <a:p>
            <a:pPr algn="ctr">
              <a:lnSpc>
                <a:spcPct val="150000"/>
              </a:lnSpc>
            </a:pPr>
            <a:r>
              <a:rPr lang="da-DK" sz="4000" b="1" dirty="0"/>
              <a:t>Hvordan fremtræder grundlæggende sygepleje i oplæringssituationen mellem oplæringssygeplejersken og den nyansatte sygeplejerske på et intensivafsnit? </a:t>
            </a:r>
            <a:endParaRPr lang="da-DK" sz="4000" dirty="0"/>
          </a:p>
        </p:txBody>
      </p:sp>
      <p:sp>
        <p:nvSpPr>
          <p:cNvPr id="3" name="Pladsholder til indhold 2"/>
          <p:cNvSpPr>
            <a:spLocks noGrp="1"/>
          </p:cNvSpPr>
          <p:nvPr>
            <p:ph idx="1"/>
          </p:nvPr>
        </p:nvSpPr>
        <p:spPr/>
        <p:txBody>
          <a:bodyPr/>
          <a:lstStyle/>
          <a:p>
            <a:pPr algn="ctr"/>
            <a:endParaRPr lang="da-DK" dirty="0"/>
          </a:p>
        </p:txBody>
      </p:sp>
      <p:sp>
        <p:nvSpPr>
          <p:cNvPr id="4" name="Titel 4"/>
          <p:cNvSpPr txBox="1">
            <a:spLocks/>
          </p:cNvSpPr>
          <p:nvPr/>
        </p:nvSpPr>
        <p:spPr>
          <a:xfrm>
            <a:off x="66675" y="6467476"/>
            <a:ext cx="12020549" cy="288290"/>
          </a:xfrm>
          <a:prstGeom prst="rect">
            <a:avLst/>
          </a:prstGeom>
          <a:solidFill>
            <a:srgbClr val="FF8BD8"/>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9pPr>
          </a:lstStyle>
          <a:p>
            <a:pPr marL="0" indent="0">
              <a:lnSpc>
                <a:spcPct val="100000"/>
              </a:lnSpc>
              <a:spcAft>
                <a:spcPts val="800"/>
              </a:spcAft>
              <a:buNone/>
            </a:pPr>
            <a:r>
              <a:rPr lang="da-DK" sz="1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Kandidatspeciale			Grundlæggende intensivsygepleje - Den nyansattes udfordring	         		                              Maria Pindstrup Søndergaard</a:t>
            </a:r>
            <a:endParaRPr lang="da-DK" sz="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9432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780161" y="1828800"/>
            <a:ext cx="9580565" cy="4351337"/>
          </a:xfrm>
        </p:spPr>
        <p:txBody>
          <a:bodyPr>
            <a:normAutofit/>
          </a:bodyPr>
          <a:lstStyle/>
          <a:p>
            <a:r>
              <a:rPr lang="da-DK" sz="4000" dirty="0"/>
              <a:t>Virginia Henderson</a:t>
            </a:r>
          </a:p>
          <a:p>
            <a:endParaRPr lang="da-DK" sz="4000" dirty="0"/>
          </a:p>
          <a:p>
            <a:r>
              <a:rPr lang="da-DK" sz="4000" dirty="0"/>
              <a:t>Patricia Benner</a:t>
            </a:r>
          </a:p>
          <a:p>
            <a:endParaRPr lang="da-DK" sz="4000" dirty="0"/>
          </a:p>
          <a:p>
            <a:r>
              <a:rPr lang="da-DK" sz="4000" dirty="0"/>
              <a:t>Alison Kitson</a:t>
            </a:r>
          </a:p>
        </p:txBody>
      </p:sp>
      <p:sp>
        <p:nvSpPr>
          <p:cNvPr id="4" name="Titel 4"/>
          <p:cNvSpPr txBox="1">
            <a:spLocks/>
          </p:cNvSpPr>
          <p:nvPr/>
        </p:nvSpPr>
        <p:spPr>
          <a:xfrm>
            <a:off x="66675" y="6467476"/>
            <a:ext cx="12020549" cy="288290"/>
          </a:xfrm>
          <a:prstGeom prst="rect">
            <a:avLst/>
          </a:prstGeom>
          <a:solidFill>
            <a:srgbClr val="FF8BD8"/>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9pPr>
          </a:lstStyle>
          <a:p>
            <a:pPr marL="0" indent="0">
              <a:lnSpc>
                <a:spcPct val="100000"/>
              </a:lnSpc>
              <a:spcAft>
                <a:spcPts val="800"/>
              </a:spcAft>
              <a:buNone/>
            </a:pPr>
            <a:r>
              <a:rPr lang="da-DK" sz="1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Kandidatspeciale			Grundlæggende intensivsygepleje - Den nyansattes udfordring	         		                              Maria Pindstrup Søndergaard</a:t>
            </a:r>
            <a:endParaRPr lang="da-DK" sz="800" dirty="0">
              <a:ea typeface="Calibri" panose="020F0502020204030204" pitchFamily="34" charset="0"/>
              <a:cs typeface="Times New Roman" panose="02020603050405020304" pitchFamily="18" charset="0"/>
            </a:endParaRPr>
          </a:p>
        </p:txBody>
      </p:sp>
      <p:sp>
        <p:nvSpPr>
          <p:cNvPr id="6" name="Titel 5">
            <a:extLst>
              <a:ext uri="{FF2B5EF4-FFF2-40B4-BE49-F238E27FC236}">
                <a16:creationId xmlns:a16="http://schemas.microsoft.com/office/drawing/2014/main" xmlns="" id="{E9232E7B-2AF6-40FF-BEB6-12EB89D6AA10}"/>
              </a:ext>
            </a:extLst>
          </p:cNvPr>
          <p:cNvSpPr>
            <a:spLocks noGrp="1"/>
          </p:cNvSpPr>
          <p:nvPr>
            <p:ph type="title"/>
          </p:nvPr>
        </p:nvSpPr>
        <p:spPr/>
        <p:txBody>
          <a:bodyPr/>
          <a:lstStyle/>
          <a:p>
            <a:r>
              <a:rPr lang="da-DK" dirty="0"/>
              <a:t>Grundlæggende sygepleje:</a:t>
            </a:r>
          </a:p>
        </p:txBody>
      </p:sp>
    </p:spTree>
    <p:extLst>
      <p:ext uri="{BB962C8B-B14F-4D97-AF65-F5344CB8AC3E}">
        <p14:creationId xmlns:p14="http://schemas.microsoft.com/office/powerpoint/2010/main" val="2443508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07501" y="365760"/>
            <a:ext cx="9653225" cy="1325562"/>
          </a:xfrm>
        </p:spPr>
        <p:txBody>
          <a:bodyPr/>
          <a:lstStyle/>
          <a:p>
            <a:r>
              <a:rPr lang="da-DK" u="sng" dirty="0"/>
              <a:t>Metode:</a:t>
            </a:r>
            <a:r>
              <a:rPr lang="da-DK" dirty="0"/>
              <a:t> </a:t>
            </a:r>
          </a:p>
        </p:txBody>
      </p:sp>
      <p:sp>
        <p:nvSpPr>
          <p:cNvPr id="3" name="Pladsholder til indhold 2"/>
          <p:cNvSpPr>
            <a:spLocks noGrp="1"/>
          </p:cNvSpPr>
          <p:nvPr>
            <p:ph idx="1"/>
          </p:nvPr>
        </p:nvSpPr>
        <p:spPr>
          <a:xfrm>
            <a:off x="563974" y="1376737"/>
            <a:ext cx="10878946" cy="4351337"/>
          </a:xfrm>
        </p:spPr>
        <p:txBody>
          <a:bodyPr>
            <a:normAutofit lnSpcReduction="10000"/>
          </a:bodyPr>
          <a:lstStyle/>
          <a:p>
            <a:pPr>
              <a:lnSpc>
                <a:spcPct val="150000"/>
              </a:lnSpc>
            </a:pPr>
            <a:r>
              <a:rPr lang="da-DK" dirty="0"/>
              <a:t>Humanvidenskabelig</a:t>
            </a:r>
          </a:p>
          <a:p>
            <a:pPr>
              <a:lnSpc>
                <a:spcPct val="150000"/>
              </a:lnSpc>
            </a:pPr>
            <a:r>
              <a:rPr lang="da-DK" dirty="0"/>
              <a:t>Kvalitativ tilgang</a:t>
            </a:r>
          </a:p>
          <a:p>
            <a:pPr>
              <a:lnSpc>
                <a:spcPct val="150000"/>
              </a:lnSpc>
            </a:pPr>
            <a:r>
              <a:rPr lang="da-DK" dirty="0"/>
              <a:t>Hermeneutisk design</a:t>
            </a:r>
          </a:p>
          <a:p>
            <a:pPr>
              <a:lnSpc>
                <a:spcPct val="150000"/>
              </a:lnSpc>
            </a:pPr>
            <a:r>
              <a:rPr lang="da-DK" dirty="0"/>
              <a:t>Hans-Georg Gadamer (1900-2002)</a:t>
            </a:r>
          </a:p>
          <a:p>
            <a:pPr>
              <a:lnSpc>
                <a:spcPct val="150000"/>
              </a:lnSpc>
            </a:pPr>
            <a:r>
              <a:rPr lang="da-DK" dirty="0"/>
              <a:t>Deltagerobservation</a:t>
            </a:r>
          </a:p>
          <a:p>
            <a:pPr>
              <a:lnSpc>
                <a:spcPct val="150000"/>
              </a:lnSpc>
            </a:pPr>
            <a:r>
              <a:rPr lang="da-DK" dirty="0"/>
              <a:t>James Spradley (1933-1982)</a:t>
            </a:r>
          </a:p>
        </p:txBody>
      </p:sp>
      <p:sp>
        <p:nvSpPr>
          <p:cNvPr id="4" name="Titel 4"/>
          <p:cNvSpPr txBox="1">
            <a:spLocks/>
          </p:cNvSpPr>
          <p:nvPr/>
        </p:nvSpPr>
        <p:spPr>
          <a:xfrm>
            <a:off x="66675" y="6467476"/>
            <a:ext cx="12020549" cy="288290"/>
          </a:xfrm>
          <a:prstGeom prst="rect">
            <a:avLst/>
          </a:prstGeom>
          <a:solidFill>
            <a:srgbClr val="FF8BD8"/>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9pPr>
          </a:lstStyle>
          <a:p>
            <a:pPr marL="0" indent="0">
              <a:lnSpc>
                <a:spcPct val="100000"/>
              </a:lnSpc>
              <a:spcAft>
                <a:spcPts val="800"/>
              </a:spcAft>
              <a:buNone/>
            </a:pPr>
            <a:r>
              <a:rPr lang="da-DK" sz="1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Kandidatspeciale			Grundlæggende intensivsygepleje - Den nyansattes udfordring	         		                              Maria Pindstrup Søndergaard</a:t>
            </a:r>
            <a:endParaRPr lang="da-DK" sz="800" dirty="0">
              <a:ea typeface="Calibri" panose="020F0502020204030204" pitchFamily="34" charset="0"/>
              <a:cs typeface="Times New Roman" panose="02020603050405020304" pitchFamily="18" charset="0"/>
            </a:endParaRPr>
          </a:p>
        </p:txBody>
      </p:sp>
      <p:pic>
        <p:nvPicPr>
          <p:cNvPr id="5" name="Pladsholder til indhold 4">
            <a:extLst>
              <a:ext uri="{FF2B5EF4-FFF2-40B4-BE49-F238E27FC236}">
                <a16:creationId xmlns:a16="http://schemas.microsoft.com/office/drawing/2014/main" xmlns="" id="{585D9828-E4F4-4998-95A9-2095F52F63DE}"/>
              </a:ext>
            </a:extLst>
          </p:cNvPr>
          <p:cNvPicPr>
            <a:picLocks noChangeAspect="1"/>
          </p:cNvPicPr>
          <p:nvPr/>
        </p:nvPicPr>
        <p:blipFill rotWithShape="1">
          <a:blip r:embed="rId3"/>
          <a:srcRect l="28985" t="48815" r="34322" b="16751"/>
          <a:stretch/>
        </p:blipFill>
        <p:spPr>
          <a:xfrm>
            <a:off x="6317313" y="223380"/>
            <a:ext cx="5538208" cy="2923502"/>
          </a:xfrm>
          <a:prstGeom prst="rect">
            <a:avLst/>
          </a:prstGeom>
        </p:spPr>
      </p:pic>
      <p:pic>
        <p:nvPicPr>
          <p:cNvPr id="6" name="Pladsholder til indhold 4">
            <a:extLst>
              <a:ext uri="{FF2B5EF4-FFF2-40B4-BE49-F238E27FC236}">
                <a16:creationId xmlns:a16="http://schemas.microsoft.com/office/drawing/2014/main" xmlns="" id="{C6E1D4EE-2518-4703-AECD-EA2098F16C31}"/>
              </a:ext>
            </a:extLst>
          </p:cNvPr>
          <p:cNvPicPr>
            <a:picLocks noChangeAspect="1"/>
          </p:cNvPicPr>
          <p:nvPr/>
        </p:nvPicPr>
        <p:blipFill rotWithShape="1">
          <a:blip r:embed="rId4"/>
          <a:srcRect l="28370" t="38745" r="39323" b="14731"/>
          <a:stretch/>
        </p:blipFill>
        <p:spPr>
          <a:xfrm>
            <a:off x="7268324" y="3152521"/>
            <a:ext cx="4092402" cy="3314955"/>
          </a:xfrm>
          <a:prstGeom prst="rect">
            <a:avLst/>
          </a:prstGeom>
        </p:spPr>
      </p:pic>
    </p:spTree>
    <p:extLst>
      <p:ext uri="{BB962C8B-B14F-4D97-AF65-F5344CB8AC3E}">
        <p14:creationId xmlns:p14="http://schemas.microsoft.com/office/powerpoint/2010/main" val="4261767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dsholder til indhold 6">
            <a:extLst>
              <a:ext uri="{FF2B5EF4-FFF2-40B4-BE49-F238E27FC236}">
                <a16:creationId xmlns:a16="http://schemas.microsoft.com/office/drawing/2014/main" xmlns="" id="{BD9F9731-9DE0-4813-A530-E68565EAF920}"/>
              </a:ext>
            </a:extLst>
          </p:cNvPr>
          <p:cNvGraphicFramePr>
            <a:graphicFrameLocks noGrp="1"/>
          </p:cNvGraphicFramePr>
          <p:nvPr>
            <p:ph idx="1"/>
            <p:extLst>
              <p:ext uri="{D42A27DB-BD31-4B8C-83A1-F6EECF244321}">
                <p14:modId xmlns:p14="http://schemas.microsoft.com/office/powerpoint/2010/main" val="3456087838"/>
              </p:ext>
            </p:extLst>
          </p:nvPr>
        </p:nvGraphicFramePr>
        <p:xfrm>
          <a:off x="1401418" y="1470992"/>
          <a:ext cx="9253329" cy="4411366"/>
        </p:xfrm>
        <a:graphic>
          <a:graphicData uri="http://schemas.openxmlformats.org/drawingml/2006/table">
            <a:tbl>
              <a:tblPr firstRow="1" firstCol="1" bandRow="1">
                <a:tableStyleId>{5C22544A-7EE6-4342-B048-85BDC9FD1C3A}</a:tableStyleId>
              </a:tblPr>
              <a:tblGrid>
                <a:gridCol w="1698238">
                  <a:extLst>
                    <a:ext uri="{9D8B030D-6E8A-4147-A177-3AD203B41FA5}">
                      <a16:colId xmlns:a16="http://schemas.microsoft.com/office/drawing/2014/main" xmlns="" val="2478347841"/>
                    </a:ext>
                  </a:extLst>
                </a:gridCol>
                <a:gridCol w="1511787">
                  <a:extLst>
                    <a:ext uri="{9D8B030D-6E8A-4147-A177-3AD203B41FA5}">
                      <a16:colId xmlns:a16="http://schemas.microsoft.com/office/drawing/2014/main" xmlns="" val="2883414165"/>
                    </a:ext>
                  </a:extLst>
                </a:gridCol>
                <a:gridCol w="1803957">
                  <a:extLst>
                    <a:ext uri="{9D8B030D-6E8A-4147-A177-3AD203B41FA5}">
                      <a16:colId xmlns:a16="http://schemas.microsoft.com/office/drawing/2014/main" xmlns="" val="2731286162"/>
                    </a:ext>
                  </a:extLst>
                </a:gridCol>
                <a:gridCol w="2372919">
                  <a:extLst>
                    <a:ext uri="{9D8B030D-6E8A-4147-A177-3AD203B41FA5}">
                      <a16:colId xmlns:a16="http://schemas.microsoft.com/office/drawing/2014/main" xmlns="" val="704435922"/>
                    </a:ext>
                  </a:extLst>
                </a:gridCol>
                <a:gridCol w="1866428">
                  <a:extLst>
                    <a:ext uri="{9D8B030D-6E8A-4147-A177-3AD203B41FA5}">
                      <a16:colId xmlns:a16="http://schemas.microsoft.com/office/drawing/2014/main" xmlns="" val="1055118823"/>
                    </a:ext>
                  </a:extLst>
                </a:gridCol>
              </a:tblGrid>
              <a:tr h="924338">
                <a:tc>
                  <a:txBody>
                    <a:bodyPr/>
                    <a:lstStyle/>
                    <a:p>
                      <a:pPr algn="l">
                        <a:lnSpc>
                          <a:spcPct val="107000"/>
                        </a:lnSpc>
                        <a:spcAft>
                          <a:spcPts val="0"/>
                        </a:spcAft>
                      </a:pPr>
                      <a:r>
                        <a:rPr lang="da-DK" sz="1600" dirty="0">
                          <a:solidFill>
                            <a:schemeClr val="tx1"/>
                          </a:solidFill>
                          <a:effectLst/>
                        </a:rPr>
                        <a:t>Deltager</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F"/>
                    </a:solidFill>
                  </a:tcPr>
                </a:tc>
                <a:tc>
                  <a:txBody>
                    <a:bodyPr/>
                    <a:lstStyle/>
                    <a:p>
                      <a:pPr algn="ctr">
                        <a:lnSpc>
                          <a:spcPct val="107000"/>
                        </a:lnSpc>
                        <a:spcAft>
                          <a:spcPts val="0"/>
                        </a:spcAft>
                      </a:pPr>
                      <a:r>
                        <a:rPr lang="da-DK" sz="1600" dirty="0">
                          <a:solidFill>
                            <a:schemeClr val="tx1"/>
                          </a:solidFill>
                          <a:effectLst/>
                        </a:rPr>
                        <a:t>Erfaring i intensiv</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F"/>
                    </a:solidFill>
                  </a:tcPr>
                </a:tc>
                <a:tc>
                  <a:txBody>
                    <a:bodyPr/>
                    <a:lstStyle/>
                    <a:p>
                      <a:pPr algn="ctr">
                        <a:lnSpc>
                          <a:spcPct val="107000"/>
                        </a:lnSpc>
                        <a:spcAft>
                          <a:spcPts val="0"/>
                        </a:spcAft>
                      </a:pPr>
                      <a:r>
                        <a:rPr lang="da-DK" sz="1600" dirty="0">
                          <a:solidFill>
                            <a:schemeClr val="tx1"/>
                          </a:solidFill>
                          <a:effectLst/>
                        </a:rPr>
                        <a:t>Specialuddannelse</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F"/>
                    </a:solidFill>
                  </a:tcPr>
                </a:tc>
                <a:tc>
                  <a:txBody>
                    <a:bodyPr/>
                    <a:lstStyle/>
                    <a:p>
                      <a:pPr algn="ctr">
                        <a:lnSpc>
                          <a:spcPct val="107000"/>
                        </a:lnSpc>
                        <a:spcAft>
                          <a:spcPts val="0"/>
                        </a:spcAft>
                      </a:pPr>
                      <a:r>
                        <a:rPr lang="da-DK" sz="1600" dirty="0">
                          <a:solidFill>
                            <a:schemeClr val="tx1"/>
                          </a:solidFill>
                          <a:effectLst/>
                        </a:rPr>
                        <a:t>Tidligere erfaring med som oplæringssygeplejerske</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F"/>
                    </a:solidFill>
                  </a:tcPr>
                </a:tc>
                <a:tc>
                  <a:txBody>
                    <a:bodyPr/>
                    <a:lstStyle/>
                    <a:p>
                      <a:pPr algn="ctr">
                        <a:lnSpc>
                          <a:spcPct val="107000"/>
                        </a:lnSpc>
                        <a:spcAft>
                          <a:spcPts val="0"/>
                        </a:spcAft>
                      </a:pPr>
                      <a:r>
                        <a:rPr lang="da-DK" sz="1600" dirty="0">
                          <a:solidFill>
                            <a:schemeClr val="tx1"/>
                          </a:solidFill>
                          <a:effectLst/>
                        </a:rPr>
                        <a:t>Erfaring som sygeplejerske</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F"/>
                    </a:solidFill>
                  </a:tcPr>
                </a:tc>
                <a:extLst>
                  <a:ext uri="{0D108BD9-81ED-4DB2-BD59-A6C34878D82A}">
                    <a16:rowId xmlns:a16="http://schemas.microsoft.com/office/drawing/2014/main" xmlns="" val="674902234"/>
                  </a:ext>
                </a:extLst>
              </a:tr>
              <a:tr h="286182">
                <a:tc>
                  <a:txBody>
                    <a:bodyPr/>
                    <a:lstStyle/>
                    <a:p>
                      <a:pPr>
                        <a:lnSpc>
                          <a:spcPct val="107000"/>
                        </a:lnSpc>
                        <a:spcAft>
                          <a:spcPts val="0"/>
                        </a:spcAft>
                      </a:pPr>
                      <a:r>
                        <a:rPr lang="da-DK" sz="1200" dirty="0">
                          <a:solidFill>
                            <a:schemeClr val="tx1"/>
                          </a:solidFill>
                          <a:effectLst/>
                        </a:rPr>
                        <a:t>Nyansat 1</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nSpc>
                          <a:spcPct val="107000"/>
                        </a:lnSpc>
                        <a:spcAft>
                          <a:spcPts val="0"/>
                        </a:spcAft>
                      </a:pPr>
                      <a:r>
                        <a:rPr lang="da-DK" sz="1200" dirty="0">
                          <a:effectLst/>
                        </a:rPr>
                        <a:t>10 dage</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dirty="0">
                          <a:effectLst/>
                        </a:rPr>
                        <a:t>Nej</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39769165"/>
                  </a:ext>
                </a:extLst>
              </a:tr>
              <a:tr h="585575">
                <a:tc>
                  <a:txBody>
                    <a:bodyPr/>
                    <a:lstStyle/>
                    <a:p>
                      <a:pPr>
                        <a:lnSpc>
                          <a:spcPct val="107000"/>
                        </a:lnSpc>
                        <a:spcAft>
                          <a:spcPts val="0"/>
                        </a:spcAft>
                      </a:pPr>
                      <a:r>
                        <a:rPr lang="da-DK" sz="1200" dirty="0">
                          <a:solidFill>
                            <a:schemeClr val="tx1"/>
                          </a:solidFill>
                          <a:effectLst/>
                        </a:rPr>
                        <a:t>Oplærings</a:t>
                      </a:r>
                      <a:endParaRPr lang="da-DK" sz="1100" dirty="0">
                        <a:solidFill>
                          <a:schemeClr val="tx1"/>
                        </a:solidFill>
                        <a:effectLst/>
                      </a:endParaRPr>
                    </a:p>
                    <a:p>
                      <a:pPr>
                        <a:lnSpc>
                          <a:spcPct val="107000"/>
                        </a:lnSpc>
                        <a:spcAft>
                          <a:spcPts val="0"/>
                        </a:spcAft>
                      </a:pPr>
                      <a:r>
                        <a:rPr lang="da-DK" sz="1200" dirty="0">
                          <a:solidFill>
                            <a:schemeClr val="tx1"/>
                          </a:solidFill>
                          <a:effectLst/>
                        </a:rPr>
                        <a:t>sygeplejerske 1</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nSpc>
                          <a:spcPct val="107000"/>
                        </a:lnSpc>
                        <a:spcAft>
                          <a:spcPts val="0"/>
                        </a:spcAft>
                      </a:pPr>
                      <a:r>
                        <a:rPr lang="da-DK" sz="1200">
                          <a:effectLst/>
                        </a:rPr>
                        <a:t>3 år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dirty="0">
                          <a:effectLst/>
                        </a:rPr>
                        <a:t>Nej</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effectLst/>
                        </a:rPr>
                        <a:t>Ja</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85034984"/>
                  </a:ext>
                </a:extLst>
              </a:tr>
              <a:tr h="286182">
                <a:tc>
                  <a:txBody>
                    <a:bodyPr/>
                    <a:lstStyle/>
                    <a:p>
                      <a:pPr>
                        <a:lnSpc>
                          <a:spcPct val="107000"/>
                        </a:lnSpc>
                        <a:spcAft>
                          <a:spcPts val="0"/>
                        </a:spcAft>
                      </a:pPr>
                      <a:r>
                        <a:rPr lang="da-DK" sz="1200" dirty="0">
                          <a:solidFill>
                            <a:schemeClr val="tx1"/>
                          </a:solidFill>
                          <a:effectLst/>
                        </a:rPr>
                        <a:t>Nyansat 2</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nSpc>
                          <a:spcPct val="107000"/>
                        </a:lnSpc>
                        <a:spcAft>
                          <a:spcPts val="0"/>
                        </a:spcAft>
                      </a:pPr>
                      <a:r>
                        <a:rPr lang="da-DK" sz="1200">
                          <a:effectLst/>
                        </a:rPr>
                        <a:t>1½ måned</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effectLst/>
                        </a:rPr>
                        <a:t>Nej</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effectLst/>
                        </a:rPr>
                        <a:t>4 år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08784841"/>
                  </a:ext>
                </a:extLst>
              </a:tr>
              <a:tr h="585575">
                <a:tc>
                  <a:txBody>
                    <a:bodyPr/>
                    <a:lstStyle/>
                    <a:p>
                      <a:pPr>
                        <a:lnSpc>
                          <a:spcPct val="107000"/>
                        </a:lnSpc>
                        <a:spcAft>
                          <a:spcPts val="0"/>
                        </a:spcAft>
                      </a:pPr>
                      <a:r>
                        <a:rPr lang="da-DK" sz="1200" dirty="0">
                          <a:solidFill>
                            <a:schemeClr val="tx1"/>
                          </a:solidFill>
                          <a:effectLst/>
                        </a:rPr>
                        <a:t>Oplærings</a:t>
                      </a:r>
                      <a:endParaRPr lang="da-DK" sz="1100" dirty="0">
                        <a:solidFill>
                          <a:schemeClr val="tx1"/>
                        </a:solidFill>
                        <a:effectLst/>
                      </a:endParaRPr>
                    </a:p>
                    <a:p>
                      <a:pPr>
                        <a:lnSpc>
                          <a:spcPct val="107000"/>
                        </a:lnSpc>
                        <a:spcAft>
                          <a:spcPts val="0"/>
                        </a:spcAft>
                      </a:pPr>
                      <a:r>
                        <a:rPr lang="da-DK" sz="1200" dirty="0">
                          <a:solidFill>
                            <a:schemeClr val="tx1"/>
                          </a:solidFill>
                          <a:effectLst/>
                        </a:rPr>
                        <a:t>sygeplejerske 2</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nSpc>
                          <a:spcPct val="107000"/>
                        </a:lnSpc>
                        <a:spcAft>
                          <a:spcPts val="0"/>
                        </a:spcAft>
                      </a:pPr>
                      <a:r>
                        <a:rPr lang="da-DK" sz="1200">
                          <a:effectLst/>
                        </a:rPr>
                        <a:t>Over 12 år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effectLst/>
                        </a:rPr>
                        <a:t>Ja</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effectLst/>
                        </a:rPr>
                        <a:t>Ja</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48163826"/>
                  </a:ext>
                </a:extLst>
              </a:tr>
              <a:tr h="286182">
                <a:tc>
                  <a:txBody>
                    <a:bodyPr/>
                    <a:lstStyle/>
                    <a:p>
                      <a:pPr>
                        <a:lnSpc>
                          <a:spcPct val="107000"/>
                        </a:lnSpc>
                        <a:spcAft>
                          <a:spcPts val="0"/>
                        </a:spcAft>
                      </a:pPr>
                      <a:r>
                        <a:rPr lang="da-DK" sz="1200" dirty="0">
                          <a:solidFill>
                            <a:schemeClr val="tx1"/>
                          </a:solidFill>
                          <a:effectLst/>
                        </a:rPr>
                        <a:t>Nyansat 3</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nSpc>
                          <a:spcPct val="107000"/>
                        </a:lnSpc>
                        <a:spcAft>
                          <a:spcPts val="0"/>
                        </a:spcAft>
                      </a:pPr>
                      <a:r>
                        <a:rPr lang="da-DK" sz="1200">
                          <a:effectLst/>
                        </a:rPr>
                        <a:t>1½ måned</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effectLst/>
                        </a:rPr>
                        <a:t>Nej</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effectLst/>
                        </a:rPr>
                        <a:t>6 år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90921195"/>
                  </a:ext>
                </a:extLst>
              </a:tr>
              <a:tr h="585575">
                <a:tc>
                  <a:txBody>
                    <a:bodyPr/>
                    <a:lstStyle/>
                    <a:p>
                      <a:pPr>
                        <a:lnSpc>
                          <a:spcPct val="107000"/>
                        </a:lnSpc>
                        <a:spcAft>
                          <a:spcPts val="0"/>
                        </a:spcAft>
                      </a:pPr>
                      <a:r>
                        <a:rPr lang="da-DK" sz="1200" dirty="0">
                          <a:solidFill>
                            <a:schemeClr val="tx1"/>
                          </a:solidFill>
                          <a:effectLst/>
                        </a:rPr>
                        <a:t>Oplærings</a:t>
                      </a:r>
                      <a:endParaRPr lang="da-DK" sz="1100" dirty="0">
                        <a:solidFill>
                          <a:schemeClr val="tx1"/>
                        </a:solidFill>
                        <a:effectLst/>
                      </a:endParaRPr>
                    </a:p>
                    <a:p>
                      <a:pPr>
                        <a:lnSpc>
                          <a:spcPct val="107000"/>
                        </a:lnSpc>
                        <a:spcAft>
                          <a:spcPts val="0"/>
                        </a:spcAft>
                      </a:pPr>
                      <a:r>
                        <a:rPr lang="da-DK" sz="1200" dirty="0">
                          <a:solidFill>
                            <a:schemeClr val="tx1"/>
                          </a:solidFill>
                          <a:effectLst/>
                        </a:rPr>
                        <a:t>sygeplejerske 3</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nSpc>
                          <a:spcPct val="107000"/>
                        </a:lnSpc>
                        <a:spcAft>
                          <a:spcPts val="0"/>
                        </a:spcAft>
                      </a:pPr>
                      <a:r>
                        <a:rPr lang="da-DK" sz="1200">
                          <a:effectLst/>
                        </a:rPr>
                        <a:t>3 år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effectLst/>
                        </a:rPr>
                        <a:t>Nej</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effectLst/>
                        </a:rPr>
                        <a:t>Nej</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65782355"/>
                  </a:ext>
                </a:extLst>
              </a:tr>
              <a:tr h="286182">
                <a:tc>
                  <a:txBody>
                    <a:bodyPr/>
                    <a:lstStyle/>
                    <a:p>
                      <a:pPr>
                        <a:lnSpc>
                          <a:spcPct val="107000"/>
                        </a:lnSpc>
                        <a:spcAft>
                          <a:spcPts val="0"/>
                        </a:spcAft>
                      </a:pPr>
                      <a:r>
                        <a:rPr lang="da-DK" sz="1200" dirty="0">
                          <a:solidFill>
                            <a:schemeClr val="tx1"/>
                          </a:solidFill>
                          <a:effectLst/>
                        </a:rPr>
                        <a:t>Nyansat 4</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nSpc>
                          <a:spcPct val="107000"/>
                        </a:lnSpc>
                        <a:spcAft>
                          <a:spcPts val="0"/>
                        </a:spcAft>
                      </a:pPr>
                      <a:r>
                        <a:rPr lang="da-DK" sz="1200">
                          <a:effectLst/>
                        </a:rPr>
                        <a:t>2 måneder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effectLst/>
                        </a:rPr>
                        <a:t>Nej</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effectLst/>
                        </a:rPr>
                        <a:t>8 år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86591482"/>
                  </a:ext>
                </a:extLst>
              </a:tr>
              <a:tr h="585575">
                <a:tc>
                  <a:txBody>
                    <a:bodyPr/>
                    <a:lstStyle/>
                    <a:p>
                      <a:pPr>
                        <a:lnSpc>
                          <a:spcPct val="107000"/>
                        </a:lnSpc>
                        <a:spcAft>
                          <a:spcPts val="0"/>
                        </a:spcAft>
                      </a:pPr>
                      <a:r>
                        <a:rPr lang="da-DK" sz="1200" dirty="0">
                          <a:solidFill>
                            <a:schemeClr val="tx1"/>
                          </a:solidFill>
                          <a:effectLst/>
                        </a:rPr>
                        <a:t>Oplærings</a:t>
                      </a:r>
                      <a:endParaRPr lang="da-DK" sz="1100" dirty="0">
                        <a:solidFill>
                          <a:schemeClr val="tx1"/>
                        </a:solidFill>
                        <a:effectLst/>
                      </a:endParaRPr>
                    </a:p>
                    <a:p>
                      <a:pPr>
                        <a:lnSpc>
                          <a:spcPct val="107000"/>
                        </a:lnSpc>
                        <a:spcAft>
                          <a:spcPts val="0"/>
                        </a:spcAft>
                      </a:pPr>
                      <a:r>
                        <a:rPr lang="da-DK" sz="1200" dirty="0">
                          <a:solidFill>
                            <a:schemeClr val="tx1"/>
                          </a:solidFill>
                          <a:effectLst/>
                        </a:rPr>
                        <a:t>sygeplejerske 4</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nSpc>
                          <a:spcPct val="107000"/>
                        </a:lnSpc>
                        <a:spcAft>
                          <a:spcPts val="0"/>
                        </a:spcAft>
                      </a:pPr>
                      <a:r>
                        <a:rPr lang="da-DK" sz="1200">
                          <a:effectLst/>
                        </a:rPr>
                        <a:t>9 år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effectLst/>
                        </a:rPr>
                        <a:t>Ja</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a:effectLst/>
                        </a:rPr>
                        <a:t>Ja</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2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41074759"/>
                  </a:ext>
                </a:extLst>
              </a:tr>
            </a:tbl>
          </a:graphicData>
        </a:graphic>
      </p:graphicFrame>
      <p:sp>
        <p:nvSpPr>
          <p:cNvPr id="4" name="Titel 4"/>
          <p:cNvSpPr txBox="1">
            <a:spLocks/>
          </p:cNvSpPr>
          <p:nvPr/>
        </p:nvSpPr>
        <p:spPr>
          <a:xfrm>
            <a:off x="66675" y="6467476"/>
            <a:ext cx="12020549" cy="288290"/>
          </a:xfrm>
          <a:prstGeom prst="rect">
            <a:avLst/>
          </a:prstGeom>
          <a:solidFill>
            <a:srgbClr val="FF8BD8"/>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9pPr>
          </a:lstStyle>
          <a:p>
            <a:pPr marL="0" indent="0">
              <a:lnSpc>
                <a:spcPct val="100000"/>
              </a:lnSpc>
              <a:spcAft>
                <a:spcPts val="800"/>
              </a:spcAft>
              <a:buNone/>
            </a:pPr>
            <a:r>
              <a:rPr lang="da-DK" sz="1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Kandidatspeciale			Grundlæggende intensivsygepleje - Den nyansattes udfordring	         		                              Maria Pindstrup Søndergaard</a:t>
            </a:r>
            <a:endParaRPr lang="da-DK" sz="800" dirty="0">
              <a:ea typeface="Calibri" panose="020F0502020204030204" pitchFamily="34" charset="0"/>
              <a:cs typeface="Times New Roman" panose="02020603050405020304" pitchFamily="18" charset="0"/>
            </a:endParaRPr>
          </a:p>
        </p:txBody>
      </p:sp>
      <p:sp>
        <p:nvSpPr>
          <p:cNvPr id="6" name="Titel 5">
            <a:extLst>
              <a:ext uri="{FF2B5EF4-FFF2-40B4-BE49-F238E27FC236}">
                <a16:creationId xmlns:a16="http://schemas.microsoft.com/office/drawing/2014/main" xmlns="" id="{16BD2060-83C0-46FF-87BD-E4D336B8CEF6}"/>
              </a:ext>
            </a:extLst>
          </p:cNvPr>
          <p:cNvSpPr>
            <a:spLocks noGrp="1"/>
          </p:cNvSpPr>
          <p:nvPr>
            <p:ph type="title"/>
          </p:nvPr>
        </p:nvSpPr>
        <p:spPr/>
        <p:txBody>
          <a:bodyPr/>
          <a:lstStyle/>
          <a:p>
            <a:r>
              <a:rPr lang="da-DK" dirty="0"/>
              <a:t>Deltagere: </a:t>
            </a:r>
          </a:p>
        </p:txBody>
      </p:sp>
    </p:spTree>
    <p:extLst>
      <p:ext uri="{BB962C8B-B14F-4D97-AF65-F5344CB8AC3E}">
        <p14:creationId xmlns:p14="http://schemas.microsoft.com/office/powerpoint/2010/main" val="4064172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p:cNvPicPr>
            <a:picLocks noGrp="1" noChangeAspect="1"/>
          </p:cNvPicPr>
          <p:nvPr>
            <p:ph idx="1"/>
          </p:nvPr>
        </p:nvPicPr>
        <p:blipFill rotWithShape="1">
          <a:blip r:embed="rId3"/>
          <a:srcRect l="32803" t="23422" r="31935" b="16549"/>
          <a:stretch/>
        </p:blipFill>
        <p:spPr>
          <a:xfrm>
            <a:off x="1923316" y="-14523"/>
            <a:ext cx="6693145" cy="6409096"/>
          </a:xfrm>
          <a:prstGeom prst="rect">
            <a:avLst/>
          </a:prstGeom>
        </p:spPr>
      </p:pic>
      <p:sp>
        <p:nvSpPr>
          <p:cNvPr id="2" name="Titel 1"/>
          <p:cNvSpPr>
            <a:spLocks noGrp="1"/>
          </p:cNvSpPr>
          <p:nvPr>
            <p:ph type="title"/>
          </p:nvPr>
        </p:nvSpPr>
        <p:spPr>
          <a:xfrm>
            <a:off x="264834" y="0"/>
            <a:ext cx="10515600" cy="1325562"/>
          </a:xfrm>
        </p:spPr>
        <p:txBody>
          <a:bodyPr/>
          <a:lstStyle/>
          <a:p>
            <a:r>
              <a:rPr lang="da-DK" dirty="0"/>
              <a:t>Resultater: </a:t>
            </a:r>
          </a:p>
        </p:txBody>
      </p:sp>
      <p:sp>
        <p:nvSpPr>
          <p:cNvPr id="4" name="Titel 4"/>
          <p:cNvSpPr txBox="1">
            <a:spLocks/>
          </p:cNvSpPr>
          <p:nvPr/>
        </p:nvSpPr>
        <p:spPr>
          <a:xfrm>
            <a:off x="66675" y="6467476"/>
            <a:ext cx="12020549" cy="288290"/>
          </a:xfrm>
          <a:prstGeom prst="rect">
            <a:avLst/>
          </a:prstGeom>
          <a:solidFill>
            <a:srgbClr val="FF8BD8"/>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9pPr>
          </a:lstStyle>
          <a:p>
            <a:pPr marL="0" indent="0">
              <a:lnSpc>
                <a:spcPct val="100000"/>
              </a:lnSpc>
              <a:spcAft>
                <a:spcPts val="800"/>
              </a:spcAft>
              <a:buNone/>
            </a:pPr>
            <a:r>
              <a:rPr lang="da-DK" sz="1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Kandidatspeciale			Grundlæggende intensivsygepleje - Den nyansattes udfordring	         		                              Maria Pindstrup Søndergaard</a:t>
            </a:r>
            <a:endParaRPr lang="da-DK" sz="800" dirty="0">
              <a:ea typeface="Calibri" panose="020F0502020204030204" pitchFamily="34" charset="0"/>
              <a:cs typeface="Times New Roman" panose="02020603050405020304" pitchFamily="18" charset="0"/>
            </a:endParaRPr>
          </a:p>
        </p:txBody>
      </p:sp>
      <p:pic>
        <p:nvPicPr>
          <p:cNvPr id="8" name="Billede 7"/>
          <p:cNvPicPr>
            <a:picLocks noChangeAspect="1"/>
          </p:cNvPicPr>
          <p:nvPr/>
        </p:nvPicPr>
        <p:blipFill rotWithShape="1">
          <a:blip r:embed="rId4"/>
          <a:srcRect l="35625" t="35139" r="35312" b="19743"/>
          <a:stretch/>
        </p:blipFill>
        <p:spPr>
          <a:xfrm>
            <a:off x="8543924" y="3300412"/>
            <a:ext cx="3543300" cy="3094161"/>
          </a:xfrm>
          <a:prstGeom prst="rect">
            <a:avLst/>
          </a:prstGeom>
        </p:spPr>
      </p:pic>
    </p:spTree>
    <p:extLst>
      <p:ext uri="{BB962C8B-B14F-4D97-AF65-F5344CB8AC3E}">
        <p14:creationId xmlns:p14="http://schemas.microsoft.com/office/powerpoint/2010/main" val="70251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Genstandsområde: </a:t>
            </a:r>
            <a:endParaRPr lang="da-DK" dirty="0"/>
          </a:p>
        </p:txBody>
      </p:sp>
      <p:sp>
        <p:nvSpPr>
          <p:cNvPr id="4" name="Titel 4"/>
          <p:cNvSpPr txBox="1">
            <a:spLocks/>
          </p:cNvSpPr>
          <p:nvPr/>
        </p:nvSpPr>
        <p:spPr>
          <a:xfrm>
            <a:off x="66675" y="6467476"/>
            <a:ext cx="12020549" cy="288290"/>
          </a:xfrm>
          <a:prstGeom prst="rect">
            <a:avLst/>
          </a:prstGeom>
          <a:solidFill>
            <a:srgbClr val="FF8BD8"/>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9pPr>
          </a:lstStyle>
          <a:p>
            <a:pPr marL="0" indent="0">
              <a:lnSpc>
                <a:spcPct val="100000"/>
              </a:lnSpc>
              <a:spcAft>
                <a:spcPts val="800"/>
              </a:spcAft>
              <a:buNone/>
            </a:pPr>
            <a:r>
              <a:rPr lang="da-DK" sz="1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Kandidatspeciale			Grundlæggende intensivsygepleje - Den nyansattes udfordring	         		                              Maria Pindstrup Søndergaard</a:t>
            </a:r>
            <a:endParaRPr lang="da-DK" sz="800" dirty="0">
              <a:ea typeface="Calibri" panose="020F0502020204030204" pitchFamily="34" charset="0"/>
              <a:cs typeface="Times New Roman" panose="02020603050405020304" pitchFamily="18" charset="0"/>
            </a:endParaRPr>
          </a:p>
        </p:txBody>
      </p:sp>
      <p:pic>
        <p:nvPicPr>
          <p:cNvPr id="5" name="Pladsholder til indhold 4"/>
          <p:cNvPicPr>
            <a:picLocks noGrp="1" noChangeAspect="1"/>
          </p:cNvPicPr>
          <p:nvPr>
            <p:ph idx="1"/>
          </p:nvPr>
        </p:nvPicPr>
        <p:blipFill rotWithShape="1">
          <a:blip r:embed="rId3"/>
          <a:srcRect l="35625" t="35139" r="35312" b="19743"/>
          <a:stretch/>
        </p:blipFill>
        <p:spPr>
          <a:xfrm>
            <a:off x="3004361" y="1781667"/>
            <a:ext cx="4534774" cy="3959931"/>
          </a:xfrm>
          <a:prstGeom prst="rect">
            <a:avLst/>
          </a:prstGeom>
        </p:spPr>
      </p:pic>
      <p:pic>
        <p:nvPicPr>
          <p:cNvPr id="6" name="Pladsholder til indhold 4"/>
          <p:cNvPicPr>
            <a:picLocks noChangeAspect="1"/>
          </p:cNvPicPr>
          <p:nvPr/>
        </p:nvPicPr>
        <p:blipFill rotWithShape="1">
          <a:blip r:embed="rId4"/>
          <a:srcRect l="32803" t="23422" r="31935" b="16549"/>
          <a:stretch/>
        </p:blipFill>
        <p:spPr>
          <a:xfrm>
            <a:off x="8836369" y="134875"/>
            <a:ext cx="3250855" cy="3112893"/>
          </a:xfrm>
          <a:prstGeom prst="rect">
            <a:avLst/>
          </a:prstGeom>
        </p:spPr>
      </p:pic>
      <p:pic>
        <p:nvPicPr>
          <p:cNvPr id="7" name="Pladsholder til indhold 4"/>
          <p:cNvPicPr>
            <a:picLocks noChangeAspect="1"/>
          </p:cNvPicPr>
          <p:nvPr/>
        </p:nvPicPr>
        <p:blipFill rotWithShape="1">
          <a:blip r:embed="rId3"/>
          <a:srcRect l="35625" t="35139" r="35312" b="51952"/>
          <a:stretch/>
        </p:blipFill>
        <p:spPr>
          <a:xfrm>
            <a:off x="1044931" y="2537499"/>
            <a:ext cx="8267437" cy="2065564"/>
          </a:xfrm>
          <a:prstGeom prst="rect">
            <a:avLst/>
          </a:prstGeom>
        </p:spPr>
      </p:pic>
      <p:sp>
        <p:nvSpPr>
          <p:cNvPr id="10" name="Taleboble: oval 9">
            <a:extLst>
              <a:ext uri="{FF2B5EF4-FFF2-40B4-BE49-F238E27FC236}">
                <a16:creationId xmlns:a16="http://schemas.microsoft.com/office/drawing/2014/main" xmlns="" id="{FE12E4FA-3F6B-4E13-9F2C-FA019287827B}"/>
              </a:ext>
            </a:extLst>
          </p:cNvPr>
          <p:cNvSpPr/>
          <p:nvPr/>
        </p:nvSpPr>
        <p:spPr>
          <a:xfrm>
            <a:off x="8439717" y="3775992"/>
            <a:ext cx="3518535" cy="2328545"/>
          </a:xfrm>
          <a:prstGeom prst="wedgeEllipseCallout">
            <a:avLst>
              <a:gd name="adj1" fmla="val -60638"/>
              <a:gd name="adj2" fmla="val 3068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13" name="Taleboble: oval 12">
            <a:extLst>
              <a:ext uri="{FF2B5EF4-FFF2-40B4-BE49-F238E27FC236}">
                <a16:creationId xmlns:a16="http://schemas.microsoft.com/office/drawing/2014/main" xmlns="" id="{FE12E4FA-3F6B-4E13-9F2C-FA019287827B}"/>
              </a:ext>
            </a:extLst>
          </p:cNvPr>
          <p:cNvSpPr/>
          <p:nvPr/>
        </p:nvSpPr>
        <p:spPr>
          <a:xfrm>
            <a:off x="66675" y="4603063"/>
            <a:ext cx="2668019" cy="1789121"/>
          </a:xfrm>
          <a:prstGeom prst="wedgeEllipseCallout">
            <a:avLst>
              <a:gd name="adj1" fmla="val 60293"/>
              <a:gd name="adj2" fmla="val 3274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14" name="Tekstfelt 7">
            <a:extLst>
              <a:ext uri="{FF2B5EF4-FFF2-40B4-BE49-F238E27FC236}">
                <a16:creationId xmlns:a16="http://schemas.microsoft.com/office/drawing/2014/main" xmlns="" id="{827996B6-29C6-4D39-99C6-6503C5944F80}"/>
              </a:ext>
            </a:extLst>
          </p:cNvPr>
          <p:cNvSpPr txBox="1"/>
          <p:nvPr/>
        </p:nvSpPr>
        <p:spPr>
          <a:xfrm rot="10800000" flipV="1">
            <a:off x="8976201" y="4495531"/>
            <a:ext cx="2890450" cy="830997"/>
          </a:xfrm>
          <a:prstGeom prst="rect">
            <a:avLst/>
          </a:prstGeom>
          <a:noFill/>
        </p:spPr>
        <p:txBody>
          <a:bodyPr wrap="square" rtlCol="0">
            <a:spAutoFit/>
          </a:bodyPr>
          <a:lstStyle/>
          <a:p>
            <a:pPr>
              <a:spcAft>
                <a:spcPts val="0"/>
              </a:spcAft>
            </a:pPr>
            <a:r>
              <a:rPr lang="da-DK" sz="1600" i="1" dirty="0">
                <a:effectLst/>
                <a:ea typeface="Times New Roman" panose="02020603050405020304" pitchFamily="18" charset="0"/>
              </a:rPr>
              <a:t>”…så skal patienten være med i det, der foregår. </a:t>
            </a:r>
          </a:p>
          <a:p>
            <a:pPr>
              <a:spcAft>
                <a:spcPts val="0"/>
              </a:spcAft>
            </a:pPr>
            <a:r>
              <a:rPr lang="da-DK" sz="1600" i="1" dirty="0">
                <a:effectLst/>
                <a:ea typeface="Times New Roman" panose="02020603050405020304" pitchFamily="18" charset="0"/>
              </a:rPr>
              <a:t>Jeg snakker med patienten, …”</a:t>
            </a:r>
            <a:endParaRPr lang="da-DK" sz="1600" dirty="0">
              <a:effectLst/>
              <a:ea typeface="Times New Roman" panose="02020603050405020304" pitchFamily="18" charset="0"/>
            </a:endParaRPr>
          </a:p>
        </p:txBody>
      </p:sp>
      <p:sp>
        <p:nvSpPr>
          <p:cNvPr id="11" name="Tekstfelt 7">
            <a:extLst>
              <a:ext uri="{FF2B5EF4-FFF2-40B4-BE49-F238E27FC236}">
                <a16:creationId xmlns:a16="http://schemas.microsoft.com/office/drawing/2014/main" xmlns="" id="{509746EE-E860-4E1A-AC9B-3992ECA9E334}"/>
              </a:ext>
            </a:extLst>
          </p:cNvPr>
          <p:cNvSpPr txBox="1"/>
          <p:nvPr/>
        </p:nvSpPr>
        <p:spPr>
          <a:xfrm rot="10800000" flipV="1">
            <a:off x="353628" y="4911030"/>
            <a:ext cx="2650733" cy="1200329"/>
          </a:xfrm>
          <a:prstGeom prst="rect">
            <a:avLst/>
          </a:prstGeom>
          <a:noFill/>
        </p:spPr>
        <p:txBody>
          <a:bodyPr wrap="square" rtlCol="0">
            <a:spAutoFit/>
          </a:bodyPr>
          <a:lstStyle/>
          <a:p>
            <a:pPr>
              <a:spcAft>
                <a:spcPts val="0"/>
              </a:spcAft>
            </a:pPr>
            <a:r>
              <a:rPr lang="da-DK" sz="12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”…hun kan se at </a:t>
            </a:r>
            <a:r>
              <a:rPr lang="da-DK" sz="1200" i="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ventilations- </a:t>
            </a:r>
          </a:p>
          <a:p>
            <a:pPr>
              <a:spcAft>
                <a:spcPts val="0"/>
              </a:spcAft>
            </a:pPr>
            <a:r>
              <a:rPr lang="da-DK" sz="1200" i="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posen </a:t>
            </a:r>
            <a:r>
              <a:rPr lang="da-DK" sz="12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ikke er samlet og sat til, hun </a:t>
            </a:r>
            <a:endParaRPr lang="da-DK" sz="1200" i="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da-DK" sz="1200" i="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kan </a:t>
            </a:r>
            <a:r>
              <a:rPr lang="da-DK" sz="12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godt lide, at den er det, både </a:t>
            </a:r>
            <a:endParaRPr lang="da-DK" sz="1200" i="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da-DK" sz="1200" i="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hos </a:t>
            </a:r>
            <a:r>
              <a:rPr lang="da-DK" sz="12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patienter som er intuberet og </a:t>
            </a:r>
            <a:endParaRPr lang="da-DK" sz="1100" dirty="0">
              <a:effectLst/>
              <a:latin typeface="Times New Roman" panose="02020603050405020304" pitchFamily="18" charset="0"/>
              <a:ea typeface="Times New Roman" panose="02020603050405020304" pitchFamily="18" charset="0"/>
            </a:endParaRPr>
          </a:p>
          <a:p>
            <a:pPr>
              <a:spcAft>
                <a:spcPts val="0"/>
              </a:spcAft>
            </a:pPr>
            <a:r>
              <a:rPr lang="da-DK" sz="12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hos patienter som ikke er, bare lige </a:t>
            </a:r>
            <a:endParaRPr lang="da-DK" sz="1200" i="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da-DK" sz="1200" i="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så </a:t>
            </a:r>
            <a:r>
              <a:rPr lang="da-DK" sz="12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det er </a:t>
            </a:r>
            <a:r>
              <a:rPr lang="da-DK" sz="1200" i="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klar </a:t>
            </a:r>
            <a:r>
              <a:rPr lang="da-DK" sz="12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hvis der sker noget.”</a:t>
            </a:r>
            <a:endParaRPr lang="da-DK"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435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Kulturelle temaer: </a:t>
            </a:r>
          </a:p>
        </p:txBody>
      </p:sp>
      <p:sp>
        <p:nvSpPr>
          <p:cNvPr id="4" name="Titel 4"/>
          <p:cNvSpPr txBox="1">
            <a:spLocks/>
          </p:cNvSpPr>
          <p:nvPr/>
        </p:nvSpPr>
        <p:spPr>
          <a:xfrm>
            <a:off x="66675" y="6467476"/>
            <a:ext cx="12020549" cy="288290"/>
          </a:xfrm>
          <a:prstGeom prst="rect">
            <a:avLst/>
          </a:prstGeom>
          <a:solidFill>
            <a:srgbClr val="FF8BD8"/>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dk1"/>
                </a:solidFill>
                <a:latin typeface="+mn-lt"/>
                <a:ea typeface="+mn-ea"/>
                <a:cs typeface="+mn-cs"/>
              </a:defRPr>
            </a:lvl9pPr>
          </a:lstStyle>
          <a:p>
            <a:pPr marL="0" indent="0">
              <a:lnSpc>
                <a:spcPct val="100000"/>
              </a:lnSpc>
              <a:spcAft>
                <a:spcPts val="800"/>
              </a:spcAft>
              <a:buNone/>
            </a:pPr>
            <a:r>
              <a:rPr lang="da-DK" sz="1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Kandidatspeciale			Grundlæggende intensivsygepleje - Den nyansattes udfordring	         		                              Maria Pindstrup Søndergaard</a:t>
            </a:r>
            <a:endParaRPr lang="da-DK" sz="800" dirty="0">
              <a:ea typeface="Calibri" panose="020F0502020204030204" pitchFamily="34" charset="0"/>
              <a:cs typeface="Times New Roman" panose="02020603050405020304" pitchFamily="18" charset="0"/>
            </a:endParaRPr>
          </a:p>
        </p:txBody>
      </p:sp>
      <p:pic>
        <p:nvPicPr>
          <p:cNvPr id="5" name="Pladsholder til indhold 4"/>
          <p:cNvPicPr>
            <a:picLocks noGrp="1" noChangeAspect="1"/>
          </p:cNvPicPr>
          <p:nvPr>
            <p:ph idx="1"/>
          </p:nvPr>
        </p:nvPicPr>
        <p:blipFill rotWithShape="1">
          <a:blip r:embed="rId3"/>
          <a:srcRect l="35625" t="35139" r="35312" b="19743"/>
          <a:stretch/>
        </p:blipFill>
        <p:spPr>
          <a:xfrm>
            <a:off x="3004361" y="1781667"/>
            <a:ext cx="4534774" cy="3959931"/>
          </a:xfrm>
          <a:prstGeom prst="rect">
            <a:avLst/>
          </a:prstGeom>
        </p:spPr>
      </p:pic>
      <p:pic>
        <p:nvPicPr>
          <p:cNvPr id="6" name="Pladsholder til indhold 4"/>
          <p:cNvPicPr>
            <a:picLocks noChangeAspect="1"/>
          </p:cNvPicPr>
          <p:nvPr/>
        </p:nvPicPr>
        <p:blipFill rotWithShape="1">
          <a:blip r:embed="rId4"/>
          <a:srcRect l="32803" t="23422" r="31935" b="16549"/>
          <a:stretch/>
        </p:blipFill>
        <p:spPr>
          <a:xfrm>
            <a:off x="8836369" y="134875"/>
            <a:ext cx="3250855" cy="3112893"/>
          </a:xfrm>
          <a:prstGeom prst="rect">
            <a:avLst/>
          </a:prstGeom>
        </p:spPr>
      </p:pic>
      <p:pic>
        <p:nvPicPr>
          <p:cNvPr id="8" name="Pladsholder til indhold 4"/>
          <p:cNvPicPr>
            <a:picLocks noChangeAspect="1"/>
          </p:cNvPicPr>
          <p:nvPr/>
        </p:nvPicPr>
        <p:blipFill rotWithShape="1">
          <a:blip r:embed="rId3"/>
          <a:srcRect l="35625" t="47136" r="35513" b="42952"/>
          <a:stretch/>
        </p:blipFill>
        <p:spPr>
          <a:xfrm>
            <a:off x="1854529" y="2014933"/>
            <a:ext cx="6787053" cy="1311071"/>
          </a:xfrm>
          <a:prstGeom prst="rect">
            <a:avLst/>
          </a:prstGeom>
        </p:spPr>
      </p:pic>
      <p:sp>
        <p:nvSpPr>
          <p:cNvPr id="7" name="Taleboble: oval 6">
            <a:extLst>
              <a:ext uri="{FF2B5EF4-FFF2-40B4-BE49-F238E27FC236}">
                <a16:creationId xmlns:a16="http://schemas.microsoft.com/office/drawing/2014/main" xmlns="" id="{FEACC413-E20A-4194-84F8-AE25885C70A6}"/>
              </a:ext>
            </a:extLst>
          </p:cNvPr>
          <p:cNvSpPr/>
          <p:nvPr/>
        </p:nvSpPr>
        <p:spPr>
          <a:xfrm>
            <a:off x="0" y="4233493"/>
            <a:ext cx="3518535" cy="2328545"/>
          </a:xfrm>
          <a:prstGeom prst="wedgeEllipseCallout">
            <a:avLst>
              <a:gd name="adj1" fmla="val 71054"/>
              <a:gd name="adj2" fmla="val -19612"/>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9" name="Taleboble: oval 8">
            <a:extLst>
              <a:ext uri="{FF2B5EF4-FFF2-40B4-BE49-F238E27FC236}">
                <a16:creationId xmlns:a16="http://schemas.microsoft.com/office/drawing/2014/main" xmlns="" id="{ADF2F935-6622-4DE6-B59D-AC77A16033A2}"/>
              </a:ext>
            </a:extLst>
          </p:cNvPr>
          <p:cNvSpPr/>
          <p:nvPr/>
        </p:nvSpPr>
        <p:spPr>
          <a:xfrm>
            <a:off x="8836369" y="4092985"/>
            <a:ext cx="2668019" cy="1789121"/>
          </a:xfrm>
          <a:prstGeom prst="wedgeEllipseCallout">
            <a:avLst>
              <a:gd name="adj1" fmla="val -71406"/>
              <a:gd name="adj2" fmla="val -16072"/>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10" name="Tekstfelt 7">
            <a:extLst>
              <a:ext uri="{FF2B5EF4-FFF2-40B4-BE49-F238E27FC236}">
                <a16:creationId xmlns:a16="http://schemas.microsoft.com/office/drawing/2014/main" xmlns="" id="{26291233-A0AF-4682-BEFB-07454FFE4C24}"/>
              </a:ext>
            </a:extLst>
          </p:cNvPr>
          <p:cNvSpPr txBox="1"/>
          <p:nvPr/>
        </p:nvSpPr>
        <p:spPr>
          <a:xfrm rot="10800000" flipV="1">
            <a:off x="177652" y="4634197"/>
            <a:ext cx="3661457" cy="1692771"/>
          </a:xfrm>
          <a:prstGeom prst="rect">
            <a:avLst/>
          </a:prstGeom>
          <a:noFill/>
        </p:spPr>
        <p:txBody>
          <a:bodyPr wrap="square" rtlCol="0">
            <a:spAutoFit/>
          </a:bodyPr>
          <a:lstStyle/>
          <a:p>
            <a:pPr>
              <a:spcAft>
                <a:spcPts val="0"/>
              </a:spcAft>
            </a:pPr>
            <a:r>
              <a:rPr lang="da-DK" sz="1150" i="1" dirty="0">
                <a:effectLst/>
                <a:latin typeface="Times New Roman" panose="02020603050405020304" pitchFamily="18" charset="0"/>
                <a:ea typeface="Times New Roman" panose="02020603050405020304" pitchFamily="18" charset="0"/>
              </a:rPr>
              <a:t>   Den nyansatte vil gerne, at hun hjælper, når de </a:t>
            </a:r>
          </a:p>
          <a:p>
            <a:pPr>
              <a:spcAft>
                <a:spcPts val="0"/>
              </a:spcAft>
            </a:pPr>
            <a:r>
              <a:rPr lang="da-DK" sz="1150" i="1" dirty="0">
                <a:effectLst/>
                <a:latin typeface="Times New Roman" panose="02020603050405020304" pitchFamily="18" charset="0"/>
                <a:ea typeface="Times New Roman" panose="02020603050405020304" pitchFamily="18" charset="0"/>
              </a:rPr>
              <a:t>når til kroppen, så kan de tage hver sin </a:t>
            </a:r>
            <a:r>
              <a:rPr lang="da-DK" sz="1150" i="1" dirty="0" err="1">
                <a:effectLst/>
                <a:latin typeface="Times New Roman" panose="02020603050405020304" pitchFamily="18" charset="0"/>
                <a:ea typeface="Times New Roman" panose="02020603050405020304" pitchFamily="18" charset="0"/>
              </a:rPr>
              <a:t>side…”vi</a:t>
            </a:r>
            <a:r>
              <a:rPr lang="da-DK" sz="1150" i="1" dirty="0">
                <a:effectLst/>
                <a:latin typeface="Times New Roman" panose="02020603050405020304" pitchFamily="18" charset="0"/>
                <a:ea typeface="Times New Roman" panose="02020603050405020304" pitchFamily="18" charset="0"/>
              </a:rPr>
              <a:t> skal </a:t>
            </a:r>
          </a:p>
          <a:p>
            <a:pPr>
              <a:spcAft>
                <a:spcPts val="0"/>
              </a:spcAft>
            </a:pPr>
            <a:r>
              <a:rPr lang="da-DK" sz="1150" i="1" dirty="0">
                <a:effectLst/>
                <a:latin typeface="Times New Roman" panose="02020603050405020304" pitchFamily="18" charset="0"/>
                <a:ea typeface="Times New Roman" panose="02020603050405020304" pitchFamily="18" charset="0"/>
              </a:rPr>
              <a:t>også passe på dropfod” hun [oplæringssygeplejersken] folder en dyne og lægger under patientens </a:t>
            </a:r>
            <a:r>
              <a:rPr lang="da-DK" sz="1150" i="1" dirty="0" smtClean="0">
                <a:effectLst/>
                <a:latin typeface="Times New Roman" panose="02020603050405020304" pitchFamily="18" charset="0"/>
                <a:ea typeface="Times New Roman" panose="02020603050405020304" pitchFamily="18" charset="0"/>
              </a:rPr>
              <a:t>fødder</a:t>
            </a:r>
            <a:r>
              <a:rPr lang="da-DK" sz="1150" i="1" dirty="0">
                <a:effectLst/>
                <a:latin typeface="Times New Roman" panose="02020603050405020304" pitchFamily="18" charset="0"/>
                <a:ea typeface="Times New Roman" panose="02020603050405020304" pitchFamily="18" charset="0"/>
              </a:rPr>
              <a:t>, de lægger puder under armene, …. Mens de barberer patienten siger oplæringssygeplejersken, at det for patienten nok er lidt lige meget, men at det er SÅ </a:t>
            </a:r>
          </a:p>
          <a:p>
            <a:pPr>
              <a:spcAft>
                <a:spcPts val="0"/>
              </a:spcAft>
            </a:pPr>
            <a:r>
              <a:rPr lang="da-DK" sz="1150" i="1" dirty="0">
                <a:latin typeface="Times New Roman" panose="02020603050405020304" pitchFamily="18" charset="0"/>
                <a:ea typeface="Times New Roman" panose="02020603050405020304" pitchFamily="18" charset="0"/>
              </a:rPr>
              <a:t>      </a:t>
            </a:r>
            <a:r>
              <a:rPr lang="da-DK" sz="1150" i="1" dirty="0">
                <a:effectLst/>
                <a:latin typeface="Times New Roman" panose="02020603050405020304" pitchFamily="18" charset="0"/>
                <a:ea typeface="Times New Roman" panose="02020603050405020304" pitchFamily="18" charset="0"/>
              </a:rPr>
              <a:t>vigtigt for de pårørende</a:t>
            </a:r>
            <a:r>
              <a:rPr lang="da-DK" sz="1150" i="1" dirty="0" smtClean="0">
                <a:effectLst/>
                <a:latin typeface="Times New Roman" panose="02020603050405020304" pitchFamily="18" charset="0"/>
                <a:ea typeface="Times New Roman" panose="02020603050405020304" pitchFamily="18" charset="0"/>
              </a:rPr>
              <a:t>.</a:t>
            </a:r>
          </a:p>
          <a:p>
            <a:pPr>
              <a:spcAft>
                <a:spcPts val="0"/>
              </a:spcAft>
            </a:pPr>
            <a:r>
              <a:rPr lang="da-DK" sz="1150" i="1" dirty="0">
                <a:latin typeface="Times New Roman" panose="02020603050405020304" pitchFamily="18" charset="0"/>
                <a:ea typeface="Times New Roman" panose="02020603050405020304" pitchFamily="18" charset="0"/>
              </a:rPr>
              <a:t> </a:t>
            </a:r>
            <a:r>
              <a:rPr lang="da-DK" sz="1150" i="1" dirty="0" smtClean="0">
                <a:latin typeface="Times New Roman" panose="02020603050405020304" pitchFamily="18" charset="0"/>
                <a:ea typeface="Times New Roman" panose="02020603050405020304" pitchFamily="18" charset="0"/>
              </a:rPr>
              <a:t>           De taler ikke til patienten undervejs.</a:t>
            </a:r>
            <a:endParaRPr lang="da-DK" sz="1200" dirty="0">
              <a:effectLst/>
              <a:latin typeface="Times New Roman" panose="02020603050405020304" pitchFamily="18" charset="0"/>
              <a:ea typeface="Times New Roman" panose="02020603050405020304" pitchFamily="18" charset="0"/>
            </a:endParaRPr>
          </a:p>
        </p:txBody>
      </p:sp>
      <p:sp>
        <p:nvSpPr>
          <p:cNvPr id="11" name="Tekstfelt 7">
            <a:extLst>
              <a:ext uri="{FF2B5EF4-FFF2-40B4-BE49-F238E27FC236}">
                <a16:creationId xmlns:a16="http://schemas.microsoft.com/office/drawing/2014/main" xmlns="" id="{71A258D7-ABCB-4251-B30D-BBC31F2F77DD}"/>
              </a:ext>
            </a:extLst>
          </p:cNvPr>
          <p:cNvSpPr txBox="1"/>
          <p:nvPr/>
        </p:nvSpPr>
        <p:spPr>
          <a:xfrm rot="10800000" flipV="1">
            <a:off x="9242923" y="4387380"/>
            <a:ext cx="2261465" cy="1200329"/>
          </a:xfrm>
          <a:prstGeom prst="rect">
            <a:avLst/>
          </a:prstGeom>
          <a:noFill/>
        </p:spPr>
        <p:txBody>
          <a:bodyPr wrap="square" rtlCol="0">
            <a:spAutoFit/>
          </a:bodyPr>
          <a:lstStyle/>
          <a:p>
            <a:pPr>
              <a:spcAft>
                <a:spcPts val="0"/>
              </a:spcAft>
            </a:pPr>
            <a:r>
              <a:rPr lang="da-DK" sz="1200" i="1" dirty="0" smtClean="0">
                <a:effectLst/>
                <a:latin typeface="Times New Roman" panose="02020603050405020304" pitchFamily="18" charset="0"/>
                <a:ea typeface="Times New Roman" panose="02020603050405020304" pitchFamily="18" charset="0"/>
              </a:rPr>
              <a:t>”Er </a:t>
            </a:r>
            <a:r>
              <a:rPr lang="da-DK" sz="1200" i="1" dirty="0">
                <a:effectLst/>
                <a:latin typeface="Times New Roman" panose="02020603050405020304" pitchFamily="18" charset="0"/>
                <a:ea typeface="Times New Roman" panose="02020603050405020304" pitchFamily="18" charset="0"/>
              </a:rPr>
              <a:t>du klar?” spørger </a:t>
            </a:r>
            <a:r>
              <a:rPr lang="da-DK" sz="1200" i="1" dirty="0">
                <a:latin typeface="Times New Roman" panose="02020603050405020304" pitchFamily="18" charset="0"/>
                <a:ea typeface="Times New Roman" panose="02020603050405020304" pitchFamily="18" charset="0"/>
              </a:rPr>
              <a:t>hun [oplæringssygeplejersken] </a:t>
            </a:r>
            <a:r>
              <a:rPr lang="da-DK" sz="1200" i="1" dirty="0">
                <a:effectLst/>
                <a:latin typeface="Times New Roman" panose="02020603050405020304" pitchFamily="18" charset="0"/>
                <a:ea typeface="Times New Roman" panose="02020603050405020304" pitchFamily="18" charset="0"/>
              </a:rPr>
              <a:t>ham, </a:t>
            </a:r>
          </a:p>
          <a:p>
            <a:pPr>
              <a:spcAft>
                <a:spcPts val="0"/>
              </a:spcAft>
            </a:pPr>
            <a:r>
              <a:rPr lang="da-DK" sz="1200" i="1" dirty="0">
                <a:effectLst/>
                <a:latin typeface="Times New Roman" panose="02020603050405020304" pitchFamily="18" charset="0"/>
                <a:ea typeface="Times New Roman" panose="02020603050405020304" pitchFamily="18" charset="0"/>
              </a:rPr>
              <a:t>inden hun sætter masken på. ”Det er godt, nu finder du en rytme med den, det ser godt ud…”.</a:t>
            </a:r>
            <a:endParaRPr lang="da-DK"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620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theme/theme1.xml><?xml version="1.0" encoding="utf-8"?>
<a:theme xmlns:a="http://schemas.openxmlformats.org/drawingml/2006/main" name="HDOfficeLightV0">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1138</TotalTime>
  <Words>880</Words>
  <Application>Microsoft Office PowerPoint</Application>
  <PresentationFormat>Widescreen</PresentationFormat>
  <Paragraphs>171</Paragraphs>
  <Slides>15</Slides>
  <Notes>15</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15</vt:i4>
      </vt:variant>
    </vt:vector>
  </HeadingPairs>
  <TitlesOfParts>
    <vt:vector size="21" baseType="lpstr">
      <vt:lpstr>Arial</vt:lpstr>
      <vt:lpstr>Calibri</vt:lpstr>
      <vt:lpstr>Calibri Light</vt:lpstr>
      <vt:lpstr>Times New Roman</vt:lpstr>
      <vt:lpstr>Wingdings 2</vt:lpstr>
      <vt:lpstr>HDOfficeLightV0</vt:lpstr>
      <vt:lpstr>PowerPoint-præsentation</vt:lpstr>
      <vt:lpstr>Sygeplejens rationaler:</vt:lpstr>
      <vt:lpstr>Hvordan fremtræder grundlæggende sygepleje i oplæringssituationen mellem oplæringssygeplejersken og den nyansatte sygeplejerske på et intensivafsnit? </vt:lpstr>
      <vt:lpstr>Grundlæggende sygepleje:</vt:lpstr>
      <vt:lpstr>Metode: </vt:lpstr>
      <vt:lpstr>Deltagere: </vt:lpstr>
      <vt:lpstr>Resultater: </vt:lpstr>
      <vt:lpstr>Genstandsområde: </vt:lpstr>
      <vt:lpstr>Kulturelle temaer: </vt:lpstr>
      <vt:lpstr>Kulturelle temaer: </vt:lpstr>
      <vt:lpstr>Kulturelle temaer: </vt:lpstr>
      <vt:lpstr>Kulturelle temaer: </vt:lpstr>
      <vt:lpstr>Tematisk ramme: </vt:lpstr>
      <vt:lpstr>Opsummering: </vt:lpstr>
      <vt:lpstr>Emner til diskussion i afsnittet: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Maria Søndergaard</dc:creator>
  <cp:lastModifiedBy>Maria Pindstrup Søndergaard  / Region Nordjylland</cp:lastModifiedBy>
  <cp:revision>275</cp:revision>
  <cp:lastPrinted>2017-10-04T09:58:25Z</cp:lastPrinted>
  <dcterms:created xsi:type="dcterms:W3CDTF">2017-09-20T19:39:24Z</dcterms:created>
  <dcterms:modified xsi:type="dcterms:W3CDTF">2017-10-04T11:51:10Z</dcterms:modified>
</cp:coreProperties>
</file>