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3.xml" ContentType="application/vnd.openxmlformats-officedocument.themeOverr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20"/>
  </p:notesMasterIdLst>
  <p:sldIdLst>
    <p:sldId id="282" r:id="rId3"/>
    <p:sldId id="305" r:id="rId4"/>
    <p:sldId id="304" r:id="rId5"/>
    <p:sldId id="289" r:id="rId6"/>
    <p:sldId id="290" r:id="rId7"/>
    <p:sldId id="288" r:id="rId8"/>
    <p:sldId id="287" r:id="rId9"/>
    <p:sldId id="291" r:id="rId10"/>
    <p:sldId id="293" r:id="rId11"/>
    <p:sldId id="295" r:id="rId12"/>
    <p:sldId id="272" r:id="rId13"/>
    <p:sldId id="301" r:id="rId14"/>
    <p:sldId id="297" r:id="rId15"/>
    <p:sldId id="298" r:id="rId16"/>
    <p:sldId id="300" r:id="rId17"/>
    <p:sldId id="303" r:id="rId18"/>
    <p:sldId id="284" r:id="rId19"/>
  </p:sldIdLst>
  <p:sldSz cx="12192000" cy="6858000"/>
  <p:notesSz cx="67945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Okkels Glæemose  / Region Nordjylland" initials="AOG/RN" lastIdx="0" clrIdx="0">
    <p:extLst>
      <p:ext uri="{19B8F6BF-5375-455C-9EA6-DF929625EA0E}">
        <p15:presenceInfo xmlns:p15="http://schemas.microsoft.com/office/powerpoint/2012/main" userId="S-1-5-21-1673736473-632763291-1232828436-135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3B5A7"/>
    <a:srgbClr val="CDCFC4"/>
    <a:srgbClr val="FFFFFF"/>
    <a:srgbClr val="000000"/>
    <a:srgbClr val="DD8694"/>
    <a:srgbClr val="006983"/>
    <a:srgbClr val="822433"/>
    <a:srgbClr val="002839"/>
    <a:srgbClr val="8D98A1"/>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22" autoAdjust="0"/>
  </p:normalViewPr>
  <p:slideViewPr>
    <p:cSldViewPr snapToGrid="0" showGuides="1">
      <p:cViewPr varScale="1">
        <p:scale>
          <a:sx n="58" d="100"/>
          <a:sy n="58" d="100"/>
        </p:scale>
        <p:origin x="78" y="4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80" d="100"/>
          <a:sy n="80" d="100"/>
        </p:scale>
        <p:origin x="1044" y="-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ABBB1A-8BFF-43CB-8792-4217563FA61B}"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da-DK"/>
        </a:p>
      </dgm:t>
    </dgm:pt>
    <dgm:pt modelId="{D87BFBF8-FE6B-4B70-9A92-877F224B41B1}">
      <dgm:prSet phldrT="[Tekst]"/>
      <dgm:spPr/>
      <dgm:t>
        <a:bodyPr/>
        <a:lstStyle/>
        <a:p>
          <a:r>
            <a:rPr lang="da-DK" dirty="0" smtClean="0"/>
            <a:t>Fysiske problemer</a:t>
          </a:r>
          <a:endParaRPr lang="da-DK" dirty="0"/>
        </a:p>
      </dgm:t>
    </dgm:pt>
    <dgm:pt modelId="{B66B06AE-46E4-49A6-B066-90C085645B12}" type="parTrans" cxnId="{C3322E67-3117-4AA9-8AE9-A5176AA31A55}">
      <dgm:prSet/>
      <dgm:spPr/>
      <dgm:t>
        <a:bodyPr/>
        <a:lstStyle/>
        <a:p>
          <a:endParaRPr lang="da-DK"/>
        </a:p>
      </dgm:t>
    </dgm:pt>
    <dgm:pt modelId="{70DDF6E9-36FD-4797-9680-DD176C819041}" type="sibTrans" cxnId="{C3322E67-3117-4AA9-8AE9-A5176AA31A55}">
      <dgm:prSet/>
      <dgm:spPr/>
      <dgm:t>
        <a:bodyPr/>
        <a:lstStyle/>
        <a:p>
          <a:endParaRPr lang="da-DK"/>
        </a:p>
      </dgm:t>
    </dgm:pt>
    <dgm:pt modelId="{E8D66953-CFDA-449C-8A32-F7746821C339}">
      <dgm:prSet phldrT="[Tekst]"/>
      <dgm:spPr/>
      <dgm:t>
        <a:bodyPr/>
        <a:lstStyle/>
        <a:p>
          <a:r>
            <a:rPr lang="da-DK" dirty="0" smtClean="0"/>
            <a:t>Nedsat muskelkraft</a:t>
          </a:r>
          <a:endParaRPr lang="da-DK" dirty="0"/>
        </a:p>
      </dgm:t>
    </dgm:pt>
    <dgm:pt modelId="{613BDFD2-99F7-4FA5-93F4-EF67215400CD}" type="parTrans" cxnId="{56697BFD-E694-4E89-905D-3E2341B3E060}">
      <dgm:prSet/>
      <dgm:spPr/>
      <dgm:t>
        <a:bodyPr/>
        <a:lstStyle/>
        <a:p>
          <a:endParaRPr lang="da-DK"/>
        </a:p>
      </dgm:t>
    </dgm:pt>
    <dgm:pt modelId="{C10E5B7E-A790-4EF2-8B52-6F940E76C97D}" type="sibTrans" cxnId="{56697BFD-E694-4E89-905D-3E2341B3E060}">
      <dgm:prSet/>
      <dgm:spPr/>
      <dgm:t>
        <a:bodyPr/>
        <a:lstStyle/>
        <a:p>
          <a:endParaRPr lang="da-DK"/>
        </a:p>
      </dgm:t>
    </dgm:pt>
    <dgm:pt modelId="{A40A0A88-7C45-4880-ADA4-AB86DAF8DEE6}">
      <dgm:prSet phldrT="[Tekst]"/>
      <dgm:spPr/>
      <dgm:t>
        <a:bodyPr/>
        <a:lstStyle/>
        <a:p>
          <a:r>
            <a:rPr lang="da-DK" dirty="0" smtClean="0"/>
            <a:t>Psykiske problemer</a:t>
          </a:r>
          <a:endParaRPr lang="da-DK" dirty="0"/>
        </a:p>
      </dgm:t>
    </dgm:pt>
    <dgm:pt modelId="{504744CA-9B8A-4B35-88D1-34EFDA16E75B}" type="parTrans" cxnId="{525212F2-8C0D-478B-A104-E8E7EFE5426A}">
      <dgm:prSet/>
      <dgm:spPr/>
      <dgm:t>
        <a:bodyPr/>
        <a:lstStyle/>
        <a:p>
          <a:endParaRPr lang="da-DK"/>
        </a:p>
      </dgm:t>
    </dgm:pt>
    <dgm:pt modelId="{6E8B1122-DACD-4398-8CC3-CDE6AF64F8E5}" type="sibTrans" cxnId="{525212F2-8C0D-478B-A104-E8E7EFE5426A}">
      <dgm:prSet/>
      <dgm:spPr/>
      <dgm:t>
        <a:bodyPr/>
        <a:lstStyle/>
        <a:p>
          <a:endParaRPr lang="da-DK"/>
        </a:p>
      </dgm:t>
    </dgm:pt>
    <dgm:pt modelId="{03AF6118-C0E7-45D2-95B0-2272E95011E5}">
      <dgm:prSet phldrT="[Tekst]"/>
      <dgm:spPr/>
      <dgm:t>
        <a:bodyPr/>
        <a:lstStyle/>
        <a:p>
          <a:r>
            <a:rPr lang="da-DK" dirty="0" smtClean="0"/>
            <a:t>Vrangforestillinger</a:t>
          </a:r>
          <a:endParaRPr lang="da-DK" dirty="0"/>
        </a:p>
      </dgm:t>
    </dgm:pt>
    <dgm:pt modelId="{B29351E3-277C-4127-8436-C116CC20CBA5}" type="parTrans" cxnId="{1474CCC1-3C00-440A-91D3-36C4D68D4CAA}">
      <dgm:prSet/>
      <dgm:spPr/>
      <dgm:t>
        <a:bodyPr/>
        <a:lstStyle/>
        <a:p>
          <a:endParaRPr lang="da-DK"/>
        </a:p>
      </dgm:t>
    </dgm:pt>
    <dgm:pt modelId="{AAE56CE2-22D0-433F-8F76-46AAB8AFA8B0}" type="sibTrans" cxnId="{1474CCC1-3C00-440A-91D3-36C4D68D4CAA}">
      <dgm:prSet/>
      <dgm:spPr/>
      <dgm:t>
        <a:bodyPr/>
        <a:lstStyle/>
        <a:p>
          <a:endParaRPr lang="da-DK"/>
        </a:p>
      </dgm:t>
    </dgm:pt>
    <dgm:pt modelId="{FC3BAA1A-204B-4D70-8875-C95F90719FB0}">
      <dgm:prSet phldrT="[Tekst]"/>
      <dgm:spPr/>
      <dgm:t>
        <a:bodyPr/>
        <a:lstStyle/>
        <a:p>
          <a:r>
            <a:rPr lang="da-DK" dirty="0" smtClean="0"/>
            <a:t>Sociale problemer</a:t>
          </a:r>
          <a:endParaRPr lang="da-DK" dirty="0"/>
        </a:p>
      </dgm:t>
    </dgm:pt>
    <dgm:pt modelId="{6387CFA1-3067-4A3F-9294-EA5F7AD2791F}" type="parTrans" cxnId="{F8E94413-167D-4ADF-AD3A-D12C19A096B6}">
      <dgm:prSet/>
      <dgm:spPr/>
      <dgm:t>
        <a:bodyPr/>
        <a:lstStyle/>
        <a:p>
          <a:endParaRPr lang="da-DK"/>
        </a:p>
      </dgm:t>
    </dgm:pt>
    <dgm:pt modelId="{1E55BD70-25C9-401F-95BC-F2040F328774}" type="sibTrans" cxnId="{F8E94413-167D-4ADF-AD3A-D12C19A096B6}">
      <dgm:prSet/>
      <dgm:spPr/>
      <dgm:t>
        <a:bodyPr/>
        <a:lstStyle/>
        <a:p>
          <a:endParaRPr lang="da-DK"/>
        </a:p>
      </dgm:t>
    </dgm:pt>
    <dgm:pt modelId="{A739BA5E-6D7B-4CE2-B22B-472C72915E92}">
      <dgm:prSet phldrT="[Tekst]"/>
      <dgm:spPr/>
      <dgm:t>
        <a:bodyPr/>
        <a:lstStyle/>
        <a:p>
          <a:r>
            <a:rPr lang="da-DK" dirty="0" smtClean="0"/>
            <a:t>Forhold til familie og venner –ændring af rolle</a:t>
          </a:r>
          <a:endParaRPr lang="da-DK" dirty="0"/>
        </a:p>
      </dgm:t>
    </dgm:pt>
    <dgm:pt modelId="{F2DD5BB9-C54A-4695-81AB-8C5A2A6019AC}" type="parTrans" cxnId="{AE4CC9C5-802B-4ADA-A229-56E900A7FBB1}">
      <dgm:prSet/>
      <dgm:spPr/>
      <dgm:t>
        <a:bodyPr/>
        <a:lstStyle/>
        <a:p>
          <a:endParaRPr lang="da-DK"/>
        </a:p>
      </dgm:t>
    </dgm:pt>
    <dgm:pt modelId="{27A5AF69-CECD-4807-BCF5-04DE9AF1AE35}" type="sibTrans" cxnId="{AE4CC9C5-802B-4ADA-A229-56E900A7FBB1}">
      <dgm:prSet/>
      <dgm:spPr/>
      <dgm:t>
        <a:bodyPr/>
        <a:lstStyle/>
        <a:p>
          <a:endParaRPr lang="da-DK"/>
        </a:p>
      </dgm:t>
    </dgm:pt>
    <dgm:pt modelId="{DA5F871D-415D-40C3-90CF-38EDC79597A1}">
      <dgm:prSet phldrT="[Tekst]"/>
      <dgm:spPr/>
      <dgm:t>
        <a:bodyPr/>
        <a:lstStyle/>
        <a:p>
          <a:r>
            <a:rPr lang="da-DK" dirty="0" smtClean="0"/>
            <a:t>Reduceret mobilitet</a:t>
          </a:r>
          <a:endParaRPr lang="da-DK" dirty="0"/>
        </a:p>
      </dgm:t>
    </dgm:pt>
    <dgm:pt modelId="{F55AF8C2-1564-424C-A0D2-C1D44BF4213A}" type="parTrans" cxnId="{4012C07C-2647-4248-9DC0-404DE90D353E}">
      <dgm:prSet/>
      <dgm:spPr/>
      <dgm:t>
        <a:bodyPr/>
        <a:lstStyle/>
        <a:p>
          <a:endParaRPr lang="da-DK"/>
        </a:p>
      </dgm:t>
    </dgm:pt>
    <dgm:pt modelId="{5F86B313-49E8-478E-AABC-EA8BD690FD0C}" type="sibTrans" cxnId="{4012C07C-2647-4248-9DC0-404DE90D353E}">
      <dgm:prSet/>
      <dgm:spPr/>
      <dgm:t>
        <a:bodyPr/>
        <a:lstStyle/>
        <a:p>
          <a:endParaRPr lang="da-DK"/>
        </a:p>
      </dgm:t>
    </dgm:pt>
    <dgm:pt modelId="{54BD1C92-03FD-4F5E-9A5B-701874AE19B9}">
      <dgm:prSet phldrT="[Tekst]"/>
      <dgm:spPr/>
      <dgm:t>
        <a:bodyPr/>
        <a:lstStyle/>
        <a:p>
          <a:r>
            <a:rPr lang="da-DK" dirty="0" smtClean="0"/>
            <a:t>Smerter</a:t>
          </a:r>
          <a:endParaRPr lang="da-DK" dirty="0"/>
        </a:p>
      </dgm:t>
    </dgm:pt>
    <dgm:pt modelId="{AC96AEC3-5EB2-4D03-A385-582AAF29E6CE}" type="parTrans" cxnId="{3EDE1AB1-0E5F-498E-B2E2-5DB6C5BE2E82}">
      <dgm:prSet/>
      <dgm:spPr/>
      <dgm:t>
        <a:bodyPr/>
        <a:lstStyle/>
        <a:p>
          <a:endParaRPr lang="da-DK"/>
        </a:p>
      </dgm:t>
    </dgm:pt>
    <dgm:pt modelId="{32FC1DAF-148E-4A06-8417-DB4BA0B4BA1E}" type="sibTrans" cxnId="{3EDE1AB1-0E5F-498E-B2E2-5DB6C5BE2E82}">
      <dgm:prSet/>
      <dgm:spPr/>
      <dgm:t>
        <a:bodyPr/>
        <a:lstStyle/>
        <a:p>
          <a:endParaRPr lang="da-DK"/>
        </a:p>
      </dgm:t>
    </dgm:pt>
    <dgm:pt modelId="{4D0FDB08-8ED0-4F62-B2D4-AC64768BF044}">
      <dgm:prSet phldrT="[Tekst]"/>
      <dgm:spPr/>
      <dgm:t>
        <a:bodyPr/>
        <a:lstStyle/>
        <a:p>
          <a:r>
            <a:rPr lang="da-DK" dirty="0" smtClean="0"/>
            <a:t>Følelsesløshed</a:t>
          </a:r>
          <a:endParaRPr lang="da-DK" dirty="0"/>
        </a:p>
      </dgm:t>
    </dgm:pt>
    <dgm:pt modelId="{DC1EE228-9521-4916-BA50-90CA641FE921}" type="parTrans" cxnId="{960D5D19-29A6-4742-A5C8-5131E7AF9D37}">
      <dgm:prSet/>
      <dgm:spPr/>
      <dgm:t>
        <a:bodyPr/>
        <a:lstStyle/>
        <a:p>
          <a:endParaRPr lang="da-DK"/>
        </a:p>
      </dgm:t>
    </dgm:pt>
    <dgm:pt modelId="{EC355F9D-3B94-459E-97F3-1977130780B8}" type="sibTrans" cxnId="{960D5D19-29A6-4742-A5C8-5131E7AF9D37}">
      <dgm:prSet/>
      <dgm:spPr/>
      <dgm:t>
        <a:bodyPr/>
        <a:lstStyle/>
        <a:p>
          <a:endParaRPr lang="da-DK"/>
        </a:p>
      </dgm:t>
    </dgm:pt>
    <dgm:pt modelId="{13C78E8B-7835-4559-9397-FB9E20BD0315}">
      <dgm:prSet phldrT="[Tekst]"/>
      <dgm:spPr/>
      <dgm:t>
        <a:bodyPr/>
        <a:lstStyle/>
        <a:p>
          <a:r>
            <a:rPr lang="da-DK" dirty="0" smtClean="0"/>
            <a:t>Åndedrætsbesvær</a:t>
          </a:r>
          <a:endParaRPr lang="da-DK" dirty="0"/>
        </a:p>
      </dgm:t>
    </dgm:pt>
    <dgm:pt modelId="{76F10544-DF92-4E1C-9479-E83F574F6269}" type="parTrans" cxnId="{F64A1E98-4743-41DB-8054-1C60B8E48A3D}">
      <dgm:prSet/>
      <dgm:spPr/>
      <dgm:t>
        <a:bodyPr/>
        <a:lstStyle/>
        <a:p>
          <a:endParaRPr lang="da-DK"/>
        </a:p>
      </dgm:t>
    </dgm:pt>
    <dgm:pt modelId="{4EEEF320-D5C8-4347-AD8D-5B1DD8E9756C}" type="sibTrans" cxnId="{F64A1E98-4743-41DB-8054-1C60B8E48A3D}">
      <dgm:prSet/>
      <dgm:spPr/>
      <dgm:t>
        <a:bodyPr/>
        <a:lstStyle/>
        <a:p>
          <a:endParaRPr lang="da-DK"/>
        </a:p>
      </dgm:t>
    </dgm:pt>
    <dgm:pt modelId="{E982A302-1424-4BCE-B144-5E115B635135}">
      <dgm:prSet phldrT="[Tekst]"/>
      <dgm:spPr/>
      <dgm:t>
        <a:bodyPr/>
        <a:lstStyle/>
        <a:p>
          <a:r>
            <a:rPr lang="da-DK" dirty="0" smtClean="0"/>
            <a:t>Syn, hørelse, lugtesans.</a:t>
          </a:r>
          <a:endParaRPr lang="da-DK" dirty="0"/>
        </a:p>
      </dgm:t>
    </dgm:pt>
    <dgm:pt modelId="{66B37D59-D600-4762-B2C3-7C250D95F522}" type="parTrans" cxnId="{27AF1425-A1A7-4276-8FF6-85B602BCBBDE}">
      <dgm:prSet/>
      <dgm:spPr/>
      <dgm:t>
        <a:bodyPr/>
        <a:lstStyle/>
        <a:p>
          <a:endParaRPr lang="da-DK"/>
        </a:p>
      </dgm:t>
    </dgm:pt>
    <dgm:pt modelId="{55D42F29-DAF2-42CA-82B2-DE0AB950DF1D}" type="sibTrans" cxnId="{27AF1425-A1A7-4276-8FF6-85B602BCBBDE}">
      <dgm:prSet/>
      <dgm:spPr/>
      <dgm:t>
        <a:bodyPr/>
        <a:lstStyle/>
        <a:p>
          <a:endParaRPr lang="da-DK"/>
        </a:p>
      </dgm:t>
    </dgm:pt>
    <dgm:pt modelId="{4065429A-CC90-4353-99B9-223AA59D5A17}">
      <dgm:prSet phldrT="[Tekst]"/>
      <dgm:spPr/>
      <dgm:t>
        <a:bodyPr/>
        <a:lstStyle/>
        <a:p>
          <a:r>
            <a:rPr lang="da-DK" dirty="0" smtClean="0"/>
            <a:t>Ernæring, appetit.</a:t>
          </a:r>
          <a:endParaRPr lang="da-DK" dirty="0"/>
        </a:p>
      </dgm:t>
    </dgm:pt>
    <dgm:pt modelId="{D2EA9F89-60DF-4459-9B0B-E1814B875717}" type="parTrans" cxnId="{4F17AC6E-D8F3-4275-8B16-1BEC2032C20E}">
      <dgm:prSet/>
      <dgm:spPr/>
      <dgm:t>
        <a:bodyPr/>
        <a:lstStyle/>
        <a:p>
          <a:endParaRPr lang="da-DK"/>
        </a:p>
      </dgm:t>
    </dgm:pt>
    <dgm:pt modelId="{D0F189CE-6D34-4BFF-9126-633EB7794E6D}" type="sibTrans" cxnId="{4F17AC6E-D8F3-4275-8B16-1BEC2032C20E}">
      <dgm:prSet/>
      <dgm:spPr/>
      <dgm:t>
        <a:bodyPr/>
        <a:lstStyle/>
        <a:p>
          <a:endParaRPr lang="da-DK"/>
        </a:p>
      </dgm:t>
    </dgm:pt>
    <dgm:pt modelId="{E5B55CDD-5B29-45EC-8DEC-752D9DF6CF43}">
      <dgm:prSet phldrT="[Tekst]"/>
      <dgm:spPr/>
      <dgm:t>
        <a:bodyPr/>
        <a:lstStyle/>
        <a:p>
          <a:r>
            <a:rPr lang="da-DK" dirty="0" smtClean="0"/>
            <a:t>Mareridt/drømme</a:t>
          </a:r>
          <a:endParaRPr lang="da-DK" dirty="0"/>
        </a:p>
      </dgm:t>
    </dgm:pt>
    <dgm:pt modelId="{C6867955-548C-48F3-BEA2-E3AE946A87A2}" type="parTrans" cxnId="{7ED39652-11DF-4146-BC87-F66591FCFAAC}">
      <dgm:prSet/>
      <dgm:spPr/>
      <dgm:t>
        <a:bodyPr/>
        <a:lstStyle/>
        <a:p>
          <a:endParaRPr lang="da-DK"/>
        </a:p>
      </dgm:t>
    </dgm:pt>
    <dgm:pt modelId="{883004B2-02ED-4730-B063-6862BBB35A72}" type="sibTrans" cxnId="{7ED39652-11DF-4146-BC87-F66591FCFAAC}">
      <dgm:prSet/>
      <dgm:spPr/>
      <dgm:t>
        <a:bodyPr/>
        <a:lstStyle/>
        <a:p>
          <a:endParaRPr lang="da-DK"/>
        </a:p>
      </dgm:t>
    </dgm:pt>
    <dgm:pt modelId="{972C40B5-F744-4770-AC16-B6046EB40C98}">
      <dgm:prSet phldrT="[Tekst]"/>
      <dgm:spPr/>
      <dgm:t>
        <a:bodyPr/>
        <a:lstStyle/>
        <a:p>
          <a:r>
            <a:rPr lang="da-DK" dirty="0" smtClean="0"/>
            <a:t>Ofte forventning af fare</a:t>
          </a:r>
          <a:endParaRPr lang="da-DK" dirty="0"/>
        </a:p>
      </dgm:t>
    </dgm:pt>
    <dgm:pt modelId="{064BD5E7-4CD6-4047-91DB-7095C7ECC574}" type="parTrans" cxnId="{1256130E-D5E5-46B5-B028-9A925A91E18F}">
      <dgm:prSet/>
      <dgm:spPr/>
      <dgm:t>
        <a:bodyPr/>
        <a:lstStyle/>
        <a:p>
          <a:endParaRPr lang="da-DK"/>
        </a:p>
      </dgm:t>
    </dgm:pt>
    <dgm:pt modelId="{FC310D1B-E7AE-46E5-89A1-7AF7126D24AE}" type="sibTrans" cxnId="{1256130E-D5E5-46B5-B028-9A925A91E18F}">
      <dgm:prSet/>
      <dgm:spPr/>
      <dgm:t>
        <a:bodyPr/>
        <a:lstStyle/>
        <a:p>
          <a:endParaRPr lang="da-DK"/>
        </a:p>
      </dgm:t>
    </dgm:pt>
    <dgm:pt modelId="{5F461D1E-86AC-4F83-B114-F9BB72F01671}">
      <dgm:prSet phldrT="[Tekst]"/>
      <dgm:spPr/>
      <dgm:t>
        <a:bodyPr/>
        <a:lstStyle/>
        <a:p>
          <a:r>
            <a:rPr lang="da-DK" dirty="0" smtClean="0"/>
            <a:t>Hukommelsessvigt</a:t>
          </a:r>
          <a:endParaRPr lang="da-DK" dirty="0"/>
        </a:p>
      </dgm:t>
    </dgm:pt>
    <dgm:pt modelId="{E4221F46-A464-418D-B164-015A5F8E5610}" type="parTrans" cxnId="{DB2B974B-8600-48FE-BE41-9365C0EDE2DF}">
      <dgm:prSet/>
      <dgm:spPr/>
      <dgm:t>
        <a:bodyPr/>
        <a:lstStyle/>
        <a:p>
          <a:endParaRPr lang="da-DK"/>
        </a:p>
      </dgm:t>
    </dgm:pt>
    <dgm:pt modelId="{CB24ABC9-8816-4F18-A3EB-D00E7587DB5E}" type="sibTrans" cxnId="{DB2B974B-8600-48FE-BE41-9365C0EDE2DF}">
      <dgm:prSet/>
      <dgm:spPr/>
      <dgm:t>
        <a:bodyPr/>
        <a:lstStyle/>
        <a:p>
          <a:endParaRPr lang="da-DK"/>
        </a:p>
      </dgm:t>
    </dgm:pt>
    <dgm:pt modelId="{A1571072-5F68-4AE4-A8C4-9ED1F0BDE2A2}">
      <dgm:prSet phldrT="[Tekst]"/>
      <dgm:spPr/>
      <dgm:t>
        <a:bodyPr/>
        <a:lstStyle/>
        <a:p>
          <a:r>
            <a:rPr lang="da-DK" dirty="0" smtClean="0"/>
            <a:t>Koncentrationsbesvær</a:t>
          </a:r>
          <a:endParaRPr lang="da-DK" dirty="0"/>
        </a:p>
      </dgm:t>
    </dgm:pt>
    <dgm:pt modelId="{063F7565-BCC1-4848-B2A7-6A6D7F4621DD}" type="parTrans" cxnId="{57D2AE4F-F839-4DE1-957E-40EBC5258467}">
      <dgm:prSet/>
      <dgm:spPr/>
      <dgm:t>
        <a:bodyPr/>
        <a:lstStyle/>
        <a:p>
          <a:endParaRPr lang="da-DK"/>
        </a:p>
      </dgm:t>
    </dgm:pt>
    <dgm:pt modelId="{92842635-1EE4-4D14-96D5-D4A87D6AD68E}" type="sibTrans" cxnId="{57D2AE4F-F839-4DE1-957E-40EBC5258467}">
      <dgm:prSet/>
      <dgm:spPr/>
      <dgm:t>
        <a:bodyPr/>
        <a:lstStyle/>
        <a:p>
          <a:endParaRPr lang="da-DK"/>
        </a:p>
      </dgm:t>
    </dgm:pt>
    <dgm:pt modelId="{99DF1CF4-6650-49F6-B668-21677504D8B3}">
      <dgm:prSet phldrT="[Tekst]"/>
      <dgm:spPr/>
      <dgm:t>
        <a:bodyPr/>
        <a:lstStyle/>
        <a:p>
          <a:r>
            <a:rPr lang="da-DK" dirty="0" smtClean="0"/>
            <a:t>Irritabilitet</a:t>
          </a:r>
          <a:endParaRPr lang="da-DK" dirty="0"/>
        </a:p>
      </dgm:t>
    </dgm:pt>
    <dgm:pt modelId="{7B1E9010-D771-46CF-8DD7-EFD7A0E74E77}" type="parTrans" cxnId="{E7F84C3E-FC56-489B-9E16-E6684E3FC95F}">
      <dgm:prSet/>
      <dgm:spPr/>
      <dgm:t>
        <a:bodyPr/>
        <a:lstStyle/>
        <a:p>
          <a:endParaRPr lang="da-DK"/>
        </a:p>
      </dgm:t>
    </dgm:pt>
    <dgm:pt modelId="{B87C0863-E86D-4DCB-A170-3460E0AFA118}" type="sibTrans" cxnId="{E7F84C3E-FC56-489B-9E16-E6684E3FC95F}">
      <dgm:prSet/>
      <dgm:spPr/>
      <dgm:t>
        <a:bodyPr/>
        <a:lstStyle/>
        <a:p>
          <a:endParaRPr lang="da-DK"/>
        </a:p>
      </dgm:t>
    </dgm:pt>
    <dgm:pt modelId="{DDADD3F5-146C-40F5-B0F2-938F67677D37}">
      <dgm:prSet phldrT="[Tekst]"/>
      <dgm:spPr/>
      <dgm:t>
        <a:bodyPr/>
        <a:lstStyle/>
        <a:p>
          <a:r>
            <a:rPr lang="da-DK" dirty="0" smtClean="0"/>
            <a:t>Let at forskrække</a:t>
          </a:r>
          <a:endParaRPr lang="da-DK" dirty="0"/>
        </a:p>
      </dgm:t>
    </dgm:pt>
    <dgm:pt modelId="{8F18D9CB-304B-4DDB-AC18-5EF0806FEEE6}" type="parTrans" cxnId="{9F127ADF-50E4-4E6A-83D0-0208BAB46C67}">
      <dgm:prSet/>
      <dgm:spPr/>
      <dgm:t>
        <a:bodyPr/>
        <a:lstStyle/>
        <a:p>
          <a:endParaRPr lang="da-DK"/>
        </a:p>
      </dgm:t>
    </dgm:pt>
    <dgm:pt modelId="{2A586FFD-40D5-48FA-9071-9DABC152DDB8}" type="sibTrans" cxnId="{9F127ADF-50E4-4E6A-83D0-0208BAB46C67}">
      <dgm:prSet/>
      <dgm:spPr/>
      <dgm:t>
        <a:bodyPr/>
        <a:lstStyle/>
        <a:p>
          <a:endParaRPr lang="da-DK"/>
        </a:p>
      </dgm:t>
    </dgm:pt>
    <dgm:pt modelId="{02B78FD4-9746-45DB-BDC0-0DAF4A710B02}">
      <dgm:prSet phldrT="[Tekst]"/>
      <dgm:spPr/>
      <dgm:t>
        <a:bodyPr/>
        <a:lstStyle/>
        <a:p>
          <a:r>
            <a:rPr lang="da-DK" dirty="0" smtClean="0"/>
            <a:t>Ændring i humør og følelsesliv</a:t>
          </a:r>
          <a:endParaRPr lang="da-DK" dirty="0"/>
        </a:p>
      </dgm:t>
    </dgm:pt>
    <dgm:pt modelId="{64BF2B2C-BE34-4C91-9581-4C3D04EB953A}" type="parTrans" cxnId="{2B1B96B0-6B29-4F02-95B7-9CEB58D58785}">
      <dgm:prSet/>
      <dgm:spPr/>
      <dgm:t>
        <a:bodyPr/>
        <a:lstStyle/>
        <a:p>
          <a:endParaRPr lang="da-DK"/>
        </a:p>
      </dgm:t>
    </dgm:pt>
    <dgm:pt modelId="{96F766B7-F02C-4DD8-B1F8-2CE76A3E20D7}" type="sibTrans" cxnId="{2B1B96B0-6B29-4F02-95B7-9CEB58D58785}">
      <dgm:prSet/>
      <dgm:spPr/>
      <dgm:t>
        <a:bodyPr/>
        <a:lstStyle/>
        <a:p>
          <a:endParaRPr lang="da-DK"/>
        </a:p>
      </dgm:t>
    </dgm:pt>
    <dgm:pt modelId="{A4E2CC6C-74F1-4B20-8515-7FBB0BA8B8C0}">
      <dgm:prSet phldrT="[Tekst]"/>
      <dgm:spPr/>
      <dgm:t>
        <a:bodyPr/>
        <a:lstStyle/>
        <a:p>
          <a:r>
            <a:rPr lang="da-DK" dirty="0" smtClean="0"/>
            <a:t>Deltagelse i sociale begivenheder</a:t>
          </a:r>
          <a:endParaRPr lang="da-DK" dirty="0"/>
        </a:p>
      </dgm:t>
    </dgm:pt>
    <dgm:pt modelId="{7F7C2F5D-0860-4511-B23D-B5435B96DF76}" type="parTrans" cxnId="{31080F99-6E47-4F76-85AA-E6F3218C766D}">
      <dgm:prSet/>
      <dgm:spPr/>
      <dgm:t>
        <a:bodyPr/>
        <a:lstStyle/>
        <a:p>
          <a:endParaRPr lang="da-DK"/>
        </a:p>
      </dgm:t>
    </dgm:pt>
    <dgm:pt modelId="{BC41799A-5FD7-463E-AC29-EFD2EEF5BA4F}" type="sibTrans" cxnId="{31080F99-6E47-4F76-85AA-E6F3218C766D}">
      <dgm:prSet/>
      <dgm:spPr/>
      <dgm:t>
        <a:bodyPr/>
        <a:lstStyle/>
        <a:p>
          <a:endParaRPr lang="da-DK"/>
        </a:p>
      </dgm:t>
    </dgm:pt>
    <dgm:pt modelId="{66143E6B-6D76-4DCD-AD5B-437FDB579B4C}">
      <dgm:prSet phldrT="[Tekst]"/>
      <dgm:spPr/>
      <dgm:t>
        <a:bodyPr/>
        <a:lstStyle/>
        <a:p>
          <a:r>
            <a:rPr lang="da-DK" dirty="0" smtClean="0"/>
            <a:t>Undgåelsesadfærd</a:t>
          </a:r>
          <a:endParaRPr lang="da-DK" dirty="0"/>
        </a:p>
      </dgm:t>
    </dgm:pt>
    <dgm:pt modelId="{1BA345A8-F842-45BD-96CB-38B8A70F8EC1}" type="parTrans" cxnId="{7D0E751B-8637-4E4A-BADF-9749BA272D75}">
      <dgm:prSet/>
      <dgm:spPr/>
      <dgm:t>
        <a:bodyPr/>
        <a:lstStyle/>
        <a:p>
          <a:endParaRPr lang="da-DK"/>
        </a:p>
      </dgm:t>
    </dgm:pt>
    <dgm:pt modelId="{A8841AB8-7E3A-4C12-B5B2-4B446210A5E5}" type="sibTrans" cxnId="{7D0E751B-8637-4E4A-BADF-9749BA272D75}">
      <dgm:prSet/>
      <dgm:spPr/>
      <dgm:t>
        <a:bodyPr/>
        <a:lstStyle/>
        <a:p>
          <a:endParaRPr lang="da-DK"/>
        </a:p>
      </dgm:t>
    </dgm:pt>
    <dgm:pt modelId="{1BCA8A39-413C-46A6-9256-2D1ED849ABC4}">
      <dgm:prSet phldrT="[Tekst]"/>
      <dgm:spPr/>
      <dgm:t>
        <a:bodyPr/>
        <a:lstStyle/>
        <a:p>
          <a:r>
            <a:rPr lang="da-DK" dirty="0" smtClean="0"/>
            <a:t>Fremtidsplaner</a:t>
          </a:r>
          <a:endParaRPr lang="da-DK" dirty="0"/>
        </a:p>
      </dgm:t>
    </dgm:pt>
    <dgm:pt modelId="{50243588-667A-45A2-8D34-74C121D55B37}" type="parTrans" cxnId="{84AC91BD-7E05-4453-809E-615E75EA60EA}">
      <dgm:prSet/>
      <dgm:spPr/>
      <dgm:t>
        <a:bodyPr/>
        <a:lstStyle/>
        <a:p>
          <a:endParaRPr lang="da-DK"/>
        </a:p>
      </dgm:t>
    </dgm:pt>
    <dgm:pt modelId="{F13EE866-129E-40D1-AC64-CC6F4B14B790}" type="sibTrans" cxnId="{84AC91BD-7E05-4453-809E-615E75EA60EA}">
      <dgm:prSet/>
      <dgm:spPr/>
      <dgm:t>
        <a:bodyPr/>
        <a:lstStyle/>
        <a:p>
          <a:endParaRPr lang="da-DK"/>
        </a:p>
      </dgm:t>
    </dgm:pt>
    <dgm:pt modelId="{E2D2A48A-F84C-4F58-933E-92D7B2FCAFA5}">
      <dgm:prSet phldrT="[Tekst]"/>
      <dgm:spPr/>
      <dgm:t>
        <a:bodyPr/>
        <a:lstStyle/>
        <a:p>
          <a:r>
            <a:rPr lang="da-DK" dirty="0" smtClean="0"/>
            <a:t>Mistet interesse for tidligere aktiviteter</a:t>
          </a:r>
          <a:endParaRPr lang="da-DK" dirty="0"/>
        </a:p>
      </dgm:t>
    </dgm:pt>
    <dgm:pt modelId="{BC9A8977-19AA-4131-B794-D17D355EC86B}" type="parTrans" cxnId="{9239117D-E40B-4B6B-84C3-DBC0B74BE49A}">
      <dgm:prSet/>
      <dgm:spPr/>
      <dgm:t>
        <a:bodyPr/>
        <a:lstStyle/>
        <a:p>
          <a:endParaRPr lang="da-DK"/>
        </a:p>
      </dgm:t>
    </dgm:pt>
    <dgm:pt modelId="{8518FBEC-ADF4-408C-92F7-D3337C86E8EA}" type="sibTrans" cxnId="{9239117D-E40B-4B6B-84C3-DBC0B74BE49A}">
      <dgm:prSet/>
      <dgm:spPr/>
      <dgm:t>
        <a:bodyPr/>
        <a:lstStyle/>
        <a:p>
          <a:endParaRPr lang="da-DK"/>
        </a:p>
      </dgm:t>
    </dgm:pt>
    <dgm:pt modelId="{28B85D8A-DAB3-48D6-8E89-721E53E725FB}">
      <dgm:prSet phldrT="[Tekst]"/>
      <dgm:spPr/>
      <dgm:t>
        <a:bodyPr/>
        <a:lstStyle/>
        <a:p>
          <a:r>
            <a:rPr lang="da-DK" dirty="0" smtClean="0"/>
            <a:t>Ændret mening med livet</a:t>
          </a:r>
          <a:endParaRPr lang="da-DK" dirty="0"/>
        </a:p>
      </dgm:t>
    </dgm:pt>
    <dgm:pt modelId="{F5FD2263-8DD2-4C1F-9708-28D5603EAEE3}" type="parTrans" cxnId="{C384DE6C-0052-40B5-8265-D8F482A4857F}">
      <dgm:prSet/>
      <dgm:spPr/>
      <dgm:t>
        <a:bodyPr/>
        <a:lstStyle/>
        <a:p>
          <a:endParaRPr lang="da-DK"/>
        </a:p>
      </dgm:t>
    </dgm:pt>
    <dgm:pt modelId="{FB0191FB-2A20-4991-AC0C-D4581A37767C}" type="sibTrans" cxnId="{C384DE6C-0052-40B5-8265-D8F482A4857F}">
      <dgm:prSet/>
      <dgm:spPr/>
      <dgm:t>
        <a:bodyPr/>
        <a:lstStyle/>
        <a:p>
          <a:endParaRPr lang="da-DK"/>
        </a:p>
      </dgm:t>
    </dgm:pt>
    <dgm:pt modelId="{9601FEC7-7378-45CD-BB4A-006897E81716}" type="pres">
      <dgm:prSet presAssocID="{50ABBB1A-8BFF-43CB-8792-4217563FA61B}" presName="linearFlow" presStyleCnt="0">
        <dgm:presLayoutVars>
          <dgm:dir/>
          <dgm:animLvl val="lvl"/>
          <dgm:resizeHandles/>
        </dgm:presLayoutVars>
      </dgm:prSet>
      <dgm:spPr/>
      <dgm:t>
        <a:bodyPr/>
        <a:lstStyle/>
        <a:p>
          <a:endParaRPr lang="da-DK"/>
        </a:p>
      </dgm:t>
    </dgm:pt>
    <dgm:pt modelId="{F4A44D16-CF6E-4A23-84C9-69D77E52B149}" type="pres">
      <dgm:prSet presAssocID="{D87BFBF8-FE6B-4B70-9A92-877F224B41B1}" presName="compositeNode" presStyleCnt="0">
        <dgm:presLayoutVars>
          <dgm:bulletEnabled val="1"/>
        </dgm:presLayoutVars>
      </dgm:prSet>
      <dgm:spPr/>
    </dgm:pt>
    <dgm:pt modelId="{563ED894-3510-46F3-9116-CB577DE15586}" type="pres">
      <dgm:prSet presAssocID="{D87BFBF8-FE6B-4B70-9A92-877F224B41B1}" presName="image" presStyleLbl="fgImgPlace1" presStyleIdx="0" presStyleCnt="3"/>
      <dgm:spPr>
        <a:blipFill rotWithShape="1">
          <a:blip xmlns:r="http://schemas.openxmlformats.org/officeDocument/2006/relationships" r:embed="rId1"/>
          <a:stretch>
            <a:fillRect/>
          </a:stretch>
        </a:blipFill>
      </dgm:spPr>
      <dgm:t>
        <a:bodyPr/>
        <a:lstStyle/>
        <a:p>
          <a:endParaRPr lang="da-DK"/>
        </a:p>
      </dgm:t>
    </dgm:pt>
    <dgm:pt modelId="{6703734A-BFC8-4583-A1AE-92442106F9E5}" type="pres">
      <dgm:prSet presAssocID="{D87BFBF8-FE6B-4B70-9A92-877F224B41B1}" presName="childNode" presStyleLbl="node1" presStyleIdx="0" presStyleCnt="3">
        <dgm:presLayoutVars>
          <dgm:bulletEnabled val="1"/>
        </dgm:presLayoutVars>
      </dgm:prSet>
      <dgm:spPr/>
      <dgm:t>
        <a:bodyPr/>
        <a:lstStyle/>
        <a:p>
          <a:endParaRPr lang="da-DK"/>
        </a:p>
      </dgm:t>
    </dgm:pt>
    <dgm:pt modelId="{62070012-B2A3-4940-9E67-7C0B6CE69250}" type="pres">
      <dgm:prSet presAssocID="{D87BFBF8-FE6B-4B70-9A92-877F224B41B1}" presName="parentNode" presStyleLbl="revTx" presStyleIdx="0" presStyleCnt="3">
        <dgm:presLayoutVars>
          <dgm:chMax val="0"/>
          <dgm:bulletEnabled val="1"/>
        </dgm:presLayoutVars>
      </dgm:prSet>
      <dgm:spPr/>
      <dgm:t>
        <a:bodyPr/>
        <a:lstStyle/>
        <a:p>
          <a:endParaRPr lang="da-DK"/>
        </a:p>
      </dgm:t>
    </dgm:pt>
    <dgm:pt modelId="{828B94E4-D159-4390-A5CA-34E6F2B6015B}" type="pres">
      <dgm:prSet presAssocID="{70DDF6E9-36FD-4797-9680-DD176C819041}" presName="sibTrans" presStyleCnt="0"/>
      <dgm:spPr/>
    </dgm:pt>
    <dgm:pt modelId="{EF05823E-DB59-457F-8FC7-CEBD85327911}" type="pres">
      <dgm:prSet presAssocID="{A40A0A88-7C45-4880-ADA4-AB86DAF8DEE6}" presName="compositeNode" presStyleCnt="0">
        <dgm:presLayoutVars>
          <dgm:bulletEnabled val="1"/>
        </dgm:presLayoutVars>
      </dgm:prSet>
      <dgm:spPr/>
    </dgm:pt>
    <dgm:pt modelId="{6AE04AEE-8D20-438A-9FFE-C06B4AEA43E2}" type="pres">
      <dgm:prSet presAssocID="{A40A0A88-7C45-4880-ADA4-AB86DAF8DEE6}" presName="image" presStyleLbl="fgImgPlace1" presStyleIdx="1" presStyleCnt="3"/>
      <dgm:spPr>
        <a:blipFill rotWithShape="1">
          <a:blip xmlns:r="http://schemas.openxmlformats.org/officeDocument/2006/relationships" r:embed="rId2"/>
          <a:stretch>
            <a:fillRect/>
          </a:stretch>
        </a:blipFill>
      </dgm:spPr>
      <dgm:t>
        <a:bodyPr/>
        <a:lstStyle/>
        <a:p>
          <a:endParaRPr lang="da-DK"/>
        </a:p>
      </dgm:t>
    </dgm:pt>
    <dgm:pt modelId="{DE2D18FE-83BE-424E-8AC3-8CDEE503F920}" type="pres">
      <dgm:prSet presAssocID="{A40A0A88-7C45-4880-ADA4-AB86DAF8DEE6}" presName="childNode" presStyleLbl="node1" presStyleIdx="1" presStyleCnt="3" custScaleX="110984">
        <dgm:presLayoutVars>
          <dgm:bulletEnabled val="1"/>
        </dgm:presLayoutVars>
      </dgm:prSet>
      <dgm:spPr/>
      <dgm:t>
        <a:bodyPr/>
        <a:lstStyle/>
        <a:p>
          <a:endParaRPr lang="da-DK"/>
        </a:p>
      </dgm:t>
    </dgm:pt>
    <dgm:pt modelId="{9D4DE2CA-4C89-46F9-BAD6-BD26DC2F375E}" type="pres">
      <dgm:prSet presAssocID="{A40A0A88-7C45-4880-ADA4-AB86DAF8DEE6}" presName="parentNode" presStyleLbl="revTx" presStyleIdx="1" presStyleCnt="3">
        <dgm:presLayoutVars>
          <dgm:chMax val="0"/>
          <dgm:bulletEnabled val="1"/>
        </dgm:presLayoutVars>
      </dgm:prSet>
      <dgm:spPr/>
      <dgm:t>
        <a:bodyPr/>
        <a:lstStyle/>
        <a:p>
          <a:endParaRPr lang="da-DK"/>
        </a:p>
      </dgm:t>
    </dgm:pt>
    <dgm:pt modelId="{D3F91587-6864-40F9-A44C-697782DB8453}" type="pres">
      <dgm:prSet presAssocID="{6E8B1122-DACD-4398-8CC3-CDE6AF64F8E5}" presName="sibTrans" presStyleCnt="0"/>
      <dgm:spPr/>
    </dgm:pt>
    <dgm:pt modelId="{D3753483-D083-4280-8CF8-E54206666E19}" type="pres">
      <dgm:prSet presAssocID="{FC3BAA1A-204B-4D70-8875-C95F90719FB0}" presName="compositeNode" presStyleCnt="0">
        <dgm:presLayoutVars>
          <dgm:bulletEnabled val="1"/>
        </dgm:presLayoutVars>
      </dgm:prSet>
      <dgm:spPr/>
    </dgm:pt>
    <dgm:pt modelId="{CD45888A-B949-4DB4-86DC-0D6C4B70524A}" type="pres">
      <dgm:prSet presAssocID="{FC3BAA1A-204B-4D70-8875-C95F90719FB0}" presName="image" presStyleLbl="fgImgPlace1" presStyleIdx="2" presStyleCnt="3"/>
      <dgm:spPr>
        <a:blipFill rotWithShape="1">
          <a:blip xmlns:r="http://schemas.openxmlformats.org/officeDocument/2006/relationships" r:embed="rId3"/>
          <a:stretch>
            <a:fillRect/>
          </a:stretch>
        </a:blipFill>
      </dgm:spPr>
      <dgm:t>
        <a:bodyPr/>
        <a:lstStyle/>
        <a:p>
          <a:endParaRPr lang="da-DK"/>
        </a:p>
      </dgm:t>
    </dgm:pt>
    <dgm:pt modelId="{4D065D87-90B5-47B0-9F80-5DF7C1A7913D}" type="pres">
      <dgm:prSet presAssocID="{FC3BAA1A-204B-4D70-8875-C95F90719FB0}" presName="childNode" presStyleLbl="node1" presStyleIdx="2" presStyleCnt="3" custScaleX="109744">
        <dgm:presLayoutVars>
          <dgm:bulletEnabled val="1"/>
        </dgm:presLayoutVars>
      </dgm:prSet>
      <dgm:spPr/>
      <dgm:t>
        <a:bodyPr/>
        <a:lstStyle/>
        <a:p>
          <a:endParaRPr lang="da-DK"/>
        </a:p>
      </dgm:t>
    </dgm:pt>
    <dgm:pt modelId="{CD001FC1-C9C8-489B-AC6D-DBD8D52C017E}" type="pres">
      <dgm:prSet presAssocID="{FC3BAA1A-204B-4D70-8875-C95F90719FB0}" presName="parentNode" presStyleLbl="revTx" presStyleIdx="2" presStyleCnt="3">
        <dgm:presLayoutVars>
          <dgm:chMax val="0"/>
          <dgm:bulletEnabled val="1"/>
        </dgm:presLayoutVars>
      </dgm:prSet>
      <dgm:spPr/>
      <dgm:t>
        <a:bodyPr/>
        <a:lstStyle/>
        <a:p>
          <a:endParaRPr lang="da-DK"/>
        </a:p>
      </dgm:t>
    </dgm:pt>
  </dgm:ptLst>
  <dgm:cxnLst>
    <dgm:cxn modelId="{046C5E9F-C40A-4053-B011-639772874B97}" type="presOf" srcId="{A739BA5E-6D7B-4CE2-B22B-472C72915E92}" destId="{4D065D87-90B5-47B0-9F80-5DF7C1A7913D}" srcOrd="0" destOrd="0" presId="urn:microsoft.com/office/officeart/2005/8/layout/hList2"/>
    <dgm:cxn modelId="{BEE3510C-0991-4C3A-AFD2-BB3923807175}" type="presOf" srcId="{E8D66953-CFDA-449C-8A32-F7746821C339}" destId="{6703734A-BFC8-4583-A1AE-92442106F9E5}" srcOrd="0" destOrd="0" presId="urn:microsoft.com/office/officeart/2005/8/layout/hList2"/>
    <dgm:cxn modelId="{1256130E-D5E5-46B5-B028-9A925A91E18F}" srcId="{A40A0A88-7C45-4880-ADA4-AB86DAF8DEE6}" destId="{972C40B5-F744-4770-AC16-B6046EB40C98}" srcOrd="2" destOrd="0" parTransId="{064BD5E7-4CD6-4047-91DB-7095C7ECC574}" sibTransId="{FC310D1B-E7AE-46E5-89A1-7AF7126D24AE}"/>
    <dgm:cxn modelId="{4012C07C-2647-4248-9DC0-404DE90D353E}" srcId="{D87BFBF8-FE6B-4B70-9A92-877F224B41B1}" destId="{DA5F871D-415D-40C3-90CF-38EDC79597A1}" srcOrd="1" destOrd="0" parTransId="{F55AF8C2-1564-424C-A0D2-C1D44BF4213A}" sibTransId="{5F86B313-49E8-478E-AABC-EA8BD690FD0C}"/>
    <dgm:cxn modelId="{E7F84C3E-FC56-489B-9E16-E6684E3FC95F}" srcId="{A40A0A88-7C45-4880-ADA4-AB86DAF8DEE6}" destId="{99DF1CF4-6650-49F6-B668-21677504D8B3}" srcOrd="5" destOrd="0" parTransId="{7B1E9010-D771-46CF-8DD7-EFD7A0E74E77}" sibTransId="{B87C0863-E86D-4DCB-A170-3460E0AFA118}"/>
    <dgm:cxn modelId="{B0E48F06-438C-4179-8F94-4A60D6050E14}" type="presOf" srcId="{A40A0A88-7C45-4880-ADA4-AB86DAF8DEE6}" destId="{9D4DE2CA-4C89-46F9-BAD6-BD26DC2F375E}" srcOrd="0" destOrd="0" presId="urn:microsoft.com/office/officeart/2005/8/layout/hList2"/>
    <dgm:cxn modelId="{1DBD6A11-82AF-47C5-8B7C-58D616600D7E}" type="presOf" srcId="{A4E2CC6C-74F1-4B20-8515-7FBB0BA8B8C0}" destId="{4D065D87-90B5-47B0-9F80-5DF7C1A7913D}" srcOrd="0" destOrd="1" presId="urn:microsoft.com/office/officeart/2005/8/layout/hList2"/>
    <dgm:cxn modelId="{0E71E3F4-D31B-4CCB-8D22-02F1CF610E13}" type="presOf" srcId="{4D0FDB08-8ED0-4F62-B2D4-AC64768BF044}" destId="{6703734A-BFC8-4583-A1AE-92442106F9E5}" srcOrd="0" destOrd="3" presId="urn:microsoft.com/office/officeart/2005/8/layout/hList2"/>
    <dgm:cxn modelId="{193DB8BF-984E-41BF-8316-8DCCAF98FF0C}" type="presOf" srcId="{972C40B5-F744-4770-AC16-B6046EB40C98}" destId="{DE2D18FE-83BE-424E-8AC3-8CDEE503F920}" srcOrd="0" destOrd="2" presId="urn:microsoft.com/office/officeart/2005/8/layout/hList2"/>
    <dgm:cxn modelId="{71BEF020-5E4C-4009-8BE0-878BA531EA55}" type="presOf" srcId="{54BD1C92-03FD-4F5E-9A5B-701874AE19B9}" destId="{6703734A-BFC8-4583-A1AE-92442106F9E5}" srcOrd="0" destOrd="2" presId="urn:microsoft.com/office/officeart/2005/8/layout/hList2"/>
    <dgm:cxn modelId="{BFCCF933-771C-45F8-80A6-48AF426CFC2B}" type="presOf" srcId="{4065429A-CC90-4353-99B9-223AA59D5A17}" destId="{6703734A-BFC8-4583-A1AE-92442106F9E5}" srcOrd="0" destOrd="6" presId="urn:microsoft.com/office/officeart/2005/8/layout/hList2"/>
    <dgm:cxn modelId="{5E5F5ACC-9D7F-4D28-837D-5E14254203A5}" type="presOf" srcId="{E5B55CDD-5B29-45EC-8DEC-752D9DF6CF43}" destId="{DE2D18FE-83BE-424E-8AC3-8CDEE503F920}" srcOrd="0" destOrd="1" presId="urn:microsoft.com/office/officeart/2005/8/layout/hList2"/>
    <dgm:cxn modelId="{21B17BA1-65D5-44D0-B959-A98BE7F6D44D}" type="presOf" srcId="{FC3BAA1A-204B-4D70-8875-C95F90719FB0}" destId="{CD001FC1-C9C8-489B-AC6D-DBD8D52C017E}" srcOrd="0" destOrd="0" presId="urn:microsoft.com/office/officeart/2005/8/layout/hList2"/>
    <dgm:cxn modelId="{4F17AC6E-D8F3-4275-8B16-1BEC2032C20E}" srcId="{D87BFBF8-FE6B-4B70-9A92-877F224B41B1}" destId="{4065429A-CC90-4353-99B9-223AA59D5A17}" srcOrd="6" destOrd="0" parTransId="{D2EA9F89-60DF-4459-9B0B-E1814B875717}" sibTransId="{D0F189CE-6D34-4BFF-9126-633EB7794E6D}"/>
    <dgm:cxn modelId="{DB2B974B-8600-48FE-BE41-9365C0EDE2DF}" srcId="{A40A0A88-7C45-4880-ADA4-AB86DAF8DEE6}" destId="{5F461D1E-86AC-4F83-B114-F9BB72F01671}" srcOrd="3" destOrd="0" parTransId="{E4221F46-A464-418D-B164-015A5F8E5610}" sibTransId="{CB24ABC9-8816-4F18-A3EB-D00E7587DB5E}"/>
    <dgm:cxn modelId="{3EDE1AB1-0E5F-498E-B2E2-5DB6C5BE2E82}" srcId="{D87BFBF8-FE6B-4B70-9A92-877F224B41B1}" destId="{54BD1C92-03FD-4F5E-9A5B-701874AE19B9}" srcOrd="2" destOrd="0" parTransId="{AC96AEC3-5EB2-4D03-A385-582AAF29E6CE}" sibTransId="{32FC1DAF-148E-4A06-8417-DB4BA0B4BA1E}"/>
    <dgm:cxn modelId="{BE00D2CE-1C9B-40D2-A114-117D609F4609}" type="presOf" srcId="{13C78E8B-7835-4559-9397-FB9E20BD0315}" destId="{6703734A-BFC8-4583-A1AE-92442106F9E5}" srcOrd="0" destOrd="4" presId="urn:microsoft.com/office/officeart/2005/8/layout/hList2"/>
    <dgm:cxn modelId="{0E1EFAE7-B618-42D1-A73C-B6F2FBBBF07F}" type="presOf" srcId="{E2D2A48A-F84C-4F58-933E-92D7B2FCAFA5}" destId="{4D065D87-90B5-47B0-9F80-5DF7C1A7913D}" srcOrd="0" destOrd="4" presId="urn:microsoft.com/office/officeart/2005/8/layout/hList2"/>
    <dgm:cxn modelId="{F64A1E98-4743-41DB-8054-1C60B8E48A3D}" srcId="{D87BFBF8-FE6B-4B70-9A92-877F224B41B1}" destId="{13C78E8B-7835-4559-9397-FB9E20BD0315}" srcOrd="4" destOrd="0" parTransId="{76F10544-DF92-4E1C-9479-E83F574F6269}" sibTransId="{4EEEF320-D5C8-4347-AD8D-5B1DD8E9756C}"/>
    <dgm:cxn modelId="{885902A5-4215-484A-829E-374DF6F214B5}" type="presOf" srcId="{03AF6118-C0E7-45D2-95B0-2272E95011E5}" destId="{DE2D18FE-83BE-424E-8AC3-8CDEE503F920}" srcOrd="0" destOrd="0" presId="urn:microsoft.com/office/officeart/2005/8/layout/hList2"/>
    <dgm:cxn modelId="{57D2AE4F-F839-4DE1-957E-40EBC5258467}" srcId="{A40A0A88-7C45-4880-ADA4-AB86DAF8DEE6}" destId="{A1571072-5F68-4AE4-A8C4-9ED1F0BDE2A2}" srcOrd="4" destOrd="0" parTransId="{063F7565-BCC1-4848-B2A7-6A6D7F4621DD}" sibTransId="{92842635-1EE4-4D14-96D5-D4A87D6AD68E}"/>
    <dgm:cxn modelId="{1474CCC1-3C00-440A-91D3-36C4D68D4CAA}" srcId="{A40A0A88-7C45-4880-ADA4-AB86DAF8DEE6}" destId="{03AF6118-C0E7-45D2-95B0-2272E95011E5}" srcOrd="0" destOrd="0" parTransId="{B29351E3-277C-4127-8436-C116CC20CBA5}" sibTransId="{AAE56CE2-22D0-433F-8F76-46AAB8AFA8B0}"/>
    <dgm:cxn modelId="{752675F8-55A7-4D95-822F-54103936695B}" type="presOf" srcId="{66143E6B-6D76-4DCD-AD5B-437FDB579B4C}" destId="{4D065D87-90B5-47B0-9F80-5DF7C1A7913D}" srcOrd="0" destOrd="2" presId="urn:microsoft.com/office/officeart/2005/8/layout/hList2"/>
    <dgm:cxn modelId="{84AC91BD-7E05-4453-809E-615E75EA60EA}" srcId="{FC3BAA1A-204B-4D70-8875-C95F90719FB0}" destId="{1BCA8A39-413C-46A6-9256-2D1ED849ABC4}" srcOrd="3" destOrd="0" parTransId="{50243588-667A-45A2-8D34-74C121D55B37}" sibTransId="{F13EE866-129E-40D1-AC64-CC6F4B14B790}"/>
    <dgm:cxn modelId="{2B1B96B0-6B29-4F02-95B7-9CEB58D58785}" srcId="{A40A0A88-7C45-4880-ADA4-AB86DAF8DEE6}" destId="{02B78FD4-9746-45DB-BDC0-0DAF4A710B02}" srcOrd="7" destOrd="0" parTransId="{64BF2B2C-BE34-4C91-9581-4C3D04EB953A}" sibTransId="{96F766B7-F02C-4DD8-B1F8-2CE76A3E20D7}"/>
    <dgm:cxn modelId="{31080F99-6E47-4F76-85AA-E6F3218C766D}" srcId="{FC3BAA1A-204B-4D70-8875-C95F90719FB0}" destId="{A4E2CC6C-74F1-4B20-8515-7FBB0BA8B8C0}" srcOrd="1" destOrd="0" parTransId="{7F7C2F5D-0860-4511-B23D-B5435B96DF76}" sibTransId="{BC41799A-5FD7-463E-AC29-EFD2EEF5BA4F}"/>
    <dgm:cxn modelId="{4E1D5E35-9EDF-48C7-9F29-638B1311A740}" type="presOf" srcId="{28B85D8A-DAB3-48D6-8E89-721E53E725FB}" destId="{4D065D87-90B5-47B0-9F80-5DF7C1A7913D}" srcOrd="0" destOrd="5" presId="urn:microsoft.com/office/officeart/2005/8/layout/hList2"/>
    <dgm:cxn modelId="{240FD836-1859-4C3E-B9BC-5992C547EE2D}" type="presOf" srcId="{A1571072-5F68-4AE4-A8C4-9ED1F0BDE2A2}" destId="{DE2D18FE-83BE-424E-8AC3-8CDEE503F920}" srcOrd="0" destOrd="4" presId="urn:microsoft.com/office/officeart/2005/8/layout/hList2"/>
    <dgm:cxn modelId="{1D336572-B531-411D-B4E5-68806AC20239}" type="presOf" srcId="{99DF1CF4-6650-49F6-B668-21677504D8B3}" destId="{DE2D18FE-83BE-424E-8AC3-8CDEE503F920}" srcOrd="0" destOrd="5" presId="urn:microsoft.com/office/officeart/2005/8/layout/hList2"/>
    <dgm:cxn modelId="{71FB0C66-2F50-4ADC-83F5-0645945E42E9}" type="presOf" srcId="{50ABBB1A-8BFF-43CB-8792-4217563FA61B}" destId="{9601FEC7-7378-45CD-BB4A-006897E81716}" srcOrd="0" destOrd="0" presId="urn:microsoft.com/office/officeart/2005/8/layout/hList2"/>
    <dgm:cxn modelId="{0CCB9E6F-CE3E-432A-B2CE-F71C692E3251}" type="presOf" srcId="{DA5F871D-415D-40C3-90CF-38EDC79597A1}" destId="{6703734A-BFC8-4583-A1AE-92442106F9E5}" srcOrd="0" destOrd="1" presId="urn:microsoft.com/office/officeart/2005/8/layout/hList2"/>
    <dgm:cxn modelId="{9F127ADF-50E4-4E6A-83D0-0208BAB46C67}" srcId="{A40A0A88-7C45-4880-ADA4-AB86DAF8DEE6}" destId="{DDADD3F5-146C-40F5-B0F2-938F67677D37}" srcOrd="6" destOrd="0" parTransId="{8F18D9CB-304B-4DDB-AC18-5EF0806FEEE6}" sibTransId="{2A586FFD-40D5-48FA-9071-9DABC152DDB8}"/>
    <dgm:cxn modelId="{5B7B887F-4AFA-4190-B455-F7B02BE6AC6A}" type="presOf" srcId="{5F461D1E-86AC-4F83-B114-F9BB72F01671}" destId="{DE2D18FE-83BE-424E-8AC3-8CDEE503F920}" srcOrd="0" destOrd="3" presId="urn:microsoft.com/office/officeart/2005/8/layout/hList2"/>
    <dgm:cxn modelId="{E5EFED00-FDCE-4EC0-A4B6-9D1BC8B81341}" type="presOf" srcId="{E982A302-1424-4BCE-B144-5E115B635135}" destId="{6703734A-BFC8-4583-A1AE-92442106F9E5}" srcOrd="0" destOrd="5" presId="urn:microsoft.com/office/officeart/2005/8/layout/hList2"/>
    <dgm:cxn modelId="{FE74B64D-5468-4C41-84C0-51837EA85B3E}" type="presOf" srcId="{D87BFBF8-FE6B-4B70-9A92-877F224B41B1}" destId="{62070012-B2A3-4940-9E67-7C0B6CE69250}" srcOrd="0" destOrd="0" presId="urn:microsoft.com/office/officeart/2005/8/layout/hList2"/>
    <dgm:cxn modelId="{C3322E67-3117-4AA9-8AE9-A5176AA31A55}" srcId="{50ABBB1A-8BFF-43CB-8792-4217563FA61B}" destId="{D87BFBF8-FE6B-4B70-9A92-877F224B41B1}" srcOrd="0" destOrd="0" parTransId="{B66B06AE-46E4-49A6-B066-90C085645B12}" sibTransId="{70DDF6E9-36FD-4797-9680-DD176C819041}"/>
    <dgm:cxn modelId="{9239117D-E40B-4B6B-84C3-DBC0B74BE49A}" srcId="{FC3BAA1A-204B-4D70-8875-C95F90719FB0}" destId="{E2D2A48A-F84C-4F58-933E-92D7B2FCAFA5}" srcOrd="4" destOrd="0" parTransId="{BC9A8977-19AA-4131-B794-D17D355EC86B}" sibTransId="{8518FBEC-ADF4-408C-92F7-D3337C86E8EA}"/>
    <dgm:cxn modelId="{56697BFD-E694-4E89-905D-3E2341B3E060}" srcId="{D87BFBF8-FE6B-4B70-9A92-877F224B41B1}" destId="{E8D66953-CFDA-449C-8A32-F7746821C339}" srcOrd="0" destOrd="0" parTransId="{613BDFD2-99F7-4FA5-93F4-EF67215400CD}" sibTransId="{C10E5B7E-A790-4EF2-8B52-6F940E76C97D}"/>
    <dgm:cxn modelId="{525212F2-8C0D-478B-A104-E8E7EFE5426A}" srcId="{50ABBB1A-8BFF-43CB-8792-4217563FA61B}" destId="{A40A0A88-7C45-4880-ADA4-AB86DAF8DEE6}" srcOrd="1" destOrd="0" parTransId="{504744CA-9B8A-4B35-88D1-34EFDA16E75B}" sibTransId="{6E8B1122-DACD-4398-8CC3-CDE6AF64F8E5}"/>
    <dgm:cxn modelId="{960D5D19-29A6-4742-A5C8-5131E7AF9D37}" srcId="{D87BFBF8-FE6B-4B70-9A92-877F224B41B1}" destId="{4D0FDB08-8ED0-4F62-B2D4-AC64768BF044}" srcOrd="3" destOrd="0" parTransId="{DC1EE228-9521-4916-BA50-90CA641FE921}" sibTransId="{EC355F9D-3B94-459E-97F3-1977130780B8}"/>
    <dgm:cxn modelId="{85BB5652-7A90-48AC-B7A3-53E500B92723}" type="presOf" srcId="{1BCA8A39-413C-46A6-9256-2D1ED849ABC4}" destId="{4D065D87-90B5-47B0-9F80-5DF7C1A7913D}" srcOrd="0" destOrd="3" presId="urn:microsoft.com/office/officeart/2005/8/layout/hList2"/>
    <dgm:cxn modelId="{7ED39652-11DF-4146-BC87-F66591FCFAAC}" srcId="{A40A0A88-7C45-4880-ADA4-AB86DAF8DEE6}" destId="{E5B55CDD-5B29-45EC-8DEC-752D9DF6CF43}" srcOrd="1" destOrd="0" parTransId="{C6867955-548C-48F3-BEA2-E3AE946A87A2}" sibTransId="{883004B2-02ED-4730-B063-6862BBB35A72}"/>
    <dgm:cxn modelId="{7A60F698-8CA7-40F5-9BBF-8B9E3F054153}" type="presOf" srcId="{DDADD3F5-146C-40F5-B0F2-938F67677D37}" destId="{DE2D18FE-83BE-424E-8AC3-8CDEE503F920}" srcOrd="0" destOrd="6" presId="urn:microsoft.com/office/officeart/2005/8/layout/hList2"/>
    <dgm:cxn modelId="{C384DE6C-0052-40B5-8265-D8F482A4857F}" srcId="{FC3BAA1A-204B-4D70-8875-C95F90719FB0}" destId="{28B85D8A-DAB3-48D6-8E89-721E53E725FB}" srcOrd="5" destOrd="0" parTransId="{F5FD2263-8DD2-4C1F-9708-28D5603EAEE3}" sibTransId="{FB0191FB-2A20-4991-AC0C-D4581A37767C}"/>
    <dgm:cxn modelId="{AE4CC9C5-802B-4ADA-A229-56E900A7FBB1}" srcId="{FC3BAA1A-204B-4D70-8875-C95F90719FB0}" destId="{A739BA5E-6D7B-4CE2-B22B-472C72915E92}" srcOrd="0" destOrd="0" parTransId="{F2DD5BB9-C54A-4695-81AB-8C5A2A6019AC}" sibTransId="{27A5AF69-CECD-4807-BCF5-04DE9AF1AE35}"/>
    <dgm:cxn modelId="{F8E94413-167D-4ADF-AD3A-D12C19A096B6}" srcId="{50ABBB1A-8BFF-43CB-8792-4217563FA61B}" destId="{FC3BAA1A-204B-4D70-8875-C95F90719FB0}" srcOrd="2" destOrd="0" parTransId="{6387CFA1-3067-4A3F-9294-EA5F7AD2791F}" sibTransId="{1E55BD70-25C9-401F-95BC-F2040F328774}"/>
    <dgm:cxn modelId="{27AF1425-A1A7-4276-8FF6-85B602BCBBDE}" srcId="{D87BFBF8-FE6B-4B70-9A92-877F224B41B1}" destId="{E982A302-1424-4BCE-B144-5E115B635135}" srcOrd="5" destOrd="0" parTransId="{66B37D59-D600-4762-B2C3-7C250D95F522}" sibTransId="{55D42F29-DAF2-42CA-82B2-DE0AB950DF1D}"/>
    <dgm:cxn modelId="{1D5E8886-3AE9-4559-BAAA-9A6A67F0C3D5}" type="presOf" srcId="{02B78FD4-9746-45DB-BDC0-0DAF4A710B02}" destId="{DE2D18FE-83BE-424E-8AC3-8CDEE503F920}" srcOrd="0" destOrd="7" presId="urn:microsoft.com/office/officeart/2005/8/layout/hList2"/>
    <dgm:cxn modelId="{7D0E751B-8637-4E4A-BADF-9749BA272D75}" srcId="{FC3BAA1A-204B-4D70-8875-C95F90719FB0}" destId="{66143E6B-6D76-4DCD-AD5B-437FDB579B4C}" srcOrd="2" destOrd="0" parTransId="{1BA345A8-F842-45BD-96CB-38B8A70F8EC1}" sibTransId="{A8841AB8-7E3A-4C12-B5B2-4B446210A5E5}"/>
    <dgm:cxn modelId="{300BB4A9-404F-4AD9-8A9E-A4EC7F9BC21D}" type="presParOf" srcId="{9601FEC7-7378-45CD-BB4A-006897E81716}" destId="{F4A44D16-CF6E-4A23-84C9-69D77E52B149}" srcOrd="0" destOrd="0" presId="urn:microsoft.com/office/officeart/2005/8/layout/hList2"/>
    <dgm:cxn modelId="{473A5CEE-8E91-4EDA-A9F9-653CF0C160E4}" type="presParOf" srcId="{F4A44D16-CF6E-4A23-84C9-69D77E52B149}" destId="{563ED894-3510-46F3-9116-CB577DE15586}" srcOrd="0" destOrd="0" presId="urn:microsoft.com/office/officeart/2005/8/layout/hList2"/>
    <dgm:cxn modelId="{C64ED050-3E8D-43FA-8533-65EBADFEEDFD}" type="presParOf" srcId="{F4A44D16-CF6E-4A23-84C9-69D77E52B149}" destId="{6703734A-BFC8-4583-A1AE-92442106F9E5}" srcOrd="1" destOrd="0" presId="urn:microsoft.com/office/officeart/2005/8/layout/hList2"/>
    <dgm:cxn modelId="{67159490-51B0-431A-93C2-D63B3FA3EF9B}" type="presParOf" srcId="{F4A44D16-CF6E-4A23-84C9-69D77E52B149}" destId="{62070012-B2A3-4940-9E67-7C0B6CE69250}" srcOrd="2" destOrd="0" presId="urn:microsoft.com/office/officeart/2005/8/layout/hList2"/>
    <dgm:cxn modelId="{33042837-7F64-4E44-A172-490B29561C13}" type="presParOf" srcId="{9601FEC7-7378-45CD-BB4A-006897E81716}" destId="{828B94E4-D159-4390-A5CA-34E6F2B6015B}" srcOrd="1" destOrd="0" presId="urn:microsoft.com/office/officeart/2005/8/layout/hList2"/>
    <dgm:cxn modelId="{C715CB65-0F08-407C-95E5-1FBF7D687FE4}" type="presParOf" srcId="{9601FEC7-7378-45CD-BB4A-006897E81716}" destId="{EF05823E-DB59-457F-8FC7-CEBD85327911}" srcOrd="2" destOrd="0" presId="urn:microsoft.com/office/officeart/2005/8/layout/hList2"/>
    <dgm:cxn modelId="{B857AD6C-D473-44D5-BB21-7EA45996E537}" type="presParOf" srcId="{EF05823E-DB59-457F-8FC7-CEBD85327911}" destId="{6AE04AEE-8D20-438A-9FFE-C06B4AEA43E2}" srcOrd="0" destOrd="0" presId="urn:microsoft.com/office/officeart/2005/8/layout/hList2"/>
    <dgm:cxn modelId="{E600CE80-1A7E-4F3C-BE3C-CDFA583B85B1}" type="presParOf" srcId="{EF05823E-DB59-457F-8FC7-CEBD85327911}" destId="{DE2D18FE-83BE-424E-8AC3-8CDEE503F920}" srcOrd="1" destOrd="0" presId="urn:microsoft.com/office/officeart/2005/8/layout/hList2"/>
    <dgm:cxn modelId="{A8913FEE-DFBF-4D91-8751-4846C9AF4155}" type="presParOf" srcId="{EF05823E-DB59-457F-8FC7-CEBD85327911}" destId="{9D4DE2CA-4C89-46F9-BAD6-BD26DC2F375E}" srcOrd="2" destOrd="0" presId="urn:microsoft.com/office/officeart/2005/8/layout/hList2"/>
    <dgm:cxn modelId="{69EABCEE-594A-45D7-98C4-93DE69D853F0}" type="presParOf" srcId="{9601FEC7-7378-45CD-BB4A-006897E81716}" destId="{D3F91587-6864-40F9-A44C-697782DB8453}" srcOrd="3" destOrd="0" presId="urn:microsoft.com/office/officeart/2005/8/layout/hList2"/>
    <dgm:cxn modelId="{FC39A6FA-787A-4A17-A1C2-A3CD80341358}" type="presParOf" srcId="{9601FEC7-7378-45CD-BB4A-006897E81716}" destId="{D3753483-D083-4280-8CF8-E54206666E19}" srcOrd="4" destOrd="0" presId="urn:microsoft.com/office/officeart/2005/8/layout/hList2"/>
    <dgm:cxn modelId="{A3E0C725-64D4-469B-B321-90205418051A}" type="presParOf" srcId="{D3753483-D083-4280-8CF8-E54206666E19}" destId="{CD45888A-B949-4DB4-86DC-0D6C4B70524A}" srcOrd="0" destOrd="0" presId="urn:microsoft.com/office/officeart/2005/8/layout/hList2"/>
    <dgm:cxn modelId="{104416B7-B3D9-47F7-AC4B-A4DFB193B3FE}" type="presParOf" srcId="{D3753483-D083-4280-8CF8-E54206666E19}" destId="{4D065D87-90B5-47B0-9F80-5DF7C1A7913D}" srcOrd="1" destOrd="0" presId="urn:microsoft.com/office/officeart/2005/8/layout/hList2"/>
    <dgm:cxn modelId="{004DD0AF-2559-4F39-B531-A07217D2993D}" type="presParOf" srcId="{D3753483-D083-4280-8CF8-E54206666E19}" destId="{CD001FC1-C9C8-489B-AC6D-DBD8D52C017E}"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0C997D-05CE-4A70-93DB-DFFC1D1DE39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a-DK"/>
        </a:p>
      </dgm:t>
    </dgm:pt>
    <dgm:pt modelId="{D041AAFD-088A-4F91-ABDA-5A28F9948CD2}">
      <dgm:prSet phldrT="[Tekst]"/>
      <dgm:spPr/>
      <dgm:t>
        <a:bodyPr/>
        <a:lstStyle/>
        <a:p>
          <a:r>
            <a:rPr lang="da-DK" dirty="0" smtClean="0"/>
            <a:t>Inklusion</a:t>
          </a:r>
          <a:endParaRPr lang="da-DK" dirty="0"/>
        </a:p>
      </dgm:t>
    </dgm:pt>
    <dgm:pt modelId="{DF1DD301-CEC5-4583-8CE3-8D084EDE85FF}" type="parTrans" cxnId="{1FA7A1C2-8247-48B1-B0DC-5098CAFE02D0}">
      <dgm:prSet/>
      <dgm:spPr/>
      <dgm:t>
        <a:bodyPr/>
        <a:lstStyle/>
        <a:p>
          <a:endParaRPr lang="da-DK"/>
        </a:p>
      </dgm:t>
    </dgm:pt>
    <dgm:pt modelId="{2567D19C-EEA6-4A7D-B013-00E4CCB5CBB5}" type="sibTrans" cxnId="{1FA7A1C2-8247-48B1-B0DC-5098CAFE02D0}">
      <dgm:prSet/>
      <dgm:spPr/>
      <dgm:t>
        <a:bodyPr/>
        <a:lstStyle/>
        <a:p>
          <a:endParaRPr lang="da-DK"/>
        </a:p>
      </dgm:t>
    </dgm:pt>
    <dgm:pt modelId="{32C92794-1D0B-422C-800A-BB78B0F7B803}">
      <dgm:prSet phldrT="[Tekst]"/>
      <dgm:spPr/>
      <dgm:t>
        <a:bodyPr/>
        <a:lstStyle/>
        <a:p>
          <a:r>
            <a:rPr lang="da-DK" dirty="0" smtClean="0"/>
            <a:t>Voksne patienter &gt; 18 år</a:t>
          </a:r>
          <a:endParaRPr lang="da-DK" dirty="0"/>
        </a:p>
      </dgm:t>
    </dgm:pt>
    <dgm:pt modelId="{0D7E7C67-D66F-492F-BD06-2C38FAB44D39}" type="parTrans" cxnId="{69ABFD51-0396-457E-94C3-B0896AC64850}">
      <dgm:prSet/>
      <dgm:spPr/>
      <dgm:t>
        <a:bodyPr/>
        <a:lstStyle/>
        <a:p>
          <a:endParaRPr lang="da-DK"/>
        </a:p>
      </dgm:t>
    </dgm:pt>
    <dgm:pt modelId="{EFE458B4-6574-4F38-8754-39C7058C4774}" type="sibTrans" cxnId="{69ABFD51-0396-457E-94C3-B0896AC64850}">
      <dgm:prSet/>
      <dgm:spPr/>
      <dgm:t>
        <a:bodyPr/>
        <a:lstStyle/>
        <a:p>
          <a:endParaRPr lang="da-DK"/>
        </a:p>
      </dgm:t>
    </dgm:pt>
    <dgm:pt modelId="{EFE28EB5-1FF6-4F9D-A3B3-FE82DA160049}">
      <dgm:prSet phldrT="[Tekst]"/>
      <dgm:spPr/>
      <dgm:t>
        <a:bodyPr/>
        <a:lstStyle/>
        <a:p>
          <a:r>
            <a:rPr lang="da-DK" dirty="0" smtClean="0"/>
            <a:t>Samtale</a:t>
          </a:r>
          <a:endParaRPr lang="da-DK" dirty="0"/>
        </a:p>
      </dgm:t>
    </dgm:pt>
    <dgm:pt modelId="{3CAC5F83-0C9A-421A-AEEC-8DFB26D8D1AC}" type="parTrans" cxnId="{7843C30A-5911-4294-91D4-5F2D777937ED}">
      <dgm:prSet/>
      <dgm:spPr/>
      <dgm:t>
        <a:bodyPr/>
        <a:lstStyle/>
        <a:p>
          <a:endParaRPr lang="da-DK"/>
        </a:p>
      </dgm:t>
    </dgm:pt>
    <dgm:pt modelId="{7C5EE8B6-7443-4F0F-BDC1-AEE2FA71BEE0}" type="sibTrans" cxnId="{7843C30A-5911-4294-91D4-5F2D777937ED}">
      <dgm:prSet/>
      <dgm:spPr/>
      <dgm:t>
        <a:bodyPr/>
        <a:lstStyle/>
        <a:p>
          <a:endParaRPr lang="da-DK"/>
        </a:p>
      </dgm:t>
    </dgm:pt>
    <dgm:pt modelId="{092C0A7D-2785-435F-B3C1-47C7D134ED78}">
      <dgm:prSet phldrT="[Tekst]"/>
      <dgm:spPr/>
      <dgm:t>
        <a:bodyPr/>
        <a:lstStyle/>
        <a:p>
          <a:r>
            <a:rPr lang="da-DK" dirty="0" smtClean="0"/>
            <a:t>Projektsygeplejerskerne afholder </a:t>
          </a:r>
          <a:r>
            <a:rPr lang="da-DK" dirty="0" err="1" smtClean="0"/>
            <a:t>follow-up</a:t>
          </a:r>
          <a:r>
            <a:rPr lang="da-DK" dirty="0" smtClean="0"/>
            <a:t> samtalen for de patienter, der deltager i projektet</a:t>
          </a:r>
          <a:endParaRPr lang="da-DK" dirty="0"/>
        </a:p>
      </dgm:t>
    </dgm:pt>
    <dgm:pt modelId="{59C31F9D-1214-44C2-B2EA-79F022B339F9}" type="parTrans" cxnId="{E587B832-BA55-4133-A801-A622F57AB20B}">
      <dgm:prSet/>
      <dgm:spPr/>
      <dgm:t>
        <a:bodyPr/>
        <a:lstStyle/>
        <a:p>
          <a:endParaRPr lang="da-DK"/>
        </a:p>
      </dgm:t>
    </dgm:pt>
    <dgm:pt modelId="{C1B47A18-7609-4F51-91BF-80FBEDE26884}" type="sibTrans" cxnId="{E587B832-BA55-4133-A801-A622F57AB20B}">
      <dgm:prSet/>
      <dgm:spPr/>
      <dgm:t>
        <a:bodyPr/>
        <a:lstStyle/>
        <a:p>
          <a:endParaRPr lang="da-DK"/>
        </a:p>
      </dgm:t>
    </dgm:pt>
    <dgm:pt modelId="{E45ED256-74DE-46AF-A758-682215460C02}">
      <dgm:prSet phldrT="[Tekst]"/>
      <dgm:spPr/>
      <dgm:t>
        <a:bodyPr/>
        <a:lstStyle/>
        <a:p>
          <a:r>
            <a:rPr lang="da-DK" dirty="0" smtClean="0"/>
            <a:t>Interview</a:t>
          </a:r>
          <a:endParaRPr lang="da-DK" dirty="0"/>
        </a:p>
      </dgm:t>
    </dgm:pt>
    <dgm:pt modelId="{F9D0075F-0F3A-43CE-8FCE-89D2774BD9AD}" type="parTrans" cxnId="{15A5F7A7-744A-491B-A118-69E5F24F2A1D}">
      <dgm:prSet/>
      <dgm:spPr/>
      <dgm:t>
        <a:bodyPr/>
        <a:lstStyle/>
        <a:p>
          <a:endParaRPr lang="da-DK"/>
        </a:p>
      </dgm:t>
    </dgm:pt>
    <dgm:pt modelId="{F4BF7BB1-1631-4B93-B81E-601154CFD753}" type="sibTrans" cxnId="{15A5F7A7-744A-491B-A118-69E5F24F2A1D}">
      <dgm:prSet/>
      <dgm:spPr/>
      <dgm:t>
        <a:bodyPr/>
        <a:lstStyle/>
        <a:p>
          <a:endParaRPr lang="da-DK"/>
        </a:p>
      </dgm:t>
    </dgm:pt>
    <dgm:pt modelId="{5A2B7349-02FB-45B0-81C9-5DAD3AB62F8B}">
      <dgm:prSet phldrT="[Tekst]"/>
      <dgm:spPr/>
      <dgm:t>
        <a:bodyPr/>
        <a:lstStyle/>
        <a:p>
          <a:r>
            <a:rPr lang="da-DK" dirty="0" smtClean="0"/>
            <a:t>Kvalitativt studie med semistrukturerede interviews 14-28 dage efter </a:t>
          </a:r>
          <a:r>
            <a:rPr lang="da-DK" dirty="0" err="1" smtClean="0"/>
            <a:t>follow-up</a:t>
          </a:r>
          <a:r>
            <a:rPr lang="da-DK" dirty="0" smtClean="0"/>
            <a:t> samtalen</a:t>
          </a:r>
          <a:endParaRPr lang="da-DK" dirty="0"/>
        </a:p>
      </dgm:t>
    </dgm:pt>
    <dgm:pt modelId="{52174570-AE93-49A4-8618-2A88623E72BD}" type="parTrans" cxnId="{690A915D-8749-4120-B72A-CB8F62A1E84E}">
      <dgm:prSet/>
      <dgm:spPr/>
      <dgm:t>
        <a:bodyPr/>
        <a:lstStyle/>
        <a:p>
          <a:endParaRPr lang="da-DK"/>
        </a:p>
      </dgm:t>
    </dgm:pt>
    <dgm:pt modelId="{A15F44E0-532F-4523-9B44-FB02741B642D}" type="sibTrans" cxnId="{690A915D-8749-4120-B72A-CB8F62A1E84E}">
      <dgm:prSet/>
      <dgm:spPr/>
      <dgm:t>
        <a:bodyPr/>
        <a:lstStyle/>
        <a:p>
          <a:endParaRPr lang="da-DK"/>
        </a:p>
      </dgm:t>
    </dgm:pt>
    <dgm:pt modelId="{9EE89771-2530-465F-AA25-4FA91A0B63CE}">
      <dgm:prSet phldrT="[Tekst]"/>
      <dgm:spPr/>
      <dgm:t>
        <a:bodyPr/>
        <a:lstStyle/>
        <a:p>
          <a:r>
            <a:rPr lang="da-DK" dirty="0" smtClean="0"/>
            <a:t>Indlagt min. 5 døgn på Afsnit R</a:t>
          </a:r>
          <a:endParaRPr lang="da-DK" dirty="0"/>
        </a:p>
      </dgm:t>
    </dgm:pt>
    <dgm:pt modelId="{BC956F1F-E7D6-4955-B7A2-0DBB383C45DC}" type="parTrans" cxnId="{6EFADEF9-9939-4828-B0DC-3D237FAC388D}">
      <dgm:prSet/>
      <dgm:spPr/>
      <dgm:t>
        <a:bodyPr/>
        <a:lstStyle/>
        <a:p>
          <a:endParaRPr lang="da-DK"/>
        </a:p>
      </dgm:t>
    </dgm:pt>
    <dgm:pt modelId="{27E3115B-B690-4864-9ECA-F7029EDF64B5}" type="sibTrans" cxnId="{6EFADEF9-9939-4828-B0DC-3D237FAC388D}">
      <dgm:prSet/>
      <dgm:spPr/>
      <dgm:t>
        <a:bodyPr/>
        <a:lstStyle/>
        <a:p>
          <a:endParaRPr lang="da-DK"/>
        </a:p>
      </dgm:t>
    </dgm:pt>
    <dgm:pt modelId="{2967A981-71B2-4F4A-98E1-614F93618F90}">
      <dgm:prSet phldrT="[Tekst]"/>
      <dgm:spPr/>
      <dgm:t>
        <a:bodyPr/>
        <a:lstStyle/>
        <a:p>
          <a:r>
            <a:rPr lang="da-DK" dirty="0" smtClean="0"/>
            <a:t>Mekanisk ventileret min 24 timer</a:t>
          </a:r>
          <a:endParaRPr lang="da-DK" dirty="0"/>
        </a:p>
      </dgm:t>
    </dgm:pt>
    <dgm:pt modelId="{A89E2EF7-4417-4ED2-BAF7-B2720D62360F}" type="parTrans" cxnId="{0AC6C279-5EE0-47A7-A108-F7655E45ED13}">
      <dgm:prSet/>
      <dgm:spPr/>
      <dgm:t>
        <a:bodyPr/>
        <a:lstStyle/>
        <a:p>
          <a:endParaRPr lang="da-DK"/>
        </a:p>
      </dgm:t>
    </dgm:pt>
    <dgm:pt modelId="{F1495742-17F5-4AD4-B63C-CDFF076661F2}" type="sibTrans" cxnId="{0AC6C279-5EE0-47A7-A108-F7655E45ED13}">
      <dgm:prSet/>
      <dgm:spPr/>
      <dgm:t>
        <a:bodyPr/>
        <a:lstStyle/>
        <a:p>
          <a:endParaRPr lang="da-DK"/>
        </a:p>
      </dgm:t>
    </dgm:pt>
    <dgm:pt modelId="{9B2FFCBA-F851-4F18-A46A-93779FBC84AC}">
      <dgm:prSet phldrT="[Tekst]"/>
      <dgm:spPr/>
      <dgm:t>
        <a:bodyPr/>
        <a:lstStyle/>
        <a:p>
          <a:r>
            <a:rPr lang="da-DK" dirty="0" smtClean="0"/>
            <a:t>Deltager i </a:t>
          </a:r>
          <a:r>
            <a:rPr lang="da-DK" dirty="0" err="1" smtClean="0"/>
            <a:t>follow-up</a:t>
          </a:r>
          <a:r>
            <a:rPr lang="da-DK" dirty="0" smtClean="0"/>
            <a:t> samtalen på Afsnit R</a:t>
          </a:r>
          <a:endParaRPr lang="da-DK" dirty="0"/>
        </a:p>
      </dgm:t>
    </dgm:pt>
    <dgm:pt modelId="{13DDD8EC-5D0A-4EC0-A626-042DE0AC7CCB}" type="parTrans" cxnId="{3C4D08B4-C016-4B66-A147-6027F41D1EF8}">
      <dgm:prSet/>
      <dgm:spPr/>
      <dgm:t>
        <a:bodyPr/>
        <a:lstStyle/>
        <a:p>
          <a:endParaRPr lang="da-DK"/>
        </a:p>
      </dgm:t>
    </dgm:pt>
    <dgm:pt modelId="{6BA95197-6ACF-4A20-AF97-EB6C73908623}" type="sibTrans" cxnId="{3C4D08B4-C016-4B66-A147-6027F41D1EF8}">
      <dgm:prSet/>
      <dgm:spPr/>
      <dgm:t>
        <a:bodyPr/>
        <a:lstStyle/>
        <a:p>
          <a:endParaRPr lang="da-DK"/>
        </a:p>
      </dgm:t>
    </dgm:pt>
    <dgm:pt modelId="{92A897F4-B3FB-4C8A-8FAE-186AAA8530EB}">
      <dgm:prSet phldrT="[Tekst]"/>
      <dgm:spPr/>
      <dgm:t>
        <a:bodyPr/>
        <a:lstStyle/>
        <a:p>
          <a:r>
            <a:rPr lang="da-DK" dirty="0" smtClean="0"/>
            <a:t>Strukturen i samtalen er bygget op omkring kendte symptomer på PICS og der er mulighed for at se en sengestue</a:t>
          </a:r>
          <a:endParaRPr lang="da-DK" dirty="0"/>
        </a:p>
      </dgm:t>
    </dgm:pt>
    <dgm:pt modelId="{334CE011-6115-443E-AA0D-6AC14DECBA07}" type="parTrans" cxnId="{9F6D9946-D258-4C9F-9381-DC987488D808}">
      <dgm:prSet/>
      <dgm:spPr/>
      <dgm:t>
        <a:bodyPr/>
        <a:lstStyle/>
        <a:p>
          <a:endParaRPr lang="da-DK"/>
        </a:p>
      </dgm:t>
    </dgm:pt>
    <dgm:pt modelId="{8C8552CB-5561-44D9-902F-6EAA34682FC3}" type="sibTrans" cxnId="{9F6D9946-D258-4C9F-9381-DC987488D808}">
      <dgm:prSet/>
      <dgm:spPr/>
      <dgm:t>
        <a:bodyPr/>
        <a:lstStyle/>
        <a:p>
          <a:endParaRPr lang="da-DK"/>
        </a:p>
      </dgm:t>
    </dgm:pt>
    <dgm:pt modelId="{F892D452-A8B7-446B-88F6-9CDC68E7A617}">
      <dgm:prSet phldrT="[Tekst]"/>
      <dgm:spPr/>
      <dgm:t>
        <a:bodyPr/>
        <a:lstStyle/>
        <a:p>
          <a:r>
            <a:rPr lang="da-DK" dirty="0" smtClean="0"/>
            <a:t>Interviewet foregår i patientens eget hjem – med fokus på evaluering af samtalen og hvilken betydning samtalen har haft for den enkeltes PICS symptomer</a:t>
          </a:r>
          <a:endParaRPr lang="da-DK" dirty="0"/>
        </a:p>
      </dgm:t>
    </dgm:pt>
    <dgm:pt modelId="{37FDD311-CEF1-4B3E-A391-BFB52E094380}" type="parTrans" cxnId="{0C3AF68B-AD78-4A17-8EB2-F9E83635B797}">
      <dgm:prSet/>
      <dgm:spPr/>
      <dgm:t>
        <a:bodyPr/>
        <a:lstStyle/>
        <a:p>
          <a:endParaRPr lang="da-DK"/>
        </a:p>
      </dgm:t>
    </dgm:pt>
    <dgm:pt modelId="{914E9785-3FC3-4CA6-B71B-26124EF83924}" type="sibTrans" cxnId="{0C3AF68B-AD78-4A17-8EB2-F9E83635B797}">
      <dgm:prSet/>
      <dgm:spPr/>
      <dgm:t>
        <a:bodyPr/>
        <a:lstStyle/>
        <a:p>
          <a:endParaRPr lang="da-DK"/>
        </a:p>
      </dgm:t>
    </dgm:pt>
    <dgm:pt modelId="{CA54E6B6-B8FB-42B4-B93C-0807AFD5BA7A}" type="pres">
      <dgm:prSet presAssocID="{3A0C997D-05CE-4A70-93DB-DFFC1D1DE39D}" presName="linearFlow" presStyleCnt="0">
        <dgm:presLayoutVars>
          <dgm:dir/>
          <dgm:animLvl val="lvl"/>
          <dgm:resizeHandles val="exact"/>
        </dgm:presLayoutVars>
      </dgm:prSet>
      <dgm:spPr/>
      <dgm:t>
        <a:bodyPr/>
        <a:lstStyle/>
        <a:p>
          <a:endParaRPr lang="da-DK"/>
        </a:p>
      </dgm:t>
    </dgm:pt>
    <dgm:pt modelId="{1B61E142-AE48-4AB1-AD23-B05546F2FE90}" type="pres">
      <dgm:prSet presAssocID="{D041AAFD-088A-4F91-ABDA-5A28F9948CD2}" presName="composite" presStyleCnt="0"/>
      <dgm:spPr/>
    </dgm:pt>
    <dgm:pt modelId="{09F486A0-60CE-4DA1-9C29-9F4AA02506BE}" type="pres">
      <dgm:prSet presAssocID="{D041AAFD-088A-4F91-ABDA-5A28F9948CD2}" presName="parentText" presStyleLbl="alignNode1" presStyleIdx="0" presStyleCnt="3">
        <dgm:presLayoutVars>
          <dgm:chMax val="1"/>
          <dgm:bulletEnabled val="1"/>
        </dgm:presLayoutVars>
      </dgm:prSet>
      <dgm:spPr/>
      <dgm:t>
        <a:bodyPr/>
        <a:lstStyle/>
        <a:p>
          <a:endParaRPr lang="da-DK"/>
        </a:p>
      </dgm:t>
    </dgm:pt>
    <dgm:pt modelId="{484F41B9-B314-4B2C-931D-684E0A3B6EF7}" type="pres">
      <dgm:prSet presAssocID="{D041AAFD-088A-4F91-ABDA-5A28F9948CD2}" presName="descendantText" presStyleLbl="alignAcc1" presStyleIdx="0" presStyleCnt="3">
        <dgm:presLayoutVars>
          <dgm:bulletEnabled val="1"/>
        </dgm:presLayoutVars>
      </dgm:prSet>
      <dgm:spPr/>
      <dgm:t>
        <a:bodyPr/>
        <a:lstStyle/>
        <a:p>
          <a:endParaRPr lang="da-DK"/>
        </a:p>
      </dgm:t>
    </dgm:pt>
    <dgm:pt modelId="{1418A0B5-075B-4F6F-B8F4-20F4FBC974B6}" type="pres">
      <dgm:prSet presAssocID="{2567D19C-EEA6-4A7D-B013-00E4CCB5CBB5}" presName="sp" presStyleCnt="0"/>
      <dgm:spPr/>
    </dgm:pt>
    <dgm:pt modelId="{DB202188-F3CC-48A4-B88F-5CEC8466C5D3}" type="pres">
      <dgm:prSet presAssocID="{EFE28EB5-1FF6-4F9D-A3B3-FE82DA160049}" presName="composite" presStyleCnt="0"/>
      <dgm:spPr/>
    </dgm:pt>
    <dgm:pt modelId="{1A7AD8A3-97CC-4D4D-B9B6-78F39DA823F2}" type="pres">
      <dgm:prSet presAssocID="{EFE28EB5-1FF6-4F9D-A3B3-FE82DA160049}" presName="parentText" presStyleLbl="alignNode1" presStyleIdx="1" presStyleCnt="3">
        <dgm:presLayoutVars>
          <dgm:chMax val="1"/>
          <dgm:bulletEnabled val="1"/>
        </dgm:presLayoutVars>
      </dgm:prSet>
      <dgm:spPr/>
      <dgm:t>
        <a:bodyPr/>
        <a:lstStyle/>
        <a:p>
          <a:endParaRPr lang="da-DK"/>
        </a:p>
      </dgm:t>
    </dgm:pt>
    <dgm:pt modelId="{D7170826-8BFF-4192-8E07-85FED30130A5}" type="pres">
      <dgm:prSet presAssocID="{EFE28EB5-1FF6-4F9D-A3B3-FE82DA160049}" presName="descendantText" presStyleLbl="alignAcc1" presStyleIdx="1" presStyleCnt="3">
        <dgm:presLayoutVars>
          <dgm:bulletEnabled val="1"/>
        </dgm:presLayoutVars>
      </dgm:prSet>
      <dgm:spPr/>
      <dgm:t>
        <a:bodyPr/>
        <a:lstStyle/>
        <a:p>
          <a:endParaRPr lang="da-DK"/>
        </a:p>
      </dgm:t>
    </dgm:pt>
    <dgm:pt modelId="{201BAAC9-0DF2-49E4-9C23-AA1C914698BA}" type="pres">
      <dgm:prSet presAssocID="{7C5EE8B6-7443-4F0F-BDC1-AEE2FA71BEE0}" presName="sp" presStyleCnt="0"/>
      <dgm:spPr/>
    </dgm:pt>
    <dgm:pt modelId="{6B8A0114-19AE-46D5-921C-DF5E417725FD}" type="pres">
      <dgm:prSet presAssocID="{E45ED256-74DE-46AF-A758-682215460C02}" presName="composite" presStyleCnt="0"/>
      <dgm:spPr/>
    </dgm:pt>
    <dgm:pt modelId="{2031A382-6B1A-41D7-9DFA-59E59EC36EA2}" type="pres">
      <dgm:prSet presAssocID="{E45ED256-74DE-46AF-A758-682215460C02}" presName="parentText" presStyleLbl="alignNode1" presStyleIdx="2" presStyleCnt="3">
        <dgm:presLayoutVars>
          <dgm:chMax val="1"/>
          <dgm:bulletEnabled val="1"/>
        </dgm:presLayoutVars>
      </dgm:prSet>
      <dgm:spPr/>
      <dgm:t>
        <a:bodyPr/>
        <a:lstStyle/>
        <a:p>
          <a:endParaRPr lang="da-DK"/>
        </a:p>
      </dgm:t>
    </dgm:pt>
    <dgm:pt modelId="{8912D6EC-39FE-48B1-8A82-F48283C9C6AB}" type="pres">
      <dgm:prSet presAssocID="{E45ED256-74DE-46AF-A758-682215460C02}" presName="descendantText" presStyleLbl="alignAcc1" presStyleIdx="2" presStyleCnt="3">
        <dgm:presLayoutVars>
          <dgm:bulletEnabled val="1"/>
        </dgm:presLayoutVars>
      </dgm:prSet>
      <dgm:spPr/>
      <dgm:t>
        <a:bodyPr/>
        <a:lstStyle/>
        <a:p>
          <a:endParaRPr lang="da-DK"/>
        </a:p>
      </dgm:t>
    </dgm:pt>
  </dgm:ptLst>
  <dgm:cxnLst>
    <dgm:cxn modelId="{A60779D1-BA89-4C43-8795-76125DA9AC7F}" type="presOf" srcId="{092C0A7D-2785-435F-B3C1-47C7D134ED78}" destId="{D7170826-8BFF-4192-8E07-85FED30130A5}" srcOrd="0" destOrd="0" presId="urn:microsoft.com/office/officeart/2005/8/layout/chevron2"/>
    <dgm:cxn modelId="{7843C30A-5911-4294-91D4-5F2D777937ED}" srcId="{3A0C997D-05CE-4A70-93DB-DFFC1D1DE39D}" destId="{EFE28EB5-1FF6-4F9D-A3B3-FE82DA160049}" srcOrd="1" destOrd="0" parTransId="{3CAC5F83-0C9A-421A-AEEC-8DFB26D8D1AC}" sibTransId="{7C5EE8B6-7443-4F0F-BDC1-AEE2FA71BEE0}"/>
    <dgm:cxn modelId="{9F6D9946-D258-4C9F-9381-DC987488D808}" srcId="{EFE28EB5-1FF6-4F9D-A3B3-FE82DA160049}" destId="{92A897F4-B3FB-4C8A-8FAE-186AAA8530EB}" srcOrd="1" destOrd="0" parTransId="{334CE011-6115-443E-AA0D-6AC14DECBA07}" sibTransId="{8C8552CB-5561-44D9-902F-6EAA34682FC3}"/>
    <dgm:cxn modelId="{526B9B1A-1886-487A-BBE9-7DD8A3375474}" type="presOf" srcId="{5A2B7349-02FB-45B0-81C9-5DAD3AB62F8B}" destId="{8912D6EC-39FE-48B1-8A82-F48283C9C6AB}" srcOrd="0" destOrd="0" presId="urn:microsoft.com/office/officeart/2005/8/layout/chevron2"/>
    <dgm:cxn modelId="{6EFADEF9-9939-4828-B0DC-3D237FAC388D}" srcId="{D041AAFD-088A-4F91-ABDA-5A28F9948CD2}" destId="{9EE89771-2530-465F-AA25-4FA91A0B63CE}" srcOrd="1" destOrd="0" parTransId="{BC956F1F-E7D6-4955-B7A2-0DBB383C45DC}" sibTransId="{27E3115B-B690-4864-9ECA-F7029EDF64B5}"/>
    <dgm:cxn modelId="{7DFBBE82-4DE4-4563-9C63-7978E40D9F55}" type="presOf" srcId="{E45ED256-74DE-46AF-A758-682215460C02}" destId="{2031A382-6B1A-41D7-9DFA-59E59EC36EA2}" srcOrd="0" destOrd="0" presId="urn:microsoft.com/office/officeart/2005/8/layout/chevron2"/>
    <dgm:cxn modelId="{6375485D-A3E5-4A6D-8612-6BD9DCAE886F}" type="presOf" srcId="{2967A981-71B2-4F4A-98E1-614F93618F90}" destId="{484F41B9-B314-4B2C-931D-684E0A3B6EF7}" srcOrd="0" destOrd="2" presId="urn:microsoft.com/office/officeart/2005/8/layout/chevron2"/>
    <dgm:cxn modelId="{5271E951-2475-44CA-9EE4-622E51A93AE6}" type="presOf" srcId="{9B2FFCBA-F851-4F18-A46A-93779FBC84AC}" destId="{484F41B9-B314-4B2C-931D-684E0A3B6EF7}" srcOrd="0" destOrd="3" presId="urn:microsoft.com/office/officeart/2005/8/layout/chevron2"/>
    <dgm:cxn modelId="{0AC6C279-5EE0-47A7-A108-F7655E45ED13}" srcId="{D041AAFD-088A-4F91-ABDA-5A28F9948CD2}" destId="{2967A981-71B2-4F4A-98E1-614F93618F90}" srcOrd="2" destOrd="0" parTransId="{A89E2EF7-4417-4ED2-BAF7-B2720D62360F}" sibTransId="{F1495742-17F5-4AD4-B63C-CDFF076661F2}"/>
    <dgm:cxn modelId="{F4D1423E-3002-4FD0-8BAE-4CE65F2CB677}" type="presOf" srcId="{3A0C997D-05CE-4A70-93DB-DFFC1D1DE39D}" destId="{CA54E6B6-B8FB-42B4-B93C-0807AFD5BA7A}" srcOrd="0" destOrd="0" presId="urn:microsoft.com/office/officeart/2005/8/layout/chevron2"/>
    <dgm:cxn modelId="{57B4623D-CA99-4E51-B3CF-3F36656E2C2D}" type="presOf" srcId="{9EE89771-2530-465F-AA25-4FA91A0B63CE}" destId="{484F41B9-B314-4B2C-931D-684E0A3B6EF7}" srcOrd="0" destOrd="1" presId="urn:microsoft.com/office/officeart/2005/8/layout/chevron2"/>
    <dgm:cxn modelId="{69ABFD51-0396-457E-94C3-B0896AC64850}" srcId="{D041AAFD-088A-4F91-ABDA-5A28F9948CD2}" destId="{32C92794-1D0B-422C-800A-BB78B0F7B803}" srcOrd="0" destOrd="0" parTransId="{0D7E7C67-D66F-492F-BD06-2C38FAB44D39}" sibTransId="{EFE458B4-6574-4F38-8754-39C7058C4774}"/>
    <dgm:cxn modelId="{E587B832-BA55-4133-A801-A622F57AB20B}" srcId="{EFE28EB5-1FF6-4F9D-A3B3-FE82DA160049}" destId="{092C0A7D-2785-435F-B3C1-47C7D134ED78}" srcOrd="0" destOrd="0" parTransId="{59C31F9D-1214-44C2-B2EA-79F022B339F9}" sibTransId="{C1B47A18-7609-4F51-91BF-80FBEDE26884}"/>
    <dgm:cxn modelId="{19E30F50-9E88-4D47-B3F6-BD4DDCE11934}" type="presOf" srcId="{EFE28EB5-1FF6-4F9D-A3B3-FE82DA160049}" destId="{1A7AD8A3-97CC-4D4D-B9B6-78F39DA823F2}" srcOrd="0" destOrd="0" presId="urn:microsoft.com/office/officeart/2005/8/layout/chevron2"/>
    <dgm:cxn modelId="{41769218-6065-4C73-806C-AF839E5D1A38}" type="presOf" srcId="{92A897F4-B3FB-4C8A-8FAE-186AAA8530EB}" destId="{D7170826-8BFF-4192-8E07-85FED30130A5}" srcOrd="0" destOrd="1" presId="urn:microsoft.com/office/officeart/2005/8/layout/chevron2"/>
    <dgm:cxn modelId="{B8227D43-31FD-4D13-9E35-203C7B05461E}" type="presOf" srcId="{F892D452-A8B7-446B-88F6-9CDC68E7A617}" destId="{8912D6EC-39FE-48B1-8A82-F48283C9C6AB}" srcOrd="0" destOrd="1" presId="urn:microsoft.com/office/officeart/2005/8/layout/chevron2"/>
    <dgm:cxn modelId="{1FA7A1C2-8247-48B1-B0DC-5098CAFE02D0}" srcId="{3A0C997D-05CE-4A70-93DB-DFFC1D1DE39D}" destId="{D041AAFD-088A-4F91-ABDA-5A28F9948CD2}" srcOrd="0" destOrd="0" parTransId="{DF1DD301-CEC5-4583-8CE3-8D084EDE85FF}" sibTransId="{2567D19C-EEA6-4A7D-B013-00E4CCB5CBB5}"/>
    <dgm:cxn modelId="{8646EB5C-32CA-4916-8070-86DC9BD53D12}" type="presOf" srcId="{D041AAFD-088A-4F91-ABDA-5A28F9948CD2}" destId="{09F486A0-60CE-4DA1-9C29-9F4AA02506BE}" srcOrd="0" destOrd="0" presId="urn:microsoft.com/office/officeart/2005/8/layout/chevron2"/>
    <dgm:cxn modelId="{CC26EF0E-49D9-45EF-8110-8E66C19A1E27}" type="presOf" srcId="{32C92794-1D0B-422C-800A-BB78B0F7B803}" destId="{484F41B9-B314-4B2C-931D-684E0A3B6EF7}" srcOrd="0" destOrd="0" presId="urn:microsoft.com/office/officeart/2005/8/layout/chevron2"/>
    <dgm:cxn modelId="{3C4D08B4-C016-4B66-A147-6027F41D1EF8}" srcId="{D041AAFD-088A-4F91-ABDA-5A28F9948CD2}" destId="{9B2FFCBA-F851-4F18-A46A-93779FBC84AC}" srcOrd="3" destOrd="0" parTransId="{13DDD8EC-5D0A-4EC0-A626-042DE0AC7CCB}" sibTransId="{6BA95197-6ACF-4A20-AF97-EB6C73908623}"/>
    <dgm:cxn modelId="{690A915D-8749-4120-B72A-CB8F62A1E84E}" srcId="{E45ED256-74DE-46AF-A758-682215460C02}" destId="{5A2B7349-02FB-45B0-81C9-5DAD3AB62F8B}" srcOrd="0" destOrd="0" parTransId="{52174570-AE93-49A4-8618-2A88623E72BD}" sibTransId="{A15F44E0-532F-4523-9B44-FB02741B642D}"/>
    <dgm:cxn modelId="{15A5F7A7-744A-491B-A118-69E5F24F2A1D}" srcId="{3A0C997D-05CE-4A70-93DB-DFFC1D1DE39D}" destId="{E45ED256-74DE-46AF-A758-682215460C02}" srcOrd="2" destOrd="0" parTransId="{F9D0075F-0F3A-43CE-8FCE-89D2774BD9AD}" sibTransId="{F4BF7BB1-1631-4B93-B81E-601154CFD753}"/>
    <dgm:cxn modelId="{0C3AF68B-AD78-4A17-8EB2-F9E83635B797}" srcId="{E45ED256-74DE-46AF-A758-682215460C02}" destId="{F892D452-A8B7-446B-88F6-9CDC68E7A617}" srcOrd="1" destOrd="0" parTransId="{37FDD311-CEF1-4B3E-A391-BFB52E094380}" sibTransId="{914E9785-3FC3-4CA6-B71B-26124EF83924}"/>
    <dgm:cxn modelId="{7DDD9FDC-A869-4807-A8E0-A779B10A8DDC}" type="presParOf" srcId="{CA54E6B6-B8FB-42B4-B93C-0807AFD5BA7A}" destId="{1B61E142-AE48-4AB1-AD23-B05546F2FE90}" srcOrd="0" destOrd="0" presId="urn:microsoft.com/office/officeart/2005/8/layout/chevron2"/>
    <dgm:cxn modelId="{2A4FF55B-F765-46B0-BE92-89687494EBEB}" type="presParOf" srcId="{1B61E142-AE48-4AB1-AD23-B05546F2FE90}" destId="{09F486A0-60CE-4DA1-9C29-9F4AA02506BE}" srcOrd="0" destOrd="0" presId="urn:microsoft.com/office/officeart/2005/8/layout/chevron2"/>
    <dgm:cxn modelId="{C5A3AD0F-771D-40B4-A679-DBCCBB3DC4C0}" type="presParOf" srcId="{1B61E142-AE48-4AB1-AD23-B05546F2FE90}" destId="{484F41B9-B314-4B2C-931D-684E0A3B6EF7}" srcOrd="1" destOrd="0" presId="urn:microsoft.com/office/officeart/2005/8/layout/chevron2"/>
    <dgm:cxn modelId="{5E30FA0E-832B-46EE-A9B5-7CC927DD05BC}" type="presParOf" srcId="{CA54E6B6-B8FB-42B4-B93C-0807AFD5BA7A}" destId="{1418A0B5-075B-4F6F-B8F4-20F4FBC974B6}" srcOrd="1" destOrd="0" presId="urn:microsoft.com/office/officeart/2005/8/layout/chevron2"/>
    <dgm:cxn modelId="{72BF83ED-1778-472F-9418-151823E109B7}" type="presParOf" srcId="{CA54E6B6-B8FB-42B4-B93C-0807AFD5BA7A}" destId="{DB202188-F3CC-48A4-B88F-5CEC8466C5D3}" srcOrd="2" destOrd="0" presId="urn:microsoft.com/office/officeart/2005/8/layout/chevron2"/>
    <dgm:cxn modelId="{D2D64B9E-71BF-4028-9FC5-22FBA55D1A92}" type="presParOf" srcId="{DB202188-F3CC-48A4-B88F-5CEC8466C5D3}" destId="{1A7AD8A3-97CC-4D4D-B9B6-78F39DA823F2}" srcOrd="0" destOrd="0" presId="urn:microsoft.com/office/officeart/2005/8/layout/chevron2"/>
    <dgm:cxn modelId="{45AFA1CC-79B5-4D90-8233-3D53791A5931}" type="presParOf" srcId="{DB202188-F3CC-48A4-B88F-5CEC8466C5D3}" destId="{D7170826-8BFF-4192-8E07-85FED30130A5}" srcOrd="1" destOrd="0" presId="urn:microsoft.com/office/officeart/2005/8/layout/chevron2"/>
    <dgm:cxn modelId="{849FA71B-8619-4157-8102-905C4F417E72}" type="presParOf" srcId="{CA54E6B6-B8FB-42B4-B93C-0807AFD5BA7A}" destId="{201BAAC9-0DF2-49E4-9C23-AA1C914698BA}" srcOrd="3" destOrd="0" presId="urn:microsoft.com/office/officeart/2005/8/layout/chevron2"/>
    <dgm:cxn modelId="{5A4488DB-07BE-4216-B6C7-45E46AA8EB82}" type="presParOf" srcId="{CA54E6B6-B8FB-42B4-B93C-0807AFD5BA7A}" destId="{6B8A0114-19AE-46D5-921C-DF5E417725FD}" srcOrd="4" destOrd="0" presId="urn:microsoft.com/office/officeart/2005/8/layout/chevron2"/>
    <dgm:cxn modelId="{99C4CB99-5406-4A8B-8DA6-FD3F9144B070}" type="presParOf" srcId="{6B8A0114-19AE-46D5-921C-DF5E417725FD}" destId="{2031A382-6B1A-41D7-9DFA-59E59EC36EA2}" srcOrd="0" destOrd="0" presId="urn:microsoft.com/office/officeart/2005/8/layout/chevron2"/>
    <dgm:cxn modelId="{4B1D857B-A969-42E5-B06A-F526CFC0A228}" type="presParOf" srcId="{6B8A0114-19AE-46D5-921C-DF5E417725FD}" destId="{8912D6EC-39FE-48B1-8A82-F48283C9C6A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70012-B2A3-4940-9E67-7C0B6CE69250}">
      <dsp:nvSpPr>
        <dsp:cNvPr id="0" name=""/>
        <dsp:cNvSpPr/>
      </dsp:nvSpPr>
      <dsp:spPr>
        <a:xfrm rot="16200000">
          <a:off x="-1287919" y="2155944"/>
          <a:ext cx="3239262" cy="496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8185" bIns="0" numCol="1" spcCol="1270" anchor="t" anchorCtr="0">
          <a:noAutofit/>
        </a:bodyPr>
        <a:lstStyle/>
        <a:p>
          <a:pPr lvl="0" algn="r" defTabSz="1111250">
            <a:lnSpc>
              <a:spcPct val="90000"/>
            </a:lnSpc>
            <a:spcBef>
              <a:spcPct val="0"/>
            </a:spcBef>
            <a:spcAft>
              <a:spcPct val="35000"/>
            </a:spcAft>
          </a:pPr>
          <a:r>
            <a:rPr lang="da-DK" sz="2500" kern="1200" dirty="0" smtClean="0"/>
            <a:t>Fysiske problemer</a:t>
          </a:r>
          <a:endParaRPr lang="da-DK" sz="2500" kern="1200" dirty="0"/>
        </a:p>
      </dsp:txBody>
      <dsp:txXfrm>
        <a:off x="-1287919" y="2155944"/>
        <a:ext cx="3239262" cy="496839"/>
      </dsp:txXfrm>
    </dsp:sp>
    <dsp:sp modelId="{6703734A-BFC8-4583-A1AE-92442106F9E5}">
      <dsp:nvSpPr>
        <dsp:cNvPr id="0" name=""/>
        <dsp:cNvSpPr/>
      </dsp:nvSpPr>
      <dsp:spPr>
        <a:xfrm>
          <a:off x="580131" y="784733"/>
          <a:ext cx="2474788" cy="32392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438185" rIns="156464" bIns="156464" numCol="1" spcCol="1270" anchor="t" anchorCtr="0">
          <a:noAutofit/>
        </a:bodyPr>
        <a:lstStyle/>
        <a:p>
          <a:pPr marL="171450" lvl="1" indent="-171450" algn="l" defTabSz="755650">
            <a:lnSpc>
              <a:spcPct val="90000"/>
            </a:lnSpc>
            <a:spcBef>
              <a:spcPct val="0"/>
            </a:spcBef>
            <a:spcAft>
              <a:spcPct val="15000"/>
            </a:spcAft>
            <a:buChar char="••"/>
          </a:pPr>
          <a:r>
            <a:rPr lang="da-DK" sz="1700" kern="1200" dirty="0" smtClean="0"/>
            <a:t>Nedsat muskelkraft</a:t>
          </a:r>
          <a:endParaRPr lang="da-DK" sz="1700" kern="1200" dirty="0"/>
        </a:p>
        <a:p>
          <a:pPr marL="171450" lvl="1" indent="-171450" algn="l" defTabSz="755650">
            <a:lnSpc>
              <a:spcPct val="90000"/>
            </a:lnSpc>
            <a:spcBef>
              <a:spcPct val="0"/>
            </a:spcBef>
            <a:spcAft>
              <a:spcPct val="15000"/>
            </a:spcAft>
            <a:buChar char="••"/>
          </a:pPr>
          <a:r>
            <a:rPr lang="da-DK" sz="1700" kern="1200" dirty="0" smtClean="0"/>
            <a:t>Reduceret mobilitet</a:t>
          </a:r>
          <a:endParaRPr lang="da-DK" sz="1700" kern="1200" dirty="0"/>
        </a:p>
        <a:p>
          <a:pPr marL="171450" lvl="1" indent="-171450" algn="l" defTabSz="755650">
            <a:lnSpc>
              <a:spcPct val="90000"/>
            </a:lnSpc>
            <a:spcBef>
              <a:spcPct val="0"/>
            </a:spcBef>
            <a:spcAft>
              <a:spcPct val="15000"/>
            </a:spcAft>
            <a:buChar char="••"/>
          </a:pPr>
          <a:r>
            <a:rPr lang="da-DK" sz="1700" kern="1200" dirty="0" smtClean="0"/>
            <a:t>Smerter</a:t>
          </a:r>
          <a:endParaRPr lang="da-DK" sz="1700" kern="1200" dirty="0"/>
        </a:p>
        <a:p>
          <a:pPr marL="171450" lvl="1" indent="-171450" algn="l" defTabSz="755650">
            <a:lnSpc>
              <a:spcPct val="90000"/>
            </a:lnSpc>
            <a:spcBef>
              <a:spcPct val="0"/>
            </a:spcBef>
            <a:spcAft>
              <a:spcPct val="15000"/>
            </a:spcAft>
            <a:buChar char="••"/>
          </a:pPr>
          <a:r>
            <a:rPr lang="da-DK" sz="1700" kern="1200" dirty="0" smtClean="0"/>
            <a:t>Følelsesløshed</a:t>
          </a:r>
          <a:endParaRPr lang="da-DK" sz="1700" kern="1200" dirty="0"/>
        </a:p>
        <a:p>
          <a:pPr marL="171450" lvl="1" indent="-171450" algn="l" defTabSz="755650">
            <a:lnSpc>
              <a:spcPct val="90000"/>
            </a:lnSpc>
            <a:spcBef>
              <a:spcPct val="0"/>
            </a:spcBef>
            <a:spcAft>
              <a:spcPct val="15000"/>
            </a:spcAft>
            <a:buChar char="••"/>
          </a:pPr>
          <a:r>
            <a:rPr lang="da-DK" sz="1700" kern="1200" dirty="0" smtClean="0"/>
            <a:t>Åndedrætsbesvær</a:t>
          </a:r>
          <a:endParaRPr lang="da-DK" sz="1700" kern="1200" dirty="0"/>
        </a:p>
        <a:p>
          <a:pPr marL="171450" lvl="1" indent="-171450" algn="l" defTabSz="755650">
            <a:lnSpc>
              <a:spcPct val="90000"/>
            </a:lnSpc>
            <a:spcBef>
              <a:spcPct val="0"/>
            </a:spcBef>
            <a:spcAft>
              <a:spcPct val="15000"/>
            </a:spcAft>
            <a:buChar char="••"/>
          </a:pPr>
          <a:r>
            <a:rPr lang="da-DK" sz="1700" kern="1200" dirty="0" smtClean="0"/>
            <a:t>Syn, hørelse, lugtesans.</a:t>
          </a:r>
          <a:endParaRPr lang="da-DK" sz="1700" kern="1200" dirty="0"/>
        </a:p>
        <a:p>
          <a:pPr marL="171450" lvl="1" indent="-171450" algn="l" defTabSz="755650">
            <a:lnSpc>
              <a:spcPct val="90000"/>
            </a:lnSpc>
            <a:spcBef>
              <a:spcPct val="0"/>
            </a:spcBef>
            <a:spcAft>
              <a:spcPct val="15000"/>
            </a:spcAft>
            <a:buChar char="••"/>
          </a:pPr>
          <a:r>
            <a:rPr lang="da-DK" sz="1700" kern="1200" dirty="0" smtClean="0"/>
            <a:t>Ernæring, appetit.</a:t>
          </a:r>
          <a:endParaRPr lang="da-DK" sz="1700" kern="1200" dirty="0"/>
        </a:p>
      </dsp:txBody>
      <dsp:txXfrm>
        <a:off x="580131" y="784733"/>
        <a:ext cx="2474788" cy="3239262"/>
      </dsp:txXfrm>
    </dsp:sp>
    <dsp:sp modelId="{563ED894-3510-46F3-9116-CB577DE15586}">
      <dsp:nvSpPr>
        <dsp:cNvPr id="0" name=""/>
        <dsp:cNvSpPr/>
      </dsp:nvSpPr>
      <dsp:spPr>
        <a:xfrm>
          <a:off x="83292" y="128904"/>
          <a:ext cx="993679" cy="993679"/>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4DE2CA-4C89-46F9-BAD6-BD26DC2F375E}">
      <dsp:nvSpPr>
        <dsp:cNvPr id="0" name=""/>
        <dsp:cNvSpPr/>
      </dsp:nvSpPr>
      <dsp:spPr>
        <a:xfrm rot="16200000">
          <a:off x="2342381" y="2155944"/>
          <a:ext cx="3239262" cy="496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8185" bIns="0" numCol="1" spcCol="1270" anchor="t" anchorCtr="0">
          <a:noAutofit/>
        </a:bodyPr>
        <a:lstStyle/>
        <a:p>
          <a:pPr lvl="0" algn="r" defTabSz="1111250">
            <a:lnSpc>
              <a:spcPct val="90000"/>
            </a:lnSpc>
            <a:spcBef>
              <a:spcPct val="0"/>
            </a:spcBef>
            <a:spcAft>
              <a:spcPct val="35000"/>
            </a:spcAft>
          </a:pPr>
          <a:r>
            <a:rPr lang="da-DK" sz="2500" kern="1200" dirty="0" smtClean="0"/>
            <a:t>Psykiske problemer</a:t>
          </a:r>
          <a:endParaRPr lang="da-DK" sz="2500" kern="1200" dirty="0"/>
        </a:p>
      </dsp:txBody>
      <dsp:txXfrm>
        <a:off x="2342381" y="2155944"/>
        <a:ext cx="3239262" cy="496839"/>
      </dsp:txXfrm>
    </dsp:sp>
    <dsp:sp modelId="{DE2D18FE-83BE-424E-8AC3-8CDEE503F920}">
      <dsp:nvSpPr>
        <dsp:cNvPr id="0" name=""/>
        <dsp:cNvSpPr/>
      </dsp:nvSpPr>
      <dsp:spPr>
        <a:xfrm>
          <a:off x="4074516" y="784733"/>
          <a:ext cx="2746619" cy="32392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438185" rIns="156464" bIns="156464" numCol="1" spcCol="1270" anchor="t" anchorCtr="0">
          <a:noAutofit/>
        </a:bodyPr>
        <a:lstStyle/>
        <a:p>
          <a:pPr marL="171450" lvl="1" indent="-171450" algn="l" defTabSz="755650">
            <a:lnSpc>
              <a:spcPct val="90000"/>
            </a:lnSpc>
            <a:spcBef>
              <a:spcPct val="0"/>
            </a:spcBef>
            <a:spcAft>
              <a:spcPct val="15000"/>
            </a:spcAft>
            <a:buChar char="••"/>
          </a:pPr>
          <a:r>
            <a:rPr lang="da-DK" sz="1700" kern="1200" dirty="0" smtClean="0"/>
            <a:t>Vrangforestillinger</a:t>
          </a:r>
          <a:endParaRPr lang="da-DK" sz="1700" kern="1200" dirty="0"/>
        </a:p>
        <a:p>
          <a:pPr marL="171450" lvl="1" indent="-171450" algn="l" defTabSz="755650">
            <a:lnSpc>
              <a:spcPct val="90000"/>
            </a:lnSpc>
            <a:spcBef>
              <a:spcPct val="0"/>
            </a:spcBef>
            <a:spcAft>
              <a:spcPct val="15000"/>
            </a:spcAft>
            <a:buChar char="••"/>
          </a:pPr>
          <a:r>
            <a:rPr lang="da-DK" sz="1700" kern="1200" dirty="0" smtClean="0"/>
            <a:t>Mareridt/drømme</a:t>
          </a:r>
          <a:endParaRPr lang="da-DK" sz="1700" kern="1200" dirty="0"/>
        </a:p>
        <a:p>
          <a:pPr marL="171450" lvl="1" indent="-171450" algn="l" defTabSz="755650">
            <a:lnSpc>
              <a:spcPct val="90000"/>
            </a:lnSpc>
            <a:spcBef>
              <a:spcPct val="0"/>
            </a:spcBef>
            <a:spcAft>
              <a:spcPct val="15000"/>
            </a:spcAft>
            <a:buChar char="••"/>
          </a:pPr>
          <a:r>
            <a:rPr lang="da-DK" sz="1700" kern="1200" dirty="0" smtClean="0"/>
            <a:t>Ofte forventning af fare</a:t>
          </a:r>
          <a:endParaRPr lang="da-DK" sz="1700" kern="1200" dirty="0"/>
        </a:p>
        <a:p>
          <a:pPr marL="171450" lvl="1" indent="-171450" algn="l" defTabSz="755650">
            <a:lnSpc>
              <a:spcPct val="90000"/>
            </a:lnSpc>
            <a:spcBef>
              <a:spcPct val="0"/>
            </a:spcBef>
            <a:spcAft>
              <a:spcPct val="15000"/>
            </a:spcAft>
            <a:buChar char="••"/>
          </a:pPr>
          <a:r>
            <a:rPr lang="da-DK" sz="1700" kern="1200" dirty="0" smtClean="0"/>
            <a:t>Hukommelsessvigt</a:t>
          </a:r>
          <a:endParaRPr lang="da-DK" sz="1700" kern="1200" dirty="0"/>
        </a:p>
        <a:p>
          <a:pPr marL="171450" lvl="1" indent="-171450" algn="l" defTabSz="755650">
            <a:lnSpc>
              <a:spcPct val="90000"/>
            </a:lnSpc>
            <a:spcBef>
              <a:spcPct val="0"/>
            </a:spcBef>
            <a:spcAft>
              <a:spcPct val="15000"/>
            </a:spcAft>
            <a:buChar char="••"/>
          </a:pPr>
          <a:r>
            <a:rPr lang="da-DK" sz="1700" kern="1200" dirty="0" smtClean="0"/>
            <a:t>Koncentrationsbesvær</a:t>
          </a:r>
          <a:endParaRPr lang="da-DK" sz="1700" kern="1200" dirty="0"/>
        </a:p>
        <a:p>
          <a:pPr marL="171450" lvl="1" indent="-171450" algn="l" defTabSz="755650">
            <a:lnSpc>
              <a:spcPct val="90000"/>
            </a:lnSpc>
            <a:spcBef>
              <a:spcPct val="0"/>
            </a:spcBef>
            <a:spcAft>
              <a:spcPct val="15000"/>
            </a:spcAft>
            <a:buChar char="••"/>
          </a:pPr>
          <a:r>
            <a:rPr lang="da-DK" sz="1700" kern="1200" dirty="0" smtClean="0"/>
            <a:t>Irritabilitet</a:t>
          </a:r>
          <a:endParaRPr lang="da-DK" sz="1700" kern="1200" dirty="0"/>
        </a:p>
        <a:p>
          <a:pPr marL="171450" lvl="1" indent="-171450" algn="l" defTabSz="755650">
            <a:lnSpc>
              <a:spcPct val="90000"/>
            </a:lnSpc>
            <a:spcBef>
              <a:spcPct val="0"/>
            </a:spcBef>
            <a:spcAft>
              <a:spcPct val="15000"/>
            </a:spcAft>
            <a:buChar char="••"/>
          </a:pPr>
          <a:r>
            <a:rPr lang="da-DK" sz="1700" kern="1200" dirty="0" smtClean="0"/>
            <a:t>Let at forskrække</a:t>
          </a:r>
          <a:endParaRPr lang="da-DK" sz="1700" kern="1200" dirty="0"/>
        </a:p>
        <a:p>
          <a:pPr marL="171450" lvl="1" indent="-171450" algn="l" defTabSz="755650">
            <a:lnSpc>
              <a:spcPct val="90000"/>
            </a:lnSpc>
            <a:spcBef>
              <a:spcPct val="0"/>
            </a:spcBef>
            <a:spcAft>
              <a:spcPct val="15000"/>
            </a:spcAft>
            <a:buChar char="••"/>
          </a:pPr>
          <a:r>
            <a:rPr lang="da-DK" sz="1700" kern="1200" dirty="0" smtClean="0"/>
            <a:t>Ændring i humør og følelsesliv</a:t>
          </a:r>
          <a:endParaRPr lang="da-DK" sz="1700" kern="1200" dirty="0"/>
        </a:p>
      </dsp:txBody>
      <dsp:txXfrm>
        <a:off x="4074516" y="784733"/>
        <a:ext cx="2746619" cy="3239262"/>
      </dsp:txXfrm>
    </dsp:sp>
    <dsp:sp modelId="{6AE04AEE-8D20-438A-9FFE-C06B4AEA43E2}">
      <dsp:nvSpPr>
        <dsp:cNvPr id="0" name=""/>
        <dsp:cNvSpPr/>
      </dsp:nvSpPr>
      <dsp:spPr>
        <a:xfrm>
          <a:off x="3713592" y="128904"/>
          <a:ext cx="993679" cy="993679"/>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001FC1-C9C8-489B-AC6D-DBD8D52C017E}">
      <dsp:nvSpPr>
        <dsp:cNvPr id="0" name=""/>
        <dsp:cNvSpPr/>
      </dsp:nvSpPr>
      <dsp:spPr>
        <a:xfrm rot="16200000">
          <a:off x="6108597" y="2155944"/>
          <a:ext cx="3239262" cy="496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8185" bIns="0" numCol="1" spcCol="1270" anchor="t" anchorCtr="0">
          <a:noAutofit/>
        </a:bodyPr>
        <a:lstStyle/>
        <a:p>
          <a:pPr lvl="0" algn="r" defTabSz="1111250">
            <a:lnSpc>
              <a:spcPct val="90000"/>
            </a:lnSpc>
            <a:spcBef>
              <a:spcPct val="0"/>
            </a:spcBef>
            <a:spcAft>
              <a:spcPct val="35000"/>
            </a:spcAft>
          </a:pPr>
          <a:r>
            <a:rPr lang="da-DK" sz="2500" kern="1200" dirty="0" smtClean="0"/>
            <a:t>Sociale problemer</a:t>
          </a:r>
          <a:endParaRPr lang="da-DK" sz="2500" kern="1200" dirty="0"/>
        </a:p>
      </dsp:txBody>
      <dsp:txXfrm>
        <a:off x="6108597" y="2155944"/>
        <a:ext cx="3239262" cy="496839"/>
      </dsp:txXfrm>
    </dsp:sp>
    <dsp:sp modelId="{4D065D87-90B5-47B0-9F80-5DF7C1A7913D}">
      <dsp:nvSpPr>
        <dsp:cNvPr id="0" name=""/>
        <dsp:cNvSpPr/>
      </dsp:nvSpPr>
      <dsp:spPr>
        <a:xfrm>
          <a:off x="7856076" y="784733"/>
          <a:ext cx="2715931" cy="32392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438185" rIns="156464" bIns="156464" numCol="1" spcCol="1270" anchor="t" anchorCtr="0">
          <a:noAutofit/>
        </a:bodyPr>
        <a:lstStyle/>
        <a:p>
          <a:pPr marL="171450" lvl="1" indent="-171450" algn="l" defTabSz="755650">
            <a:lnSpc>
              <a:spcPct val="90000"/>
            </a:lnSpc>
            <a:spcBef>
              <a:spcPct val="0"/>
            </a:spcBef>
            <a:spcAft>
              <a:spcPct val="15000"/>
            </a:spcAft>
            <a:buChar char="••"/>
          </a:pPr>
          <a:r>
            <a:rPr lang="da-DK" sz="1700" kern="1200" dirty="0" smtClean="0"/>
            <a:t>Forhold til familie og venner –ændring af rolle</a:t>
          </a:r>
          <a:endParaRPr lang="da-DK" sz="1700" kern="1200" dirty="0"/>
        </a:p>
        <a:p>
          <a:pPr marL="171450" lvl="1" indent="-171450" algn="l" defTabSz="755650">
            <a:lnSpc>
              <a:spcPct val="90000"/>
            </a:lnSpc>
            <a:spcBef>
              <a:spcPct val="0"/>
            </a:spcBef>
            <a:spcAft>
              <a:spcPct val="15000"/>
            </a:spcAft>
            <a:buChar char="••"/>
          </a:pPr>
          <a:r>
            <a:rPr lang="da-DK" sz="1700" kern="1200" dirty="0" smtClean="0"/>
            <a:t>Deltagelse i sociale begivenheder</a:t>
          </a:r>
          <a:endParaRPr lang="da-DK" sz="1700" kern="1200" dirty="0"/>
        </a:p>
        <a:p>
          <a:pPr marL="171450" lvl="1" indent="-171450" algn="l" defTabSz="755650">
            <a:lnSpc>
              <a:spcPct val="90000"/>
            </a:lnSpc>
            <a:spcBef>
              <a:spcPct val="0"/>
            </a:spcBef>
            <a:spcAft>
              <a:spcPct val="15000"/>
            </a:spcAft>
            <a:buChar char="••"/>
          </a:pPr>
          <a:r>
            <a:rPr lang="da-DK" sz="1700" kern="1200" dirty="0" smtClean="0"/>
            <a:t>Undgåelsesadfærd</a:t>
          </a:r>
          <a:endParaRPr lang="da-DK" sz="1700" kern="1200" dirty="0"/>
        </a:p>
        <a:p>
          <a:pPr marL="171450" lvl="1" indent="-171450" algn="l" defTabSz="755650">
            <a:lnSpc>
              <a:spcPct val="90000"/>
            </a:lnSpc>
            <a:spcBef>
              <a:spcPct val="0"/>
            </a:spcBef>
            <a:spcAft>
              <a:spcPct val="15000"/>
            </a:spcAft>
            <a:buChar char="••"/>
          </a:pPr>
          <a:r>
            <a:rPr lang="da-DK" sz="1700" kern="1200" dirty="0" smtClean="0"/>
            <a:t>Fremtidsplaner</a:t>
          </a:r>
          <a:endParaRPr lang="da-DK" sz="1700" kern="1200" dirty="0"/>
        </a:p>
        <a:p>
          <a:pPr marL="171450" lvl="1" indent="-171450" algn="l" defTabSz="755650">
            <a:lnSpc>
              <a:spcPct val="90000"/>
            </a:lnSpc>
            <a:spcBef>
              <a:spcPct val="0"/>
            </a:spcBef>
            <a:spcAft>
              <a:spcPct val="15000"/>
            </a:spcAft>
            <a:buChar char="••"/>
          </a:pPr>
          <a:r>
            <a:rPr lang="da-DK" sz="1700" kern="1200" dirty="0" smtClean="0"/>
            <a:t>Mistet interesse for tidligere aktiviteter</a:t>
          </a:r>
          <a:endParaRPr lang="da-DK" sz="1700" kern="1200" dirty="0"/>
        </a:p>
        <a:p>
          <a:pPr marL="171450" lvl="1" indent="-171450" algn="l" defTabSz="755650">
            <a:lnSpc>
              <a:spcPct val="90000"/>
            </a:lnSpc>
            <a:spcBef>
              <a:spcPct val="0"/>
            </a:spcBef>
            <a:spcAft>
              <a:spcPct val="15000"/>
            </a:spcAft>
            <a:buChar char="••"/>
          </a:pPr>
          <a:r>
            <a:rPr lang="da-DK" sz="1700" kern="1200" dirty="0" smtClean="0"/>
            <a:t>Ændret mening med livet</a:t>
          </a:r>
          <a:endParaRPr lang="da-DK" sz="1700" kern="1200" dirty="0"/>
        </a:p>
      </dsp:txBody>
      <dsp:txXfrm>
        <a:off x="7856076" y="784733"/>
        <a:ext cx="2715931" cy="3239262"/>
      </dsp:txXfrm>
    </dsp:sp>
    <dsp:sp modelId="{CD45888A-B949-4DB4-86DC-0D6C4B70524A}">
      <dsp:nvSpPr>
        <dsp:cNvPr id="0" name=""/>
        <dsp:cNvSpPr/>
      </dsp:nvSpPr>
      <dsp:spPr>
        <a:xfrm>
          <a:off x="7479808" y="128904"/>
          <a:ext cx="993679" cy="993679"/>
        </a:xfrm>
        <a:prstGeom prst="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486A0-60CE-4DA1-9C29-9F4AA02506BE}">
      <dsp:nvSpPr>
        <dsp:cNvPr id="0" name=""/>
        <dsp:cNvSpPr/>
      </dsp:nvSpPr>
      <dsp:spPr>
        <a:xfrm rot="5400000">
          <a:off x="-260419" y="261203"/>
          <a:ext cx="1736129" cy="12152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da-DK" sz="2300" kern="1200" dirty="0" smtClean="0"/>
            <a:t>Inklusion</a:t>
          </a:r>
          <a:endParaRPr lang="da-DK" sz="2300" kern="1200" dirty="0"/>
        </a:p>
      </dsp:txBody>
      <dsp:txXfrm rot="-5400000">
        <a:off x="1" y="608428"/>
        <a:ext cx="1215290" cy="520839"/>
      </dsp:txXfrm>
    </dsp:sp>
    <dsp:sp modelId="{484F41B9-B314-4B2C-931D-684E0A3B6EF7}">
      <dsp:nvSpPr>
        <dsp:cNvPr id="0" name=""/>
        <dsp:cNvSpPr/>
      </dsp:nvSpPr>
      <dsp:spPr>
        <a:xfrm rot="5400000">
          <a:off x="5371053" y="-4154978"/>
          <a:ext cx="1128483" cy="94400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da-DK" sz="1600" kern="1200" dirty="0" smtClean="0"/>
            <a:t>Voksne patienter &gt; 18 år</a:t>
          </a:r>
          <a:endParaRPr lang="da-DK" sz="1600" kern="1200" dirty="0"/>
        </a:p>
        <a:p>
          <a:pPr marL="171450" lvl="1" indent="-171450" algn="l" defTabSz="711200">
            <a:lnSpc>
              <a:spcPct val="90000"/>
            </a:lnSpc>
            <a:spcBef>
              <a:spcPct val="0"/>
            </a:spcBef>
            <a:spcAft>
              <a:spcPct val="15000"/>
            </a:spcAft>
            <a:buChar char="••"/>
          </a:pPr>
          <a:r>
            <a:rPr lang="da-DK" sz="1600" kern="1200" dirty="0" smtClean="0"/>
            <a:t>Indlagt min. 5 døgn på Afsnit R</a:t>
          </a:r>
          <a:endParaRPr lang="da-DK" sz="1600" kern="1200" dirty="0"/>
        </a:p>
        <a:p>
          <a:pPr marL="171450" lvl="1" indent="-171450" algn="l" defTabSz="711200">
            <a:lnSpc>
              <a:spcPct val="90000"/>
            </a:lnSpc>
            <a:spcBef>
              <a:spcPct val="0"/>
            </a:spcBef>
            <a:spcAft>
              <a:spcPct val="15000"/>
            </a:spcAft>
            <a:buChar char="••"/>
          </a:pPr>
          <a:r>
            <a:rPr lang="da-DK" sz="1600" kern="1200" dirty="0" smtClean="0"/>
            <a:t>Mekanisk ventileret min 24 timer</a:t>
          </a:r>
          <a:endParaRPr lang="da-DK" sz="1600" kern="1200" dirty="0"/>
        </a:p>
        <a:p>
          <a:pPr marL="171450" lvl="1" indent="-171450" algn="l" defTabSz="711200">
            <a:lnSpc>
              <a:spcPct val="90000"/>
            </a:lnSpc>
            <a:spcBef>
              <a:spcPct val="0"/>
            </a:spcBef>
            <a:spcAft>
              <a:spcPct val="15000"/>
            </a:spcAft>
            <a:buChar char="••"/>
          </a:pPr>
          <a:r>
            <a:rPr lang="da-DK" sz="1600" kern="1200" dirty="0" smtClean="0"/>
            <a:t>Deltager i </a:t>
          </a:r>
          <a:r>
            <a:rPr lang="da-DK" sz="1600" kern="1200" dirty="0" err="1" smtClean="0"/>
            <a:t>follow-up</a:t>
          </a:r>
          <a:r>
            <a:rPr lang="da-DK" sz="1600" kern="1200" dirty="0" smtClean="0"/>
            <a:t> samtalen på Afsnit R</a:t>
          </a:r>
          <a:endParaRPr lang="da-DK" sz="1600" kern="1200" dirty="0"/>
        </a:p>
      </dsp:txBody>
      <dsp:txXfrm rot="-5400000">
        <a:off x="1215290" y="55873"/>
        <a:ext cx="9384921" cy="1018307"/>
      </dsp:txXfrm>
    </dsp:sp>
    <dsp:sp modelId="{1A7AD8A3-97CC-4D4D-B9B6-78F39DA823F2}">
      <dsp:nvSpPr>
        <dsp:cNvPr id="0" name=""/>
        <dsp:cNvSpPr/>
      </dsp:nvSpPr>
      <dsp:spPr>
        <a:xfrm rot="5400000">
          <a:off x="-260419" y="1804561"/>
          <a:ext cx="1736129" cy="12152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da-DK" sz="2300" kern="1200" dirty="0" smtClean="0"/>
            <a:t>Samtale</a:t>
          </a:r>
          <a:endParaRPr lang="da-DK" sz="2300" kern="1200" dirty="0"/>
        </a:p>
      </dsp:txBody>
      <dsp:txXfrm rot="-5400000">
        <a:off x="1" y="2151786"/>
        <a:ext cx="1215290" cy="520839"/>
      </dsp:txXfrm>
    </dsp:sp>
    <dsp:sp modelId="{D7170826-8BFF-4192-8E07-85FED30130A5}">
      <dsp:nvSpPr>
        <dsp:cNvPr id="0" name=""/>
        <dsp:cNvSpPr/>
      </dsp:nvSpPr>
      <dsp:spPr>
        <a:xfrm rot="5400000">
          <a:off x="5371053" y="-2611620"/>
          <a:ext cx="1128483" cy="94400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da-DK" sz="1600" kern="1200" dirty="0" smtClean="0"/>
            <a:t>Projektsygeplejerskerne afholder </a:t>
          </a:r>
          <a:r>
            <a:rPr lang="da-DK" sz="1600" kern="1200" dirty="0" err="1" smtClean="0"/>
            <a:t>follow-up</a:t>
          </a:r>
          <a:r>
            <a:rPr lang="da-DK" sz="1600" kern="1200" dirty="0" smtClean="0"/>
            <a:t> samtalen for de patienter, der deltager i projektet</a:t>
          </a:r>
          <a:endParaRPr lang="da-DK" sz="1600" kern="1200" dirty="0"/>
        </a:p>
        <a:p>
          <a:pPr marL="171450" lvl="1" indent="-171450" algn="l" defTabSz="711200">
            <a:lnSpc>
              <a:spcPct val="90000"/>
            </a:lnSpc>
            <a:spcBef>
              <a:spcPct val="0"/>
            </a:spcBef>
            <a:spcAft>
              <a:spcPct val="15000"/>
            </a:spcAft>
            <a:buChar char="••"/>
          </a:pPr>
          <a:r>
            <a:rPr lang="da-DK" sz="1600" kern="1200" dirty="0" smtClean="0"/>
            <a:t>Strukturen i samtalen er bygget op omkring kendte symptomer på PICS og der er mulighed for at se en sengestue</a:t>
          </a:r>
          <a:endParaRPr lang="da-DK" sz="1600" kern="1200" dirty="0"/>
        </a:p>
      </dsp:txBody>
      <dsp:txXfrm rot="-5400000">
        <a:off x="1215290" y="1599231"/>
        <a:ext cx="9384921" cy="1018307"/>
      </dsp:txXfrm>
    </dsp:sp>
    <dsp:sp modelId="{2031A382-6B1A-41D7-9DFA-59E59EC36EA2}">
      <dsp:nvSpPr>
        <dsp:cNvPr id="0" name=""/>
        <dsp:cNvSpPr/>
      </dsp:nvSpPr>
      <dsp:spPr>
        <a:xfrm rot="5400000">
          <a:off x="-260419" y="3347918"/>
          <a:ext cx="1736129" cy="12152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da-DK" sz="2300" kern="1200" dirty="0" smtClean="0"/>
            <a:t>Interview</a:t>
          </a:r>
          <a:endParaRPr lang="da-DK" sz="2300" kern="1200" dirty="0"/>
        </a:p>
      </dsp:txBody>
      <dsp:txXfrm rot="-5400000">
        <a:off x="1" y="3695143"/>
        <a:ext cx="1215290" cy="520839"/>
      </dsp:txXfrm>
    </dsp:sp>
    <dsp:sp modelId="{8912D6EC-39FE-48B1-8A82-F48283C9C6AB}">
      <dsp:nvSpPr>
        <dsp:cNvPr id="0" name=""/>
        <dsp:cNvSpPr/>
      </dsp:nvSpPr>
      <dsp:spPr>
        <a:xfrm rot="5400000">
          <a:off x="5371053" y="-1068263"/>
          <a:ext cx="1128483" cy="94400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da-DK" sz="1600" kern="1200" dirty="0" smtClean="0"/>
            <a:t>Kvalitativt studie med semistrukturerede interviews 14-28 dage efter </a:t>
          </a:r>
          <a:r>
            <a:rPr lang="da-DK" sz="1600" kern="1200" dirty="0" err="1" smtClean="0"/>
            <a:t>follow-up</a:t>
          </a:r>
          <a:r>
            <a:rPr lang="da-DK" sz="1600" kern="1200" dirty="0" smtClean="0"/>
            <a:t> samtalen</a:t>
          </a:r>
          <a:endParaRPr lang="da-DK" sz="1600" kern="1200" dirty="0"/>
        </a:p>
        <a:p>
          <a:pPr marL="171450" lvl="1" indent="-171450" algn="l" defTabSz="711200">
            <a:lnSpc>
              <a:spcPct val="90000"/>
            </a:lnSpc>
            <a:spcBef>
              <a:spcPct val="0"/>
            </a:spcBef>
            <a:spcAft>
              <a:spcPct val="15000"/>
            </a:spcAft>
            <a:buChar char="••"/>
          </a:pPr>
          <a:r>
            <a:rPr lang="da-DK" sz="1600" kern="1200" dirty="0" smtClean="0"/>
            <a:t>Interviewet foregår i patientens eget hjem – med fokus på evaluering af samtalen og hvilken betydning samtalen har haft for den enkeltes PICS symptomer</a:t>
          </a:r>
          <a:endParaRPr lang="da-DK" sz="1600" kern="1200" dirty="0"/>
        </a:p>
      </dsp:txBody>
      <dsp:txXfrm rot="-5400000">
        <a:off x="1215290" y="3142588"/>
        <a:ext cx="9384921" cy="1018307"/>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4283" cy="495935"/>
          </a:xfrm>
          <a:prstGeom prst="rect">
            <a:avLst/>
          </a:prstGeom>
        </p:spPr>
        <p:txBody>
          <a:bodyPr vert="horz" lIns="91367" tIns="45683" rIns="91367" bIns="45683" rtlCol="0"/>
          <a:lstStyle>
            <a:lvl1pPr algn="l">
              <a:defRPr sz="1200"/>
            </a:lvl1pPr>
          </a:lstStyle>
          <a:p>
            <a:endParaRPr lang="da-DK" dirty="0"/>
          </a:p>
        </p:txBody>
      </p:sp>
      <p:sp>
        <p:nvSpPr>
          <p:cNvPr id="3" name="Date Placeholder 2"/>
          <p:cNvSpPr>
            <a:spLocks noGrp="1"/>
          </p:cNvSpPr>
          <p:nvPr>
            <p:ph type="dt" idx="1"/>
          </p:nvPr>
        </p:nvSpPr>
        <p:spPr>
          <a:xfrm>
            <a:off x="3848646" y="1"/>
            <a:ext cx="2944283" cy="495935"/>
          </a:xfrm>
          <a:prstGeom prst="rect">
            <a:avLst/>
          </a:prstGeom>
        </p:spPr>
        <p:txBody>
          <a:bodyPr vert="horz" lIns="91367" tIns="45683" rIns="91367" bIns="45683" rtlCol="0"/>
          <a:lstStyle>
            <a:lvl1pPr algn="r">
              <a:defRPr sz="1200"/>
            </a:lvl1pPr>
          </a:lstStyle>
          <a:p>
            <a:fld id="{CD72A38B-F9FA-4036-A084-652409E98F08}" type="datetimeFigureOut">
              <a:rPr lang="da-DK" smtClean="0"/>
              <a:t>03-10-2017</a:t>
            </a:fld>
            <a:endParaRPr lang="da-DK" dirty="0"/>
          </a:p>
        </p:txBody>
      </p:sp>
      <p:sp>
        <p:nvSpPr>
          <p:cNvPr id="4" name="Slide Image Placeholder 3"/>
          <p:cNvSpPr>
            <a:spLocks noGrp="1" noRot="1" noChangeAspect="1"/>
          </p:cNvSpPr>
          <p:nvPr>
            <p:ph type="sldImg" idx="2"/>
          </p:nvPr>
        </p:nvSpPr>
        <p:spPr>
          <a:xfrm>
            <a:off x="90488" y="744538"/>
            <a:ext cx="6613525" cy="3719512"/>
          </a:xfrm>
          <a:prstGeom prst="rect">
            <a:avLst/>
          </a:prstGeom>
          <a:noFill/>
          <a:ln w="12700">
            <a:solidFill>
              <a:prstClr val="black"/>
            </a:solidFill>
          </a:ln>
        </p:spPr>
        <p:txBody>
          <a:bodyPr vert="horz" lIns="91367" tIns="45683" rIns="91367" bIns="45683" rtlCol="0" anchor="ctr"/>
          <a:lstStyle/>
          <a:p>
            <a:endParaRPr lang="en-GB"/>
          </a:p>
        </p:txBody>
      </p:sp>
      <p:sp>
        <p:nvSpPr>
          <p:cNvPr id="5" name="Notes Placeholder 4"/>
          <p:cNvSpPr>
            <a:spLocks noGrp="1"/>
          </p:cNvSpPr>
          <p:nvPr>
            <p:ph type="body" sz="quarter" idx="3"/>
          </p:nvPr>
        </p:nvSpPr>
        <p:spPr>
          <a:xfrm>
            <a:off x="679450" y="4711384"/>
            <a:ext cx="5435600" cy="4463415"/>
          </a:xfrm>
          <a:prstGeom prst="rect">
            <a:avLst/>
          </a:prstGeom>
        </p:spPr>
        <p:txBody>
          <a:bodyPr vert="horz" lIns="91367" tIns="45683" rIns="91367" bIns="45683" rtlCol="0"/>
          <a:lstStyle/>
          <a:p>
            <a:pPr lvl="0"/>
            <a:r>
              <a:rPr lang="da-DK" dirty="0" err="1"/>
              <a:t>Click</a:t>
            </a:r>
            <a:r>
              <a:rPr lang="da-DK" dirty="0"/>
              <a:t> to </a:t>
            </a:r>
            <a:r>
              <a:rPr lang="da-DK" dirty="0" err="1"/>
              <a:t>edit</a:t>
            </a:r>
            <a:r>
              <a:rPr lang="da-DK" dirty="0"/>
              <a: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2" y="9421044"/>
            <a:ext cx="2944283" cy="495935"/>
          </a:xfrm>
          <a:prstGeom prst="rect">
            <a:avLst/>
          </a:prstGeom>
        </p:spPr>
        <p:txBody>
          <a:bodyPr vert="horz" lIns="91367" tIns="45683" rIns="91367" bIns="45683"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48646" y="9421044"/>
            <a:ext cx="2944283" cy="495935"/>
          </a:xfrm>
          <a:prstGeom prst="rect">
            <a:avLst/>
          </a:prstGeom>
        </p:spPr>
        <p:txBody>
          <a:bodyPr vert="horz" lIns="91367" tIns="45683" rIns="91367" bIns="45683" rtlCol="0" anchor="b"/>
          <a:lstStyle>
            <a:lvl1pPr algn="r">
              <a:defRPr sz="1200"/>
            </a:lvl1pPr>
          </a:lstStyle>
          <a:p>
            <a:fld id="{49436F85-577F-4A92-A47F-D540A2BCC821}" type="slidenum">
              <a:rPr lang="da-DK" smtClean="0"/>
              <a:t>‹nr.›</a:t>
            </a:fld>
            <a:endParaRPr lang="da-DK"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1</a:t>
            </a:fld>
            <a:endParaRPr lang="da-DK" dirty="0"/>
          </a:p>
        </p:txBody>
      </p:sp>
    </p:spTree>
    <p:extLst>
      <p:ext uri="{BB962C8B-B14F-4D97-AF65-F5344CB8AC3E}">
        <p14:creationId xmlns:p14="http://schemas.microsoft.com/office/powerpoint/2010/main" val="4183272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a:xfrm>
            <a:off x="679450" y="4540098"/>
            <a:ext cx="5435600" cy="4463415"/>
          </a:xfrm>
        </p:spPr>
        <p:txBody>
          <a:bodyPr/>
          <a:lstStyle/>
          <a:p>
            <a:r>
              <a:rPr lang="da-DK" dirty="0" smtClean="0"/>
              <a:t>Patienterne kommer til samtalen </a:t>
            </a:r>
            <a:r>
              <a:rPr lang="da-DK" dirty="0" err="1" smtClean="0"/>
              <a:t>ca</a:t>
            </a:r>
            <a:r>
              <a:rPr lang="da-DK" dirty="0" smtClean="0"/>
              <a:t> 3 </a:t>
            </a:r>
            <a:r>
              <a:rPr lang="da-DK" dirty="0" err="1" smtClean="0"/>
              <a:t>mdr</a:t>
            </a:r>
            <a:r>
              <a:rPr lang="da-DK" dirty="0" smtClean="0"/>
              <a:t> efter udskrivelsen fra intensiv.</a:t>
            </a:r>
          </a:p>
          <a:p>
            <a:r>
              <a:rPr lang="da-DK" dirty="0" smtClean="0"/>
              <a:t>Det er svært at gøre tidspunktet optimalt fordi:</a:t>
            </a:r>
          </a:p>
          <a:p>
            <a:r>
              <a:rPr lang="da-DK" dirty="0" smtClean="0"/>
              <a:t>Det afhænger i høj grad af hvor langt patienten er nået i sin fysiske genoptræning.</a:t>
            </a:r>
          </a:p>
          <a:p>
            <a:r>
              <a:rPr lang="da-DK" dirty="0" smtClean="0"/>
              <a:t>I vores studie </a:t>
            </a:r>
            <a:r>
              <a:rPr lang="da-DK" dirty="0" smtClean="0"/>
              <a:t>er</a:t>
            </a:r>
            <a:r>
              <a:rPr lang="da-DK" dirty="0" smtClean="0"/>
              <a:t> </a:t>
            </a:r>
            <a:r>
              <a:rPr lang="da-DK" dirty="0" smtClean="0"/>
              <a:t>det været patienterne der har være langt i deres fysiske rehabilitering, der har haft behov for at samtalen lå tidligere </a:t>
            </a:r>
            <a:r>
              <a:rPr lang="da-DK" dirty="0" smtClean="0"/>
              <a:t>og </a:t>
            </a:r>
            <a:r>
              <a:rPr lang="da-DK" dirty="0" smtClean="0"/>
              <a:t>patienter der har haft langvarigt fysisk </a:t>
            </a:r>
            <a:r>
              <a:rPr lang="da-DK" dirty="0" smtClean="0"/>
              <a:t>genoptræningsforløb </a:t>
            </a:r>
            <a:r>
              <a:rPr lang="da-DK" dirty="0" smtClean="0"/>
              <a:t>har ønsket at samtalen lå senere.</a:t>
            </a:r>
          </a:p>
          <a:p>
            <a:r>
              <a:rPr lang="da-DK" dirty="0" smtClean="0"/>
              <a:t>Fysisk før psykisk.</a:t>
            </a:r>
            <a:r>
              <a:rPr lang="da-DK" baseline="0" dirty="0" smtClean="0"/>
              <a:t> Aagaard(2012</a:t>
            </a:r>
            <a:r>
              <a:rPr lang="da-DK" baseline="0" dirty="0" smtClean="0"/>
              <a:t>).</a:t>
            </a:r>
            <a:endParaRPr lang="da-DK" baseline="0" dirty="0" smtClean="0"/>
          </a:p>
          <a:p>
            <a:r>
              <a:rPr lang="da-DK" b="1" dirty="0" smtClean="0"/>
              <a:t>Når det så er sagt.</a:t>
            </a:r>
          </a:p>
          <a:p>
            <a:r>
              <a:rPr lang="da-DK" dirty="0" smtClean="0"/>
              <a:t>Så havde alle patienterne brug for at få at vide det de oplevede i tiden fra udskrivelsen til samtalen var normalt.</a:t>
            </a:r>
            <a:endParaRPr lang="da-DK" dirty="0"/>
          </a:p>
          <a:p>
            <a:r>
              <a:rPr lang="da-DK" baseline="0" dirty="0" smtClean="0"/>
              <a:t>DET</a:t>
            </a:r>
            <a:r>
              <a:rPr lang="da-DK" dirty="0" smtClean="0"/>
              <a:t> KOM TIL UDTRYK </a:t>
            </a:r>
            <a:r>
              <a:rPr lang="da-DK" dirty="0" smtClean="0"/>
              <a:t>VED:</a:t>
            </a:r>
            <a:r>
              <a:rPr lang="da-DK" dirty="0"/>
              <a:t> </a:t>
            </a:r>
            <a:r>
              <a:rPr lang="da-DK" baseline="0" dirty="0" smtClean="0"/>
              <a:t>Personalet </a:t>
            </a:r>
            <a:r>
              <a:rPr lang="da-DK" baseline="0" dirty="0" smtClean="0"/>
              <a:t>på stamafdeling/genoptræning, egen læge. Sundhed.dk, google</a:t>
            </a:r>
            <a:r>
              <a:rPr lang="da-DK" baseline="0" dirty="0" smtClean="0"/>
              <a:t>. Dem der var i stand til det kognitivt.</a:t>
            </a:r>
            <a:endParaRPr lang="da-DK" baseline="0" dirty="0" smtClean="0"/>
          </a:p>
          <a:p>
            <a:endParaRPr lang="da-DK" dirty="0"/>
          </a:p>
          <a:p>
            <a:r>
              <a:rPr lang="da-DK" b="1" dirty="0" smtClean="0"/>
              <a:t>Usikkerhed</a:t>
            </a:r>
            <a:r>
              <a:rPr lang="da-DK" b="1" dirty="0" smtClean="0"/>
              <a:t>: Eksamen.</a:t>
            </a:r>
          </a:p>
          <a:p>
            <a:r>
              <a:rPr lang="da-DK" dirty="0" smtClean="0"/>
              <a:t>Det bunder i</a:t>
            </a:r>
            <a:r>
              <a:rPr lang="da-DK" baseline="0" dirty="0" smtClean="0"/>
              <a:t> at man skal til samtale et sted man ikke har en sammenhængende</a:t>
            </a:r>
            <a:r>
              <a:rPr lang="da-DK" dirty="0" smtClean="0"/>
              <a:t> erindring fra, men som man ved har afgørende betydning for ens nuværende situation og det ved man ikke hvordan man reagerer på.</a:t>
            </a:r>
          </a:p>
          <a:p>
            <a:endParaRPr lang="da-DK" dirty="0" smtClean="0"/>
          </a:p>
          <a:p>
            <a:r>
              <a:rPr lang="da-DK" b="1" dirty="0" smtClean="0"/>
              <a:t>Årsager:</a:t>
            </a:r>
            <a:r>
              <a:rPr lang="da-DK" dirty="0" smtClean="0"/>
              <a:t> Få afklaring på symptomer og uafklarede spørgsmål. Det kunne være for at udfylde huller i hukommelsen, men også for at</a:t>
            </a:r>
            <a:r>
              <a:rPr lang="da-DK" baseline="0" dirty="0" smtClean="0"/>
              <a:t> hjælpe pårørende. Taknemmelighed.</a:t>
            </a:r>
          </a:p>
          <a:p>
            <a:endParaRPr lang="da-DK" baseline="0" dirty="0" smtClean="0"/>
          </a:p>
          <a:p>
            <a:r>
              <a:rPr lang="da-DK" baseline="0" dirty="0" smtClean="0"/>
              <a:t>Det der var fælles for patienterne, var at de aflyste andre aftaler for at komme ind. De kunne kun én ting om dagen.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10</a:t>
            </a:fld>
            <a:endParaRPr lang="da-DK" dirty="0"/>
          </a:p>
        </p:txBody>
      </p:sp>
    </p:spTree>
    <p:extLst>
      <p:ext uri="{BB962C8B-B14F-4D97-AF65-F5344CB8AC3E}">
        <p14:creationId xmlns:p14="http://schemas.microsoft.com/office/powerpoint/2010/main" val="396187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6125" y="4464526"/>
            <a:ext cx="5435600" cy="4709728"/>
          </a:xfrm>
        </p:spPr>
        <p:txBody>
          <a:bodyPr/>
          <a:lstStyle/>
          <a:p>
            <a:r>
              <a:rPr lang="da-DK" sz="1100" dirty="0" smtClean="0"/>
              <a:t>Pårørende var egentligt ikke vores primære fokus, selv om vi inden projektet godt </a:t>
            </a:r>
            <a:r>
              <a:rPr lang="da-DK" sz="1100" dirty="0"/>
              <a:t>var </a:t>
            </a:r>
            <a:r>
              <a:rPr lang="da-DK" sz="1100" dirty="0" smtClean="0"/>
              <a:t>klar </a:t>
            </a:r>
            <a:r>
              <a:rPr lang="da-DK" sz="1100" dirty="0"/>
              <a:t>over at de pårørende spillede en stor rolle, men vi var ikke klar over hvor stor den var</a:t>
            </a:r>
            <a:r>
              <a:rPr lang="da-DK" sz="1100" dirty="0" smtClean="0"/>
              <a:t>.</a:t>
            </a:r>
            <a:endParaRPr lang="da-DK" sz="1100" dirty="0"/>
          </a:p>
          <a:p>
            <a:r>
              <a:rPr lang="da-DK" sz="1100" dirty="0"/>
              <a:t>I invitationen bliver der lagt op til at pårørende er velkomne (8 ud af 10 havde pårørende med) Og det har givet os et indblik i, hvor meget de pårørende aflaster systemet.</a:t>
            </a:r>
          </a:p>
          <a:p>
            <a:endParaRPr lang="da-DK" sz="1100" dirty="0"/>
          </a:p>
          <a:p>
            <a:r>
              <a:rPr lang="da-DK" sz="1100" dirty="0"/>
              <a:t>Kørte pt, holdt styr på aftaler, fysisk hjælp til det pt ikke kunne endnu, derudover var de primær kilde til information om tiden på intensiv. Det bliver de fordi:</a:t>
            </a:r>
          </a:p>
          <a:p>
            <a:r>
              <a:rPr lang="da-DK" sz="1100" dirty="0"/>
              <a:t>Patienterne møder efter intensiv ikke sundhedsprofessionelle, der kan informere dem om deres indlæggelsesforløb eller deres PICS symptomer.</a:t>
            </a:r>
          </a:p>
          <a:p>
            <a:endParaRPr lang="da-DK" sz="1100" dirty="0"/>
          </a:p>
          <a:p>
            <a:r>
              <a:rPr lang="da-DK" sz="1100" dirty="0"/>
              <a:t>Patienterne søger mere information end de pårørende kan give. Det kan være fordi de pårørende selv har været i krise, at de ikke har været til stede hele tiden under indlæggelsen og at de ikke kender til PICS symptomerne. Desuden har flere patienter en fornemmelse af at de pårørende vil skåne dem. </a:t>
            </a:r>
          </a:p>
          <a:p>
            <a:endParaRPr lang="da-DK" sz="1100" dirty="0"/>
          </a:p>
          <a:p>
            <a:r>
              <a:rPr lang="da-DK" sz="1100" dirty="0"/>
              <a:t>Andre kvalitative studier beskriver også den pårørende som primær informant i forhold til forløbet på intensiv (Aagaard 2012). Det er en stor belastning at være pårørende til intensive patienter og studier viser at op til halvdelen viser tegn på depression og PTSD i efterforløbet (Svenningsen 2015 og Cameron 2016)</a:t>
            </a:r>
          </a:p>
          <a:p>
            <a:endParaRPr lang="da-DK" sz="1100" dirty="0"/>
          </a:p>
          <a:p>
            <a:r>
              <a:rPr lang="da-DK" sz="1100" dirty="0"/>
              <a:t>Gav dem en dybere forståelse for den situation de var havnet i (og forklaring på </a:t>
            </a:r>
            <a:r>
              <a:rPr lang="da-DK" sz="1100" dirty="0" err="1"/>
              <a:t>pts</a:t>
            </a:r>
            <a:r>
              <a:rPr lang="da-DK" sz="1100" dirty="0"/>
              <a:t> symptomer). Gensidig forståelse mellem patient og pårørende. Han var voldsomt påvirket af PICS. Han var </a:t>
            </a:r>
            <a:r>
              <a:rPr lang="da-DK" sz="1100" dirty="0" err="1"/>
              <a:t>grådlabil</a:t>
            </a:r>
            <a:r>
              <a:rPr lang="da-DK" sz="1100" dirty="0"/>
              <a:t>, irritabel, utålmodig, havde enormt store problemer med smag og konsistens, men også problemer med vægten og familien stod på pinde for ham. </a:t>
            </a:r>
          </a:p>
          <a:p>
            <a:endParaRPr lang="da-DK" sz="1100" dirty="0"/>
          </a:p>
          <a:p>
            <a:r>
              <a:rPr lang="da-DK" sz="1100" dirty="0"/>
              <a:t>Alle vores informanter havde nære pårørende og når pårørende betyder så meget kan vi ikke lade være med at tænke på de patienter, der ikke har nogen. Vi tænker også på non-</a:t>
            </a:r>
            <a:r>
              <a:rPr lang="da-DK" sz="1100" dirty="0" err="1"/>
              <a:t>responders</a:t>
            </a:r>
            <a:r>
              <a:rPr lang="da-DK" sz="1100" dirty="0"/>
              <a:t> som studier viser typisk er enlige, yngre og lavt-uddannede mennesker.</a:t>
            </a:r>
          </a:p>
        </p:txBody>
      </p:sp>
      <p:sp>
        <p:nvSpPr>
          <p:cNvPr id="4" name="Slide Number Placeholder 3"/>
          <p:cNvSpPr>
            <a:spLocks noGrp="1"/>
          </p:cNvSpPr>
          <p:nvPr>
            <p:ph type="sldNum" sz="quarter" idx="10"/>
          </p:nvPr>
        </p:nvSpPr>
        <p:spPr/>
        <p:txBody>
          <a:bodyPr/>
          <a:lstStyle/>
          <a:p>
            <a:fld id="{49436F85-577F-4A92-A47F-D540A2BCC821}" type="slidenum">
              <a:rPr lang="da-DK" smtClean="0"/>
              <a:t>11</a:t>
            </a:fld>
            <a:endParaRPr lang="da-DK" dirty="0"/>
          </a:p>
        </p:txBody>
      </p:sp>
    </p:spTree>
    <p:extLst>
      <p:ext uri="{BB962C8B-B14F-4D97-AF65-F5344CB8AC3E}">
        <p14:creationId xmlns:p14="http://schemas.microsoft.com/office/powerpoint/2010/main" val="2635015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Patienterne så sengestuen til sidst ud fra en antagelse om, at det vil være for overvældende som det første.</a:t>
            </a:r>
          </a:p>
          <a:p>
            <a:endParaRPr lang="da-DK" dirty="0" smtClean="0"/>
          </a:p>
          <a:p>
            <a:r>
              <a:rPr lang="da-DK" dirty="0" smtClean="0"/>
              <a:t>Når vi spurgte ind til tidspunktet for fremvisningen af sengestuen, viste det sig at mændene i vores studie efterlyste at se sengestuen først.</a:t>
            </a:r>
            <a:r>
              <a:rPr lang="da-DK" baseline="0" dirty="0" smtClean="0"/>
              <a:t> Simon Sjørup Simonsen (Filosof og humanistisk sundhedsforsker)</a:t>
            </a:r>
            <a:r>
              <a:rPr lang="da-DK" dirty="0" smtClean="0"/>
              <a:t> har forsket i feltet og han siger, at mænd generelt har svært ved at snakke om abstrakte symptomer og begreber og bedst kan forholde sig til noget konkret og håndgribeligt- og det er sengestuen! Overvej om mænd skal se sengestuen først.</a:t>
            </a:r>
          </a:p>
          <a:p>
            <a:endParaRPr lang="da-DK" dirty="0" smtClean="0"/>
          </a:p>
          <a:p>
            <a:r>
              <a:rPr lang="da-DK" dirty="0" smtClean="0"/>
              <a:t>Når patienterne forlod afdelingen fik vi umiddelbart</a:t>
            </a:r>
            <a:r>
              <a:rPr lang="da-DK" baseline="0" dirty="0" smtClean="0"/>
              <a:t> det indtryk at fremvisningen af sengestuen ikke var så betydningsfuld og d</a:t>
            </a:r>
            <a:r>
              <a:rPr lang="da-DK" dirty="0" smtClean="0"/>
              <a:t>irekte adspurgt fortalte patienterne også at det ikke var så vigtigt for dem at se en sengestue. Men når vi, til interviewet spurgte ind til det viste det sig at være et springende punkt for</a:t>
            </a:r>
            <a:r>
              <a:rPr lang="da-DK" baseline="0" dirty="0" smtClean="0"/>
              <a:t> mange.</a:t>
            </a:r>
          </a:p>
          <a:p>
            <a:endParaRPr lang="da-DK" baseline="0" dirty="0" smtClean="0"/>
          </a:p>
          <a:p>
            <a:r>
              <a:rPr lang="da-DK" baseline="0" dirty="0" smtClean="0"/>
              <a:t>3 patienter havde et foto af sig selv. De havde ikke ligeså stor visuelle effekt af at se sengestuen. Men patienterne i vores studier</a:t>
            </a:r>
            <a:r>
              <a:rPr lang="da-DK" dirty="0" smtClean="0"/>
              <a:t> havde stor gavn af at opleve lydene, omgivelserne og stemning i afdelingen. Det gav dem en tryghed at vide at der var én</a:t>
            </a:r>
            <a:r>
              <a:rPr lang="da-DK" baseline="0" dirty="0" smtClean="0"/>
              <a:t> sygeplejerske til </a:t>
            </a:r>
            <a:r>
              <a:rPr lang="da-DK" dirty="0" smtClean="0"/>
              <a:t>é</a:t>
            </a:r>
            <a:r>
              <a:rPr lang="da-DK" baseline="0" dirty="0" smtClean="0"/>
              <a:t>n patient. </a:t>
            </a:r>
            <a:r>
              <a:rPr lang="da-DK" baseline="0" dirty="0" err="1" smtClean="0"/>
              <a:t>Èn</a:t>
            </a:r>
            <a:r>
              <a:rPr lang="da-DK" dirty="0" smtClean="0"/>
              <a:t> patient gav udtryk for at hun havde haft en følelse af forladthed, der </a:t>
            </a:r>
            <a:r>
              <a:rPr lang="da-DK" baseline="0" dirty="0" smtClean="0"/>
              <a:t>forsvandt da hun med egne øjne så, at der havde været en sygeplejerske omkring hende hele tiden. </a:t>
            </a:r>
          </a:p>
          <a:p>
            <a:endParaRPr lang="da-DK" dirty="0"/>
          </a:p>
          <a:p>
            <a:r>
              <a:rPr lang="da-DK" baseline="0" dirty="0" smtClean="0"/>
              <a:t>Derudover fik patienterne indblik i hvilken situation deres pårørende har stået </a:t>
            </a:r>
            <a:r>
              <a:rPr lang="da-DK" baseline="0" dirty="0" smtClean="0"/>
              <a:t>i,</a:t>
            </a:r>
            <a:r>
              <a:rPr lang="da-DK" dirty="0" smtClean="0"/>
              <a:t> fordi de så andre pårørende på afdelingen.</a:t>
            </a:r>
            <a:endParaRPr lang="da-DK" baseline="0" dirty="0" smtClean="0"/>
          </a:p>
          <a:p>
            <a:endParaRPr lang="da-DK" dirty="0" smtClean="0"/>
          </a:p>
          <a:p>
            <a:endParaRPr lang="da-DK" baseline="0" dirty="0" smtClean="0"/>
          </a:p>
          <a:p>
            <a:endParaRPr lang="da-DK" dirty="0" smtClean="0"/>
          </a:p>
          <a:p>
            <a:endParaRPr lang="da-DK" dirty="0"/>
          </a:p>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12</a:t>
            </a:fld>
            <a:endParaRPr lang="da-DK" dirty="0"/>
          </a:p>
        </p:txBody>
      </p:sp>
    </p:spTree>
    <p:extLst>
      <p:ext uri="{BB962C8B-B14F-4D97-AF65-F5344CB8AC3E}">
        <p14:creationId xmlns:p14="http://schemas.microsoft.com/office/powerpoint/2010/main" val="4142168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dirty="0">
                <a:solidFill>
                  <a:prstClr val="black"/>
                </a:solidFill>
              </a:rPr>
              <a:t>Sengestuen og alt det tekniske udstyr blev for mange patienter et billede på hvor syge de havde været</a:t>
            </a:r>
            <a:r>
              <a:rPr lang="da-DK" dirty="0" smtClean="0">
                <a:solidFill>
                  <a:prstClr val="black"/>
                </a:solidFill>
              </a:rPr>
              <a:t>.</a:t>
            </a:r>
            <a:endParaRPr lang="da-DK" dirty="0" smtClean="0"/>
          </a:p>
          <a:p>
            <a:endParaRPr lang="da-DK" dirty="0" smtClean="0"/>
          </a:p>
          <a:p>
            <a:r>
              <a:rPr lang="da-DK" dirty="0" smtClean="0"/>
              <a:t>Nogle af vores patienter beskrev </a:t>
            </a:r>
            <a:r>
              <a:rPr lang="da-DK" dirty="0"/>
              <a:t> </a:t>
            </a:r>
            <a:r>
              <a:rPr lang="da-DK" dirty="0" smtClean="0"/>
              <a:t>det på denne måde: </a:t>
            </a:r>
          </a:p>
          <a:p>
            <a:r>
              <a:rPr lang="da-DK" dirty="0" smtClean="0"/>
              <a:t>Citater </a:t>
            </a:r>
          </a:p>
          <a:p>
            <a:endParaRPr lang="da-DK" dirty="0" smtClean="0"/>
          </a:p>
          <a:p>
            <a:r>
              <a:rPr lang="da-DK" dirty="0" smtClean="0"/>
              <a:t>Uanset hvor patienterne var i deres kriseforløb, hjalp samtalen dem med at påbegynde eller komme videre i deres bearbejdning af </a:t>
            </a:r>
            <a:r>
              <a:rPr lang="da-DK" dirty="0" smtClean="0"/>
              <a:t>forløbet. </a:t>
            </a:r>
            <a:endParaRPr lang="da-DK" dirty="0">
              <a:solidFill>
                <a:prstClr val="black"/>
              </a:solidFill>
            </a:endParaRPr>
          </a:p>
          <a:p>
            <a:endParaRPr lang="da-DK" dirty="0" smtClean="0"/>
          </a:p>
          <a:p>
            <a:r>
              <a:rPr lang="da-DK" dirty="0" smtClean="0"/>
              <a:t>To af de patienter vi har talt med har haft en henvisning til psykolog</a:t>
            </a:r>
            <a:r>
              <a:rPr lang="da-DK" baseline="0" dirty="0" smtClean="0"/>
              <a:t> og til interviewet gav de udtryk for at de ikke længere mente, at de havde brug for at bruge denne henvisning, fordi de havde været inde til</a:t>
            </a:r>
            <a:r>
              <a:rPr lang="da-DK" dirty="0" smtClean="0"/>
              <a:t> </a:t>
            </a:r>
            <a:r>
              <a:rPr lang="da-DK" dirty="0" smtClean="0"/>
              <a:t>samtalen</a:t>
            </a:r>
            <a:r>
              <a:rPr lang="da-DK" dirty="0"/>
              <a:t> </a:t>
            </a:r>
            <a:r>
              <a:rPr lang="da-DK" dirty="0" smtClean="0"/>
              <a:t>og dermed fået en afslutning på indlæggelsen.</a:t>
            </a:r>
            <a:endParaRPr lang="da-DK" baseline="0" dirty="0" smtClean="0"/>
          </a:p>
          <a:p>
            <a:endParaRPr lang="da-DK" baseline="0" dirty="0" smtClean="0"/>
          </a:p>
          <a:p>
            <a:r>
              <a:rPr lang="da-DK" dirty="0" smtClean="0"/>
              <a:t>Men der var også patienter der kunne have haft gavn af flere opfølgende samtaler.</a:t>
            </a:r>
            <a:endParaRPr lang="da-DK" baseline="0" dirty="0" smtClean="0"/>
          </a:p>
          <a:p>
            <a:endParaRPr lang="da-DK" baseline="0" dirty="0" smtClean="0"/>
          </a:p>
        </p:txBody>
      </p:sp>
      <p:sp>
        <p:nvSpPr>
          <p:cNvPr id="4" name="Pladsholder til slidenummer 3"/>
          <p:cNvSpPr>
            <a:spLocks noGrp="1"/>
          </p:cNvSpPr>
          <p:nvPr>
            <p:ph type="sldNum" sz="quarter" idx="10"/>
          </p:nvPr>
        </p:nvSpPr>
        <p:spPr/>
        <p:txBody>
          <a:bodyPr/>
          <a:lstStyle/>
          <a:p>
            <a:fld id="{49436F85-577F-4A92-A47F-D540A2BCC821}" type="slidenum">
              <a:rPr lang="da-DK" smtClean="0"/>
              <a:t>13</a:t>
            </a:fld>
            <a:endParaRPr lang="da-DK" dirty="0"/>
          </a:p>
        </p:txBody>
      </p:sp>
    </p:spTree>
    <p:extLst>
      <p:ext uri="{BB962C8B-B14F-4D97-AF65-F5344CB8AC3E}">
        <p14:creationId xmlns:p14="http://schemas.microsoft.com/office/powerpoint/2010/main" val="3041069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sidste punkt vi har i fundene er </a:t>
            </a:r>
          </a:p>
          <a:p>
            <a:endParaRPr lang="da-DK" dirty="0" smtClean="0"/>
          </a:p>
          <a:p>
            <a:r>
              <a:rPr lang="da-DK" dirty="0" smtClean="0"/>
              <a:t>Til interviewet brugte patienterne nedladende metaforer om sig selv, når de talte om tiden inden samtalen og inden de vidste, de var normale.</a:t>
            </a:r>
            <a:r>
              <a:rPr lang="da-DK" baseline="0" dirty="0" smtClean="0"/>
              <a:t> </a:t>
            </a:r>
            <a:r>
              <a:rPr lang="da-DK" baseline="0" dirty="0" smtClean="0"/>
              <a:t>Nedladende</a:t>
            </a:r>
            <a:r>
              <a:rPr lang="da-DK" dirty="0" smtClean="0"/>
              <a:t> ord</a:t>
            </a:r>
            <a:r>
              <a:rPr lang="da-DK" baseline="0" dirty="0" smtClean="0"/>
              <a:t> </a:t>
            </a:r>
            <a:r>
              <a:rPr lang="da-DK" baseline="0" dirty="0" smtClean="0"/>
              <a:t>som baby, svækling, fjols, tosset, skør</a:t>
            </a:r>
            <a:r>
              <a:rPr lang="da-DK" dirty="0" smtClean="0"/>
              <a:t> og v</a:t>
            </a:r>
            <a:r>
              <a:rPr lang="da-DK" baseline="0" dirty="0" smtClean="0"/>
              <a:t>rælende. De </a:t>
            </a:r>
            <a:r>
              <a:rPr lang="da-DK" baseline="0" dirty="0" smtClean="0"/>
              <a:t>havde virkelig </a:t>
            </a:r>
            <a:r>
              <a:rPr lang="da-DK" baseline="0" dirty="0" smtClean="0"/>
              <a:t>set ned på sig selv.</a:t>
            </a:r>
          </a:p>
          <a:p>
            <a:r>
              <a:rPr lang="da-DK" baseline="0" dirty="0" smtClean="0"/>
              <a:t>9 ud af 10 patienter vi interviewede fortalte, at de havde fået forståelse for ellers uforståelige symptomer. Det var betydningsfuldt for ALLE at de ikke var alene om deres oplevelse. Som det</a:t>
            </a:r>
            <a:r>
              <a:rPr lang="da-DK" dirty="0" smtClean="0"/>
              <a:t> sidste citat beskriver</a:t>
            </a:r>
            <a:r>
              <a:rPr lang="da-DK" dirty="0" smtClean="0"/>
              <a:t>: </a:t>
            </a:r>
            <a:r>
              <a:rPr lang="da-DK" i="1" dirty="0" smtClean="0"/>
              <a:t>”folk ved ikke…….</a:t>
            </a:r>
            <a:endParaRPr lang="da-DK" i="1" dirty="0" smtClean="0"/>
          </a:p>
          <a:p>
            <a:endParaRPr lang="da-DK" dirty="0" smtClean="0"/>
          </a:p>
          <a:p>
            <a:r>
              <a:rPr lang="da-DK" dirty="0" smtClean="0"/>
              <a:t>Det beskriver godt hvordan patienterne føler sig isolerede og alene. De pårørende har haft hinanden til at dele oplevelsen med. Patienterne har ikke nogen at dele deres oplevelse med.</a:t>
            </a:r>
          </a:p>
          <a:p>
            <a:endParaRPr lang="da-DK" dirty="0"/>
          </a:p>
          <a:p>
            <a:r>
              <a:rPr lang="da-DK" dirty="0"/>
              <a:t>S</a:t>
            </a:r>
            <a:r>
              <a:rPr lang="da-DK" dirty="0" smtClean="0"/>
              <a:t>amtalen får så stor betydning for patienterne, fordi de får følelsen af at være normal og tilhøre en gruppe af mennesker der har oplevet tilsvarende. Ifølge sociologen Goffman er det et grundlæggende behov for mennesket som socialt væsen,</a:t>
            </a:r>
            <a:r>
              <a:rPr lang="da-DK" baseline="0" dirty="0" smtClean="0"/>
              <a:t> at føle sig som en del af noget.</a:t>
            </a:r>
          </a:p>
          <a:p>
            <a:endParaRPr lang="da-DK" baseline="0" dirty="0" smtClean="0"/>
          </a:p>
          <a:p>
            <a:r>
              <a:rPr lang="da-DK" dirty="0" smtClean="0"/>
              <a:t>Som i nok har opdaget handler alle vores fund handler i bund og grund om </a:t>
            </a:r>
            <a:r>
              <a:rPr lang="da-DK" dirty="0" err="1" smtClean="0"/>
              <a:t>mestring</a:t>
            </a:r>
            <a:r>
              <a:rPr lang="da-DK" dirty="0" smtClean="0"/>
              <a:t>. </a:t>
            </a:r>
            <a:r>
              <a:rPr lang="da-DK" dirty="0" smtClean="0"/>
              <a:t>Hvis man sætter det </a:t>
            </a:r>
            <a:r>
              <a:rPr lang="da-DK" dirty="0"/>
              <a:t>i</a:t>
            </a:r>
            <a:r>
              <a:rPr lang="da-DK" baseline="0" dirty="0" smtClean="0"/>
              <a:t> </a:t>
            </a:r>
            <a:r>
              <a:rPr lang="da-DK" baseline="0" dirty="0" smtClean="0"/>
              <a:t>forhold til </a:t>
            </a:r>
            <a:r>
              <a:rPr lang="da-DK" baseline="0" dirty="0" err="1" smtClean="0"/>
              <a:t>Antonovski’s</a:t>
            </a:r>
            <a:r>
              <a:rPr lang="da-DK" baseline="0" dirty="0" smtClean="0"/>
              <a:t> </a:t>
            </a:r>
            <a:r>
              <a:rPr lang="da-DK" baseline="0" dirty="0" err="1" smtClean="0"/>
              <a:t>mestringsbegreb</a:t>
            </a:r>
            <a:r>
              <a:rPr lang="da-DK" dirty="0" smtClean="0"/>
              <a:t> oplevelse af sammenhæng</a:t>
            </a:r>
            <a:r>
              <a:rPr lang="da-DK" baseline="0" dirty="0" smtClean="0"/>
              <a:t>, </a:t>
            </a:r>
            <a:r>
              <a:rPr lang="da-DK" baseline="0" dirty="0" smtClean="0"/>
              <a:t>gør samtalerne indlæggelsen mere håndterbar og begribelig fordi patienterne får en forståelse for hvad de har været igennem</a:t>
            </a:r>
            <a:r>
              <a:rPr lang="da-DK" baseline="0" dirty="0" smtClean="0"/>
              <a:t>. </a:t>
            </a:r>
            <a:endParaRPr lang="da-DK" dirty="0" smtClean="0"/>
          </a:p>
          <a:p>
            <a:endParaRPr lang="da-DK" dirty="0"/>
          </a:p>
          <a:p>
            <a:endParaRPr lang="da-DK" baseline="0" dirty="0" smtClean="0"/>
          </a:p>
        </p:txBody>
      </p:sp>
      <p:sp>
        <p:nvSpPr>
          <p:cNvPr id="4" name="Pladsholder til slidenummer 3"/>
          <p:cNvSpPr>
            <a:spLocks noGrp="1"/>
          </p:cNvSpPr>
          <p:nvPr>
            <p:ph type="sldNum" sz="quarter" idx="10"/>
          </p:nvPr>
        </p:nvSpPr>
        <p:spPr/>
        <p:txBody>
          <a:bodyPr/>
          <a:lstStyle/>
          <a:p>
            <a:fld id="{49436F85-577F-4A92-A47F-D540A2BCC821}" type="slidenum">
              <a:rPr lang="da-DK" smtClean="0"/>
              <a:t>14</a:t>
            </a:fld>
            <a:endParaRPr lang="da-DK" dirty="0"/>
          </a:p>
        </p:txBody>
      </p:sp>
    </p:spTree>
    <p:extLst>
      <p:ext uri="{BB962C8B-B14F-4D97-AF65-F5344CB8AC3E}">
        <p14:creationId xmlns:p14="http://schemas.microsoft.com/office/powerpoint/2010/main" val="615736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a:xfrm>
            <a:off x="679450" y="4711384"/>
            <a:ext cx="5435600" cy="4604645"/>
          </a:xfrm>
        </p:spPr>
        <p:txBody>
          <a:bodyPr/>
          <a:lstStyle/>
          <a:p>
            <a:r>
              <a:rPr lang="da-DK" dirty="0" smtClean="0"/>
              <a:t>Ud fra vores studie og fund</a:t>
            </a:r>
            <a:r>
              <a:rPr lang="da-DK" baseline="0" dirty="0" smtClean="0"/>
              <a:t> fra andre studier </a:t>
            </a:r>
            <a:r>
              <a:rPr lang="da-DK" dirty="0" smtClean="0"/>
              <a:t>må man sige at</a:t>
            </a:r>
            <a:r>
              <a:rPr lang="da-DK" baseline="0" dirty="0" smtClean="0"/>
              <a:t> samtalerne har sin berettigelse.</a:t>
            </a:r>
            <a:endParaRPr lang="da-DK" dirty="0" smtClean="0"/>
          </a:p>
          <a:p>
            <a:pPr marL="171433" indent="-171433">
              <a:buFont typeface="Arial" panose="020B0604020202020204" pitchFamily="34" charset="0"/>
              <a:buChar char="•"/>
            </a:pPr>
            <a:r>
              <a:rPr lang="da-DK" dirty="0" smtClean="0"/>
              <a:t>Samtalen har ikke direkte betydning på patienternes symptomer, men giver forklaring på symptomer, der bekymrer. Indlæggelsen og problemerne knyttet dertil slutter ikke ved udskrivelsen fra intensiv, for disse </a:t>
            </a:r>
            <a:r>
              <a:rPr lang="da-DK" dirty="0"/>
              <a:t>patienter</a:t>
            </a:r>
            <a:r>
              <a:rPr lang="da-DK" dirty="0" smtClean="0"/>
              <a:t>. Derudover hjælper samtalen </a:t>
            </a:r>
            <a:r>
              <a:rPr lang="da-DK" dirty="0"/>
              <a:t>patienter og pårørende med at mestre deres forløb. </a:t>
            </a:r>
          </a:p>
          <a:p>
            <a:pPr marL="171433" indent="-171433">
              <a:buFont typeface="Arial" panose="020B0604020202020204" pitchFamily="34" charset="0"/>
              <a:buChar char="•"/>
            </a:pPr>
            <a:r>
              <a:rPr lang="da-DK" dirty="0" smtClean="0"/>
              <a:t>Det er hele familien, der påvirkes, når et familiemedlem indlægges på intensiv.</a:t>
            </a:r>
            <a:endParaRPr lang="da-DK" baseline="0" dirty="0" smtClean="0"/>
          </a:p>
          <a:p>
            <a:pPr marL="171433" indent="-171433">
              <a:buFont typeface="Arial" panose="020B0604020202020204" pitchFamily="34" charset="0"/>
              <a:buChar char="•"/>
            </a:pPr>
            <a:r>
              <a:rPr lang="da-DK" baseline="0" dirty="0" smtClean="0"/>
              <a:t>Sengestuen (billede på hvor syge de har været og konfronterer patienterne med </a:t>
            </a:r>
            <a:r>
              <a:rPr lang="da-DK" dirty="0" smtClean="0"/>
              <a:t>forløbet</a:t>
            </a:r>
            <a:r>
              <a:rPr lang="da-DK" baseline="0" dirty="0" smtClean="0"/>
              <a:t>)</a:t>
            </a:r>
          </a:p>
          <a:p>
            <a:pPr marL="171433" indent="-171433">
              <a:buFont typeface="Arial" panose="020B0604020202020204" pitchFamily="34" charset="0"/>
              <a:buChar char="•"/>
            </a:pPr>
            <a:r>
              <a:rPr lang="da-DK" baseline="0" dirty="0" smtClean="0"/>
              <a:t>Tidspunkt: er som tidligere nævn svært at optimere. </a:t>
            </a:r>
            <a:r>
              <a:rPr lang="da-DK" dirty="0"/>
              <a:t>M</a:t>
            </a:r>
            <a:r>
              <a:rPr lang="da-DK" dirty="0" smtClean="0"/>
              <a:t>ange patienter har brug for viden tidligere, men er ikke fysisk i stand til at komme tidligere. Det sundhedspersonale patienterne møder efter udskrivelsen fra intensiv kender ikke til de PICS-symptomer patienterne har. Derfor tænker vi, at patienterne skal tilses på afdelingen inden de bliver udskrevet. Det vil give mulighed for triagering i forhold til om samtalen skal ligge tidligt eller senere og giver mulighed for at tage aktuelle problemer op for eksempel PICS symptomer eller gennemgang af forløbet på intensiv, hvis de er klar til det</a:t>
            </a:r>
            <a:r>
              <a:rPr lang="da-DK" dirty="0" smtClean="0"/>
              <a:t>. </a:t>
            </a:r>
            <a:endParaRPr lang="da-DK" baseline="0" dirty="0"/>
          </a:p>
          <a:p>
            <a:pPr marL="171433" indent="-171433">
              <a:buFont typeface="Arial" panose="020B0604020202020204" pitchFamily="34" charset="0"/>
              <a:buChar char="•"/>
            </a:pPr>
            <a:r>
              <a:rPr lang="da-DK" dirty="0" smtClean="0"/>
              <a:t>Vi forestiller os at </a:t>
            </a:r>
            <a:r>
              <a:rPr lang="da-DK" dirty="0" err="1" smtClean="0"/>
              <a:t>follow-up</a:t>
            </a:r>
            <a:r>
              <a:rPr lang="da-DK" dirty="0" smtClean="0"/>
              <a:t> efter intensiv bedst varetages i en regelret ambulatoriefunktion. Løser juridiske problemer der handler om adgang til patientjournaler, gør det nemmere at henvise til </a:t>
            </a:r>
            <a:r>
              <a:rPr lang="da-DK" dirty="0" smtClean="0"/>
              <a:t>relevante tværfaglige </a:t>
            </a:r>
            <a:r>
              <a:rPr lang="da-DK" dirty="0" smtClean="0"/>
              <a:t>instanser, gør det muligt at lave et defineret rehabiliteringsprogram (ligesom vi kender fra fx hjertepatienter), fjerne uklarheden om samtalens formål og vi formoder det kan få flere ellers non-</a:t>
            </a:r>
            <a:r>
              <a:rPr lang="da-DK" dirty="0" err="1" smtClean="0"/>
              <a:t>responders</a:t>
            </a:r>
            <a:r>
              <a:rPr lang="da-DK" dirty="0" smtClean="0"/>
              <a:t> til at deltage i </a:t>
            </a:r>
            <a:r>
              <a:rPr lang="da-DK" dirty="0" err="1" smtClean="0"/>
              <a:t>follow-up</a:t>
            </a:r>
            <a:r>
              <a:rPr lang="da-DK" dirty="0"/>
              <a:t>.</a:t>
            </a:r>
            <a:endParaRPr lang="da-DK" dirty="0" smtClean="0"/>
          </a:p>
          <a:p>
            <a:endParaRPr lang="da-DK" baseline="0" dirty="0" smtClean="0"/>
          </a:p>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15</a:t>
            </a:fld>
            <a:endParaRPr lang="da-DK" dirty="0"/>
          </a:p>
        </p:txBody>
      </p:sp>
    </p:spTree>
    <p:extLst>
      <p:ext uri="{BB962C8B-B14F-4D97-AF65-F5344CB8AC3E}">
        <p14:creationId xmlns:p14="http://schemas.microsoft.com/office/powerpoint/2010/main" val="4090232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da-DK" smtClean="0"/>
              <a:t>16</a:t>
            </a:fld>
            <a:endParaRPr lang="da-DK" dirty="0"/>
          </a:p>
        </p:txBody>
      </p:sp>
    </p:spTree>
    <p:extLst>
      <p:ext uri="{BB962C8B-B14F-4D97-AF65-F5344CB8AC3E}">
        <p14:creationId xmlns:p14="http://schemas.microsoft.com/office/powerpoint/2010/main" val="4233229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9436F85-577F-4A92-A47F-D540A2BCC821}" type="slidenum">
              <a:rPr lang="da-DK" smtClean="0"/>
              <a:t>17</a:t>
            </a:fld>
            <a:endParaRPr lang="da-DK" dirty="0"/>
          </a:p>
        </p:txBody>
      </p:sp>
    </p:spTree>
    <p:extLst>
      <p:ext uri="{BB962C8B-B14F-4D97-AF65-F5344CB8AC3E}">
        <p14:creationId xmlns:p14="http://schemas.microsoft.com/office/powerpoint/2010/main" val="1291736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Baggrunden for at </a:t>
            </a:r>
            <a:r>
              <a:rPr lang="da-DK" dirty="0" err="1" smtClean="0"/>
              <a:t>follow-up</a:t>
            </a:r>
            <a:r>
              <a:rPr lang="da-DK" dirty="0" smtClean="0"/>
              <a:t> tiltag er opstået.</a:t>
            </a:r>
          </a:p>
          <a:p>
            <a:r>
              <a:rPr lang="da-DK" dirty="0" smtClean="0"/>
              <a:t>På verdensplan</a:t>
            </a:r>
            <a:r>
              <a:rPr lang="da-DK" dirty="0"/>
              <a:t> </a:t>
            </a:r>
            <a:r>
              <a:rPr lang="da-DK" dirty="0" smtClean="0"/>
              <a:t>findes</a:t>
            </a:r>
            <a:r>
              <a:rPr lang="da-DK" dirty="0" smtClean="0"/>
              <a:t> </a:t>
            </a:r>
            <a:r>
              <a:rPr lang="da-DK" dirty="0"/>
              <a:t>i</a:t>
            </a:r>
            <a:r>
              <a:rPr lang="da-DK" dirty="0" smtClean="0"/>
              <a:t>ngen gold </a:t>
            </a:r>
            <a:r>
              <a:rPr lang="da-DK" dirty="0" smtClean="0"/>
              <a:t>standard for hvordan det optimale tilbud er for disse patienter.</a:t>
            </a:r>
          </a:p>
          <a:p>
            <a:r>
              <a:rPr lang="da-DK" dirty="0" smtClean="0"/>
              <a:t>I Danmark har </a:t>
            </a:r>
            <a:r>
              <a:rPr lang="da-DK" dirty="0" smtClean="0"/>
              <a:t>Rigshospitalet som det eneste sted et </a:t>
            </a:r>
            <a:r>
              <a:rPr lang="da-DK" dirty="0" smtClean="0"/>
              <a:t>ambulatorie. </a:t>
            </a:r>
            <a:r>
              <a:rPr lang="da-DK" dirty="0"/>
              <a:t>D</a:t>
            </a:r>
            <a:r>
              <a:rPr lang="da-DK" dirty="0" smtClean="0"/>
              <a:t>e </a:t>
            </a:r>
            <a:r>
              <a:rPr lang="da-DK" dirty="0" smtClean="0"/>
              <a:t>har lavet et studie med 101 patienter</a:t>
            </a:r>
            <a:r>
              <a:rPr lang="da-DK" dirty="0" smtClean="0"/>
              <a:t>. Der viser at patienterne har store problemer også i Danmark.</a:t>
            </a:r>
            <a:endParaRPr lang="da-DK" dirty="0" smtClean="0"/>
          </a:p>
          <a:p>
            <a:endParaRPr lang="da-DK" dirty="0" smtClean="0"/>
          </a:p>
          <a:p>
            <a:endParaRPr lang="da-DK" dirty="0" smtClean="0"/>
          </a:p>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2</a:t>
            </a:fld>
            <a:endParaRPr lang="da-DK" dirty="0"/>
          </a:p>
        </p:txBody>
      </p:sp>
    </p:spTree>
    <p:extLst>
      <p:ext uri="{BB962C8B-B14F-4D97-AF65-F5344CB8AC3E}">
        <p14:creationId xmlns:p14="http://schemas.microsoft.com/office/powerpoint/2010/main" val="190116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Denne graf viser tid ud af x-aksen og sygdomsbyrden op ad y-aksen.</a:t>
            </a:r>
          </a:p>
          <a:p>
            <a:endParaRPr lang="da-DK" dirty="0"/>
          </a:p>
          <a:p>
            <a:r>
              <a:rPr lang="da-DK" dirty="0" smtClean="0"/>
              <a:t>Det vi vil sige med denne</a:t>
            </a:r>
            <a:r>
              <a:rPr lang="da-DK" baseline="0" dirty="0" smtClean="0"/>
              <a:t> illustration er, at indlæggelsen på intensiv ikke slutter ved udskrivelsen fra afsnittet. Patienternes problemer opstår</a:t>
            </a:r>
            <a:r>
              <a:rPr lang="da-DK" dirty="0" smtClean="0"/>
              <a:t> inden indlæggelsen på intensiv og strækker sig langt bagefter og når for nogles vedkommende ikke ned til </a:t>
            </a:r>
            <a:r>
              <a:rPr lang="da-DK" dirty="0" err="1" smtClean="0"/>
              <a:t>nul-punktet</a:t>
            </a:r>
            <a:r>
              <a:rPr lang="da-DK" dirty="0" smtClean="0"/>
              <a:t> igen.</a:t>
            </a:r>
          </a:p>
          <a:p>
            <a:endParaRPr lang="da-DK" dirty="0"/>
          </a:p>
          <a:p>
            <a:r>
              <a:rPr lang="da-DK" dirty="0" smtClean="0"/>
              <a:t>Det som i grafen beskrives som sygdomsbyrden under kritisk sygdom er de symptomer som er samlet under paraplybegrebet Post</a:t>
            </a:r>
            <a:r>
              <a:rPr lang="da-DK" baseline="0" dirty="0" smtClean="0"/>
              <a:t> Intensive Care Syndrom</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3</a:t>
            </a:fld>
            <a:endParaRPr lang="da-DK" dirty="0"/>
          </a:p>
        </p:txBody>
      </p:sp>
    </p:spTree>
    <p:extLst>
      <p:ext uri="{BB962C8B-B14F-4D97-AF65-F5344CB8AC3E}">
        <p14:creationId xmlns:p14="http://schemas.microsoft.com/office/powerpoint/2010/main" val="155688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PICS kan både ramme patienter og pårørende.</a:t>
            </a:r>
          </a:p>
          <a:p>
            <a:endParaRPr lang="da-DK" dirty="0"/>
          </a:p>
          <a:p>
            <a:r>
              <a:rPr lang="da-DK" dirty="0" smtClean="0"/>
              <a:t>For at gøre det mere konkret har vi nogle eksempler på PICS</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4</a:t>
            </a:fld>
            <a:endParaRPr lang="da-DK" dirty="0"/>
          </a:p>
        </p:txBody>
      </p:sp>
    </p:spTree>
    <p:extLst>
      <p:ext uri="{BB962C8B-B14F-4D97-AF65-F5344CB8AC3E}">
        <p14:creationId xmlns:p14="http://schemas.microsoft.com/office/powerpoint/2010/main" val="1553703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a:xfrm>
            <a:off x="755650" y="4710840"/>
            <a:ext cx="5435600" cy="4463415"/>
          </a:xfrm>
        </p:spPr>
        <p:txBody>
          <a:bodyPr/>
          <a:lstStyle/>
          <a:p>
            <a:r>
              <a:rPr lang="da-DK" u="sng" dirty="0" smtClean="0"/>
              <a:t>Fysiske problemer:</a:t>
            </a:r>
          </a:p>
          <a:p>
            <a:r>
              <a:rPr lang="da-DK" dirty="0" err="1" smtClean="0"/>
              <a:t>Neuromuskular</a:t>
            </a:r>
            <a:r>
              <a:rPr lang="da-DK" dirty="0" smtClean="0"/>
              <a:t>/ICU-</a:t>
            </a:r>
            <a:r>
              <a:rPr lang="da-DK" dirty="0" err="1" smtClean="0"/>
              <a:t>aquired</a:t>
            </a:r>
            <a:r>
              <a:rPr lang="da-DK" dirty="0" smtClean="0"/>
              <a:t> </a:t>
            </a:r>
            <a:r>
              <a:rPr lang="da-DK" dirty="0" err="1" smtClean="0"/>
              <a:t>weakness</a:t>
            </a:r>
            <a:r>
              <a:rPr lang="da-DK" dirty="0" smtClean="0"/>
              <a:t> </a:t>
            </a:r>
            <a:r>
              <a:rPr lang="da-DK" dirty="0" err="1" smtClean="0"/>
              <a:t>including</a:t>
            </a:r>
            <a:r>
              <a:rPr lang="da-DK" baseline="0" dirty="0" smtClean="0"/>
              <a:t> Critical </a:t>
            </a:r>
            <a:r>
              <a:rPr lang="da-DK" baseline="0" dirty="0" err="1" smtClean="0"/>
              <a:t>illness</a:t>
            </a:r>
            <a:r>
              <a:rPr lang="da-DK" baseline="0" dirty="0" smtClean="0"/>
              <a:t> </a:t>
            </a:r>
            <a:r>
              <a:rPr lang="da-DK" baseline="0" dirty="0" err="1" smtClean="0"/>
              <a:t>neuropathy</a:t>
            </a:r>
            <a:r>
              <a:rPr lang="da-DK" baseline="0" dirty="0" smtClean="0"/>
              <a:t> and </a:t>
            </a:r>
            <a:r>
              <a:rPr lang="da-DK" baseline="0" dirty="0" err="1" smtClean="0"/>
              <a:t>myopathy</a:t>
            </a:r>
            <a:r>
              <a:rPr lang="da-DK" baseline="0" dirty="0" smtClean="0"/>
              <a:t>.</a:t>
            </a:r>
            <a:endParaRPr lang="da-DK" baseline="0" dirty="0" smtClean="0"/>
          </a:p>
          <a:p>
            <a:r>
              <a:rPr lang="da-DK" dirty="0" smtClean="0"/>
              <a:t>Og det patienterne i vores studie for eksempel beskriver er hvordan de ikke på skrive, fordi de ikke kan holde på en blyant. At de har problemer med at tygge mad, som i øvrigt ikke smager som de forventer og de ikke kan holde vægten. </a:t>
            </a:r>
            <a:endParaRPr lang="da-DK" baseline="0" dirty="0" smtClean="0"/>
          </a:p>
          <a:p>
            <a:endParaRPr lang="da-DK" baseline="0" dirty="0" smtClean="0"/>
          </a:p>
          <a:p>
            <a:r>
              <a:rPr lang="da-DK" u="sng" dirty="0" smtClean="0"/>
              <a:t>Psykiske problemer:</a:t>
            </a:r>
            <a:endParaRPr lang="da-DK" u="sng" baseline="0" dirty="0" smtClean="0"/>
          </a:p>
          <a:p>
            <a:r>
              <a:rPr lang="da-DK" dirty="0" smtClean="0"/>
              <a:t>Kan manifestere sig i:</a:t>
            </a:r>
            <a:endParaRPr lang="da-DK" baseline="0" dirty="0" smtClean="0"/>
          </a:p>
          <a:p>
            <a:r>
              <a:rPr lang="da-DK" b="1" baseline="0" dirty="0" smtClean="0"/>
              <a:t>Depression,</a:t>
            </a:r>
            <a:r>
              <a:rPr lang="da-DK" b="1" dirty="0" smtClean="0"/>
              <a:t> </a:t>
            </a:r>
            <a:r>
              <a:rPr lang="da-DK" b="1" baseline="0" dirty="0" smtClean="0"/>
              <a:t>PTSD</a:t>
            </a:r>
            <a:r>
              <a:rPr lang="da-DK" b="1" dirty="0"/>
              <a:t> </a:t>
            </a:r>
            <a:r>
              <a:rPr lang="da-DK" b="1" dirty="0" smtClean="0"/>
              <a:t>og </a:t>
            </a:r>
            <a:r>
              <a:rPr lang="da-DK" b="1" baseline="0" dirty="0" smtClean="0"/>
              <a:t>Angst</a:t>
            </a:r>
            <a:endParaRPr lang="da-DK" b="1" baseline="0" dirty="0" smtClean="0"/>
          </a:p>
          <a:p>
            <a:r>
              <a:rPr lang="da-DK" dirty="0" smtClean="0"/>
              <a:t>Og det vores patienter fortæller, det er at de bliver bange ved det mindste tegn på sygdom. De har nøgler liggende hos familie og nabo, har købt BT-apparater, måler TP ofte.</a:t>
            </a:r>
            <a:endParaRPr lang="da-DK" baseline="0" dirty="0" smtClean="0"/>
          </a:p>
          <a:p>
            <a:endParaRPr lang="da-DK" u="sng" baseline="0" dirty="0" smtClean="0"/>
          </a:p>
          <a:p>
            <a:r>
              <a:rPr lang="da-DK" u="sng" dirty="0" smtClean="0"/>
              <a:t>Sociale problemer:</a:t>
            </a:r>
          </a:p>
          <a:p>
            <a:r>
              <a:rPr lang="da-DK" dirty="0" smtClean="0"/>
              <a:t>Kvinder beskriver hvordan deres rolle som en ordentlig mor bliver påvirket.</a:t>
            </a:r>
          </a:p>
          <a:p>
            <a:r>
              <a:rPr lang="da-DK" dirty="0" smtClean="0"/>
              <a:t>At de føler sig stigmatiserede når de er ude </a:t>
            </a:r>
            <a:r>
              <a:rPr lang="da-DK" dirty="0" err="1" smtClean="0"/>
              <a:t>pga</a:t>
            </a:r>
            <a:r>
              <a:rPr lang="da-DK" dirty="0" smtClean="0"/>
              <a:t> </a:t>
            </a:r>
            <a:r>
              <a:rPr lang="da-DK" dirty="0" err="1" smtClean="0"/>
              <a:t>grådlabilitet</a:t>
            </a:r>
            <a:r>
              <a:rPr lang="da-DK" dirty="0"/>
              <a:t>,</a:t>
            </a:r>
            <a:r>
              <a:rPr lang="da-DK" dirty="0" smtClean="0"/>
              <a:t> gangbesvær synlige ar.</a:t>
            </a:r>
          </a:p>
          <a:p>
            <a:endParaRPr lang="da-DK" baseline="0" dirty="0" smtClean="0"/>
          </a:p>
          <a:p>
            <a:r>
              <a:rPr lang="da-DK" u="sng" baseline="0" dirty="0" smtClean="0"/>
              <a:t>PICS-</a:t>
            </a:r>
            <a:r>
              <a:rPr lang="da-DK" u="sng" baseline="0" dirty="0" err="1" smtClean="0"/>
              <a:t>family</a:t>
            </a:r>
            <a:r>
              <a:rPr lang="da-DK" baseline="0" dirty="0" smtClean="0"/>
              <a:t>:</a:t>
            </a:r>
            <a:r>
              <a:rPr lang="da-DK" dirty="0" smtClean="0"/>
              <a:t> </a:t>
            </a:r>
            <a:endParaRPr lang="da-DK" dirty="0" smtClean="0"/>
          </a:p>
          <a:p>
            <a:r>
              <a:rPr lang="da-DK" baseline="0" dirty="0" smtClean="0"/>
              <a:t>Familien </a:t>
            </a:r>
            <a:r>
              <a:rPr lang="da-DK" baseline="0" dirty="0" smtClean="0"/>
              <a:t>rammes af sociale og psykiske PICS problemer.</a:t>
            </a:r>
          </a:p>
          <a:p>
            <a:r>
              <a:rPr lang="da-DK" dirty="0" smtClean="0"/>
              <a:t>Alle patienter vi mødte havde symptomer på PICS + de fleste pårørende.</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5</a:t>
            </a:fld>
            <a:endParaRPr lang="da-DK" dirty="0"/>
          </a:p>
        </p:txBody>
      </p:sp>
    </p:spTree>
    <p:extLst>
      <p:ext uri="{BB962C8B-B14F-4D97-AF65-F5344CB8AC3E}">
        <p14:creationId xmlns:p14="http://schemas.microsoft.com/office/powerpoint/2010/main" val="2631939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Men tilbage til projektet.</a:t>
            </a:r>
          </a:p>
          <a:p>
            <a:endParaRPr lang="da-DK" dirty="0"/>
          </a:p>
          <a:p>
            <a:r>
              <a:rPr lang="da-DK" dirty="0" smtClean="0"/>
              <a:t>Vores projekt har været </a:t>
            </a:r>
            <a:r>
              <a:rPr lang="da-DK" dirty="0" err="1" smtClean="0"/>
              <a:t>mhp</a:t>
            </a:r>
            <a:r>
              <a:rPr lang="da-DK" dirty="0" smtClean="0"/>
              <a:t> at sikre og udvikle kvaliteten på det tilbud vi har til tidligere intensive patienter i afsnit R</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6</a:t>
            </a:fld>
            <a:endParaRPr lang="da-DK" dirty="0"/>
          </a:p>
        </p:txBody>
      </p:sp>
    </p:spTree>
    <p:extLst>
      <p:ext uri="{BB962C8B-B14F-4D97-AF65-F5344CB8AC3E}">
        <p14:creationId xmlns:p14="http://schemas.microsoft.com/office/powerpoint/2010/main" val="2989697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Mere specifikt var formålet med vores projekt at;</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7</a:t>
            </a:fld>
            <a:endParaRPr lang="da-DK" dirty="0"/>
          </a:p>
        </p:txBody>
      </p:sp>
    </p:spTree>
    <p:extLst>
      <p:ext uri="{BB962C8B-B14F-4D97-AF65-F5344CB8AC3E}">
        <p14:creationId xmlns:p14="http://schemas.microsoft.com/office/powerpoint/2010/main" val="417462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 har interviewet 10 patienter i alder fra 32-84 år. 7 kvinder og 3 mænd</a:t>
            </a:r>
            <a:r>
              <a:rPr lang="da-DK" dirty="0" smtClean="0"/>
              <a:t>.</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da-DK" smtClean="0"/>
              <a:t>8</a:t>
            </a:fld>
            <a:endParaRPr lang="da-DK" dirty="0"/>
          </a:p>
        </p:txBody>
      </p:sp>
    </p:spTree>
    <p:extLst>
      <p:ext uri="{BB962C8B-B14F-4D97-AF65-F5344CB8AC3E}">
        <p14:creationId xmlns:p14="http://schemas.microsoft.com/office/powerpoint/2010/main" val="465122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Analysen af data førte til mange fund og nu vil vi komme ind på de mest betydningsfulde i denne sammenhæng.</a:t>
            </a:r>
          </a:p>
          <a:p>
            <a:endParaRPr lang="da-DK" dirty="0" smtClean="0"/>
          </a:p>
          <a:p>
            <a:endParaRPr lang="da-DK" dirty="0"/>
          </a:p>
          <a:p>
            <a:endParaRPr lang="da-DK" dirty="0" smtClean="0"/>
          </a:p>
        </p:txBody>
      </p:sp>
      <p:sp>
        <p:nvSpPr>
          <p:cNvPr id="4" name="Pladsholder til slidenummer 3"/>
          <p:cNvSpPr>
            <a:spLocks noGrp="1"/>
          </p:cNvSpPr>
          <p:nvPr>
            <p:ph type="sldNum" sz="quarter" idx="10"/>
          </p:nvPr>
        </p:nvSpPr>
        <p:spPr/>
        <p:txBody>
          <a:bodyPr/>
          <a:lstStyle/>
          <a:p>
            <a:fld id="{49436F85-577F-4A92-A47F-D540A2BCC821}" type="slidenum">
              <a:rPr lang="da-DK" smtClean="0"/>
              <a:t>9</a:t>
            </a:fld>
            <a:endParaRPr lang="da-DK" dirty="0"/>
          </a:p>
        </p:txBody>
      </p:sp>
    </p:spTree>
    <p:extLst>
      <p:ext uri="{BB962C8B-B14F-4D97-AF65-F5344CB8AC3E}">
        <p14:creationId xmlns:p14="http://schemas.microsoft.com/office/powerpoint/2010/main" val="33228924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13" name="PrimaryColor"/>
          <p:cNvSpPr/>
          <p:nvPr userDrawn="1"/>
        </p:nvSpPr>
        <p:spPr>
          <a:xfrm>
            <a:off x="0" y="-1"/>
            <a:ext cx="12192000" cy="6854825"/>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1" name="SecondaryColor"/>
          <p:cNvSpPr/>
          <p:nvPr userDrawn="1"/>
        </p:nvSpPr>
        <p:spPr>
          <a:xfrm>
            <a:off x="0" y="5475600"/>
            <a:ext cx="12192002" cy="1382400"/>
          </a:xfrm>
          <a:prstGeom prst="rect">
            <a:avLst/>
          </a:prstGeom>
          <a:solidFill>
            <a:srgbClr val="0028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FFFFFF"/>
              </a:solidFill>
            </a:endParaRPr>
          </a:p>
        </p:txBody>
      </p:sp>
      <p:pic>
        <p:nvPicPr>
          <p:cNvPr id="16" name="Femte element"/>
          <p:cNvPicPr>
            <a:picLocks noChangeAspect="1"/>
          </p:cNvPicPr>
          <p:nvPr userDrawn="1"/>
        </p:nvPicPr>
        <p:blipFill rotWithShape="1">
          <a:blip r:embed="rId2" cstate="print">
            <a:extLst>
              <a:ext uri="{28A0092B-C50C-407E-A947-70E740481C1C}">
                <a14:useLocalDpi xmlns:a14="http://schemas.microsoft.com/office/drawing/2010/main" val="0"/>
              </a:ext>
            </a:extLst>
          </a:blip>
          <a:srcRect b="7991"/>
          <a:stretch/>
        </p:blipFill>
        <p:spPr>
          <a:xfrm>
            <a:off x="3021340" y="45958"/>
            <a:ext cx="8883323" cy="5380808"/>
          </a:xfrm>
          <a:prstGeom prst="rect">
            <a:avLst/>
          </a:prstGeom>
        </p:spPr>
      </p:pic>
      <p:sp>
        <p:nvSpPr>
          <p:cNvPr id="12" name="Institutlinje"/>
          <p:cNvSpPr/>
          <p:nvPr userDrawn="1"/>
        </p:nvSpPr>
        <p:spPr>
          <a:xfrm>
            <a:off x="0" y="5420181"/>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ctrTitle"/>
          </p:nvPr>
        </p:nvSpPr>
        <p:spPr>
          <a:xfrm>
            <a:off x="765176" y="5822388"/>
            <a:ext cx="6408510" cy="665532"/>
          </a:xfrm>
        </p:spPr>
        <p:txBody>
          <a:bodyPr anchor="t" anchorCtr="0"/>
          <a:lstStyle>
            <a:lvl1pPr algn="l">
              <a:lnSpc>
                <a:spcPct val="110000"/>
              </a:lnSpc>
              <a:defRPr sz="2000">
                <a:solidFill>
                  <a:srgbClr val="FFFFFF"/>
                </a:solidFill>
              </a:defRPr>
            </a:lvl1pPr>
          </a:lstStyle>
          <a:p>
            <a:r>
              <a:rPr lang="da-DK" smtClean="0"/>
              <a:t>Klik for at redigere i master</a:t>
            </a:r>
            <a:endParaRPr lang="da-DK" dirty="0"/>
          </a:p>
        </p:txBody>
      </p:sp>
      <p:sp>
        <p:nvSpPr>
          <p:cNvPr id="4" name="Date Placeholder 3" hidden="1"/>
          <p:cNvSpPr>
            <a:spLocks noGrp="1"/>
          </p:cNvSpPr>
          <p:nvPr>
            <p:ph type="dt" sz="half" idx="10"/>
          </p:nvPr>
        </p:nvSpPr>
        <p:spPr>
          <a:xfrm>
            <a:off x="760939" y="6489700"/>
            <a:ext cx="2820461" cy="365125"/>
          </a:xfrm>
        </p:spPr>
        <p:txBody>
          <a:bodyPr/>
          <a:lstStyle/>
          <a:p>
            <a:fld id="{54E0A626-36E7-4ACB-AE94-30B8AB1B2246}" type="datetimeFigureOut">
              <a:rPr lang="da-DK" smtClean="0"/>
              <a:t>03-10-2017</a:t>
            </a:fld>
            <a:endParaRPr lang="da-DK" dirty="0"/>
          </a:p>
        </p:txBody>
      </p:sp>
      <p:sp>
        <p:nvSpPr>
          <p:cNvPr id="5" name="Footer Placeholder 4" hidden="1"/>
          <p:cNvSpPr>
            <a:spLocks noGrp="1"/>
          </p:cNvSpPr>
          <p:nvPr>
            <p:ph type="ftr" sz="quarter" idx="11"/>
          </p:nvPr>
        </p:nvSpPr>
        <p:spPr>
          <a:xfrm>
            <a:off x="4038600" y="6489700"/>
            <a:ext cx="4114800" cy="365125"/>
          </a:xfrm>
        </p:spPr>
        <p:txBody>
          <a:bodyPr/>
          <a:lstStyle/>
          <a:p>
            <a:endParaRPr lang="da-DK" dirty="0"/>
          </a:p>
        </p:txBody>
      </p:sp>
      <p:sp>
        <p:nvSpPr>
          <p:cNvPr id="6" name="Slide Number Placeholder 5" hidden="1"/>
          <p:cNvSpPr>
            <a:spLocks noGrp="1"/>
          </p:cNvSpPr>
          <p:nvPr>
            <p:ph type="sldNum" sz="quarter" idx="12"/>
          </p:nvPr>
        </p:nvSpPr>
        <p:spPr>
          <a:xfrm>
            <a:off x="8610600" y="6489700"/>
            <a:ext cx="2743200" cy="365125"/>
          </a:xfrm>
        </p:spPr>
        <p:txBody>
          <a:bodyPr/>
          <a:lstStyle/>
          <a:p>
            <a:fld id="{45D37B1E-C366-494F-A587-962AD9AABC83}" type="slidenum">
              <a:rPr lang="da-DK" smtClean="0"/>
              <a:t>‹nr.›</a:t>
            </a:fld>
            <a:endParaRPr lang="da-DK" dirty="0"/>
          </a:p>
        </p:txBody>
      </p:sp>
      <p:pic>
        <p:nvPicPr>
          <p:cNvPr id="14" name="(n) 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175" y="571522"/>
            <a:ext cx="615927" cy="615927"/>
          </a:xfrm>
          <a:prstGeom prst="rect">
            <a:avLst/>
          </a:prstGeom>
        </p:spPr>
      </p:pic>
      <p:sp>
        <p:nvSpPr>
          <p:cNvPr id="10" name="LogoPPT"/>
          <p:cNvSpPr/>
          <p:nvPr userDrawn="1"/>
        </p:nvSpPr>
        <p:spPr>
          <a:xfrm>
            <a:off x="9421200" y="5810400"/>
            <a:ext cx="24336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5" name="LogoPPT_bmkArt"/>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51978" y="5810400"/>
            <a:ext cx="3402822" cy="720000"/>
          </a:xfrm>
          <a:prstGeom prst="rect">
            <a:avLst/>
          </a:prstGeom>
        </p:spPr>
      </p:pic>
    </p:spTree>
    <p:extLst>
      <p:ext uri="{BB962C8B-B14F-4D97-AF65-F5344CB8AC3E}">
        <p14:creationId xmlns:p14="http://schemas.microsoft.com/office/powerpoint/2010/main" val="387233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nitsforside - billede ">
    <p:bg>
      <p:bgRef idx="1001">
        <a:schemeClr val="bg1"/>
      </p:bgRef>
    </p:bg>
    <p:spTree>
      <p:nvGrpSpPr>
        <p:cNvPr id="1" name=""/>
        <p:cNvGrpSpPr/>
        <p:nvPr/>
      </p:nvGrpSpPr>
      <p:grpSpPr>
        <a:xfrm>
          <a:off x="0" y="0"/>
          <a:ext cx="0" cy="0"/>
          <a:chOff x="0" y="0"/>
          <a:chExt cx="0" cy="0"/>
        </a:xfrm>
      </p:grpSpPr>
      <p:sp>
        <p:nvSpPr>
          <p:cNvPr id="15" name="Pladsholder til billede 3"/>
          <p:cNvSpPr>
            <a:spLocks noGrp="1"/>
          </p:cNvSpPr>
          <p:nvPr>
            <p:ph type="pic" sz="quarter" idx="14" hasCustomPrompt="1"/>
          </p:nvPr>
        </p:nvSpPr>
        <p:spPr>
          <a:xfrm>
            <a:off x="0" y="0"/>
            <a:ext cx="12191999" cy="6800400"/>
          </a:xfrm>
          <a:solidFill>
            <a:schemeClr val="bg1"/>
          </a:solidFill>
        </p:spPr>
        <p:txBody>
          <a:bodyPr lIns="3996000" tIns="0" rIns="0" anchor="ctr" anchorCtr="0"/>
          <a:lstStyle>
            <a:lvl1pPr marL="0" indent="0" algn="ctr">
              <a:buNone/>
              <a:defRPr sz="1800" baseline="0"/>
            </a:lvl1pPr>
          </a:lstStyle>
          <a:p>
            <a:r>
              <a:rPr lang="da-DK" dirty="0"/>
              <a:t>Klik på ikonet for at tilføje et billede</a:t>
            </a:r>
          </a:p>
        </p:txBody>
      </p:sp>
      <p:sp>
        <p:nvSpPr>
          <p:cNvPr id="2" name="Titel 1"/>
          <p:cNvSpPr>
            <a:spLocks noGrp="1"/>
          </p:cNvSpPr>
          <p:nvPr>
            <p:ph type="title"/>
          </p:nvPr>
        </p:nvSpPr>
        <p:spPr>
          <a:xfrm>
            <a:off x="760939" y="1357312"/>
            <a:ext cx="10656362" cy="1910143"/>
          </a:xfrm>
        </p:spPr>
        <p:txBody>
          <a:bodyPr/>
          <a:lstStyle>
            <a:lvl1pPr>
              <a:defRPr sz="6600" spc="600" baseline="0">
                <a:solidFill>
                  <a:schemeClr val="tx1"/>
                </a:solidFill>
              </a:defRPr>
            </a:lvl1pPr>
          </a:lstStyle>
          <a:p>
            <a:r>
              <a:rPr lang="da-DK" smtClean="0"/>
              <a:t>Klik for at redigere i master</a:t>
            </a:r>
            <a:endParaRPr lang="da-DK" dirty="0"/>
          </a:p>
        </p:txBody>
      </p:sp>
      <p:sp>
        <p:nvSpPr>
          <p:cNvPr id="13" name="Pladsholder til indhold 2"/>
          <p:cNvSpPr>
            <a:spLocks noGrp="1"/>
          </p:cNvSpPr>
          <p:nvPr>
            <p:ph sz="quarter" idx="13"/>
          </p:nvPr>
        </p:nvSpPr>
        <p:spPr>
          <a:xfrm>
            <a:off x="765176" y="3560064"/>
            <a:ext cx="10652124" cy="2734374"/>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dato 2"/>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‹nr.›</a:t>
            </a:fld>
            <a:endParaRPr lang="da-DK" dirty="0"/>
          </a:p>
        </p:txBody>
      </p:sp>
      <p:sp>
        <p:nvSpPr>
          <p:cNvPr id="20"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14" name="(n)W"/>
          <p:cNvSpPr>
            <a:spLocks noGrp="1"/>
          </p:cNvSpPr>
          <p:nvPr>
            <p:ph type="body" sz="quarter" idx="15" hasCustomPrompt="1"/>
          </p:nvPr>
        </p:nvSpPr>
        <p:spPr>
          <a:xfrm>
            <a:off x="151200" y="150990"/>
            <a:ext cx="615600" cy="615600"/>
          </a:xfrm>
          <a:blipFill>
            <a:blip r:embed="rId2"/>
            <a:stretch>
              <a:fillRect/>
            </a:stretch>
          </a:blipFill>
        </p:spPr>
        <p:txBody>
          <a:bodyPr/>
          <a:lstStyle>
            <a:lvl1pPr marL="0" indent="0">
              <a:buFontTx/>
              <a:buNone/>
              <a:defRPr sz="100"/>
            </a:lvl1pPr>
          </a:lstStyle>
          <a:p>
            <a:pPr lvl="0"/>
            <a:r>
              <a:rPr lang="da-DK" dirty="0"/>
              <a:t>.</a:t>
            </a:r>
          </a:p>
        </p:txBody>
      </p:sp>
    </p:spTree>
    <p:extLst>
      <p:ext uri="{BB962C8B-B14F-4D97-AF65-F5344CB8AC3E}">
        <p14:creationId xmlns:p14="http://schemas.microsoft.com/office/powerpoint/2010/main" val="421083486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fsnitsforside - femte element">
    <p:bg>
      <p:bgRef idx="1001">
        <a:schemeClr val="bg1"/>
      </p:bgRef>
    </p:bg>
    <p:spTree>
      <p:nvGrpSpPr>
        <p:cNvPr id="1" name=""/>
        <p:cNvGrpSpPr/>
        <p:nvPr/>
      </p:nvGrpSpPr>
      <p:grpSpPr>
        <a:xfrm>
          <a:off x="0" y="0"/>
          <a:ext cx="0" cy="0"/>
          <a:chOff x="0" y="0"/>
          <a:chExt cx="0" cy="0"/>
        </a:xfrm>
      </p:grpSpPr>
      <p:sp>
        <p:nvSpPr>
          <p:cNvPr id="11"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4" name="Billed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7842" y="1155799"/>
            <a:ext cx="5746539" cy="5394127"/>
          </a:xfrm>
          <a:prstGeom prst="rect">
            <a:avLst/>
          </a:prstGeom>
        </p:spPr>
      </p:pic>
      <p:sp>
        <p:nvSpPr>
          <p:cNvPr id="12"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55606" y="1659452"/>
            <a:ext cx="7416000" cy="2168975"/>
          </a:xfrm>
        </p:spPr>
        <p:txBody>
          <a:bodyPr anchor="b"/>
          <a:lstStyle>
            <a:lvl1pPr>
              <a:defRPr sz="4500" spc="450" baseline="0">
                <a:solidFill>
                  <a:srgbClr val="FFFFFF"/>
                </a:solidFill>
              </a:defRPr>
            </a:lvl1pPr>
          </a:lstStyle>
          <a:p>
            <a:r>
              <a:rPr lang="da-DK" smtClean="0"/>
              <a:t>Klik for at redigere i master</a:t>
            </a:r>
            <a:endParaRPr lang="da-DK" dirty="0"/>
          </a:p>
        </p:txBody>
      </p:sp>
      <p:sp>
        <p:nvSpPr>
          <p:cNvPr id="3" name="Text"/>
          <p:cNvSpPr>
            <a:spLocks noGrp="1"/>
          </p:cNvSpPr>
          <p:nvPr>
            <p:ph type="body" idx="1"/>
          </p:nvPr>
        </p:nvSpPr>
        <p:spPr>
          <a:xfrm>
            <a:off x="765174" y="3831570"/>
            <a:ext cx="7416000" cy="1202158"/>
          </a:xfrm>
        </p:spPr>
        <p:txBody>
          <a:bodyPr/>
          <a:lstStyle>
            <a:lvl1pPr marL="0" indent="0">
              <a:buNone/>
              <a:defRPr sz="2400" i="1" spc="200" baseline="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5"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06419481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 femte element">
    <p:bg>
      <p:bgRef idx="1001">
        <a:schemeClr val="bg1"/>
      </p:bgRef>
    </p:bg>
    <p:spTree>
      <p:nvGrpSpPr>
        <p:cNvPr id="1" name=""/>
        <p:cNvGrpSpPr/>
        <p:nvPr/>
      </p:nvGrpSpPr>
      <p:grpSpPr>
        <a:xfrm>
          <a:off x="0" y="0"/>
          <a:ext cx="0" cy="0"/>
          <a:chOff x="0" y="0"/>
          <a:chExt cx="0" cy="0"/>
        </a:xfrm>
      </p:grpSpPr>
      <p:sp>
        <p:nvSpPr>
          <p:cNvPr id="9"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4" name="Billed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5413" y="75272"/>
            <a:ext cx="6991093" cy="4940118"/>
          </a:xfrm>
          <a:prstGeom prst="rect">
            <a:avLst/>
          </a:prstGeom>
        </p:spPr>
      </p:pic>
      <p:sp>
        <p:nvSpPr>
          <p:cNvPr id="10"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60939" y="3345937"/>
            <a:ext cx="5508099" cy="1001762"/>
          </a:xfrm>
        </p:spPr>
        <p:txBody>
          <a:bodyPr/>
          <a:lstStyle>
            <a:lvl1pPr>
              <a:defRPr>
                <a:solidFill>
                  <a:srgbClr val="FFFFFF"/>
                </a:solidFill>
              </a:defRPr>
            </a:lvl1pPr>
          </a:lstStyle>
          <a:p>
            <a:r>
              <a:rPr lang="da-DK" smtClean="0"/>
              <a:t>Klik for at redigere i master</a:t>
            </a:r>
            <a:endParaRPr lang="da-DK" dirty="0"/>
          </a:p>
        </p:txBody>
      </p:sp>
      <p:sp>
        <p:nvSpPr>
          <p:cNvPr id="8" name="Text"/>
          <p:cNvSpPr>
            <a:spLocks noGrp="1"/>
          </p:cNvSpPr>
          <p:nvPr>
            <p:ph type="body" sz="quarter" idx="13" hasCustomPrompt="1"/>
          </p:nvPr>
        </p:nvSpPr>
        <p:spPr>
          <a:xfrm>
            <a:off x="1989826" y="4550252"/>
            <a:ext cx="9428000" cy="1912444"/>
          </a:xfrm>
        </p:spPr>
        <p:txBody>
          <a:bodyPr/>
          <a:lstStyle>
            <a:lvl1pPr marL="0" indent="0">
              <a:buFont typeface="Arial" panose="020B0604020202020204" pitchFamily="34" charset="0"/>
              <a:buChar char="​"/>
              <a:defRPr i="1" spc="200" baseline="0">
                <a:solidFill>
                  <a:srgbClr val="FFFFFF"/>
                </a:solidFill>
              </a:defRPr>
            </a:lvl1pPr>
            <a:lvl2pPr marL="187200" indent="-187200">
              <a:defRPr sz="2000">
                <a:solidFill>
                  <a:srgbClr val="FFFFFF"/>
                </a:solidFill>
              </a:defRPr>
            </a:lvl2pPr>
            <a:lvl3pPr marL="367200" indent="-180000">
              <a:defRPr sz="1800"/>
            </a:lvl3pPr>
            <a:lvl4pPr marL="540000" indent="-172800">
              <a:defRPr sz="1600"/>
            </a:lvl4pPr>
          </a:lstStyle>
          <a:p>
            <a:pPr lvl="0"/>
            <a:r>
              <a:rPr lang="da-DK" dirty="0"/>
              <a:t>Klik for at redigere i master</a:t>
            </a:r>
          </a:p>
          <a:p>
            <a:pPr lvl="1"/>
            <a:r>
              <a:rPr lang="da-DK" dirty="0"/>
              <a:t>Andet niveau</a:t>
            </a:r>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5"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32957818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1"/>
      </p:bgRef>
    </p:bg>
    <p:spTree>
      <p:nvGrpSpPr>
        <p:cNvPr id="1" name=""/>
        <p:cNvGrpSpPr/>
        <p:nvPr/>
      </p:nvGrpSpPr>
      <p:grpSpPr>
        <a:xfrm>
          <a:off x="0" y="0"/>
          <a:ext cx="0" cy="0"/>
          <a:chOff x="0" y="0"/>
          <a:chExt cx="0" cy="0"/>
        </a:xfrm>
      </p:grpSpPr>
      <p:sp>
        <p:nvSpPr>
          <p:cNvPr id="18"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19" name="Billede 18"/>
          <p:cNvPicPr>
            <a:picLocks noChangeAspect="1"/>
          </p:cNvPicPr>
          <p:nvPr userDrawn="1"/>
        </p:nvPicPr>
        <p:blipFill rotWithShape="1">
          <a:blip r:embed="rId2" cstate="print">
            <a:extLst>
              <a:ext uri="{28A0092B-C50C-407E-A947-70E740481C1C}">
                <a14:useLocalDpi xmlns:a14="http://schemas.microsoft.com/office/drawing/2010/main" val="0"/>
              </a:ext>
            </a:extLst>
          </a:blip>
          <a:srcRect r="5792" b="7163"/>
          <a:stretch/>
        </p:blipFill>
        <p:spPr>
          <a:xfrm>
            <a:off x="6880143" y="2199409"/>
            <a:ext cx="5305995" cy="4595091"/>
          </a:xfrm>
          <a:prstGeom prst="rect">
            <a:avLst/>
          </a:prstGeom>
        </p:spPr>
      </p:pic>
      <p:sp>
        <p:nvSpPr>
          <p:cNvPr id="6" name="Title"/>
          <p:cNvSpPr>
            <a:spLocks noGrp="1"/>
          </p:cNvSpPr>
          <p:nvPr>
            <p:ph type="title"/>
          </p:nvPr>
        </p:nvSpPr>
        <p:spPr>
          <a:xfrm>
            <a:off x="759600" y="3344400"/>
            <a:ext cx="5508000" cy="1001762"/>
          </a:xfrm>
        </p:spPr>
        <p:txBody>
          <a:bodyPr/>
          <a:lstStyle>
            <a:lvl1pPr>
              <a:defRPr>
                <a:solidFill>
                  <a:srgbClr val="FFFFFF"/>
                </a:solidFill>
              </a:defRPr>
            </a:lvl1pPr>
          </a:lstStyle>
          <a:p>
            <a:r>
              <a:rPr lang="da-DK" smtClean="0"/>
              <a:t>Klik for at redigere i master</a:t>
            </a:r>
            <a:endParaRPr lang="da-DK" dirty="0"/>
          </a:p>
        </p:txBody>
      </p:sp>
      <p:sp>
        <p:nvSpPr>
          <p:cNvPr id="11" name="Text"/>
          <p:cNvSpPr>
            <a:spLocks noGrp="1"/>
          </p:cNvSpPr>
          <p:nvPr>
            <p:ph type="body" sz="quarter" idx="13" hasCustomPrompt="1"/>
          </p:nvPr>
        </p:nvSpPr>
        <p:spPr>
          <a:xfrm>
            <a:off x="1989826" y="4550252"/>
            <a:ext cx="9428000" cy="1912444"/>
          </a:xfrm>
        </p:spPr>
        <p:txBody>
          <a:bodyPr/>
          <a:lstStyle>
            <a:lvl1pPr marL="0" indent="0">
              <a:buFont typeface="Arial" panose="020B0604020202020204" pitchFamily="34" charset="0"/>
              <a:buChar char="​"/>
              <a:defRPr i="1" spc="200" baseline="0">
                <a:solidFill>
                  <a:srgbClr val="FFFFFF"/>
                </a:solidFill>
              </a:defRPr>
            </a:lvl1pPr>
            <a:lvl2pPr marL="187200" indent="-187200">
              <a:defRPr sz="2000">
                <a:solidFill>
                  <a:srgbClr val="FFFFFF"/>
                </a:solidFill>
              </a:defRPr>
            </a:lvl2pPr>
            <a:lvl3pPr marL="367200" indent="-180000">
              <a:defRPr sz="1800"/>
            </a:lvl3pPr>
            <a:lvl4pPr marL="540000" indent="-172800">
              <a:defRPr sz="1600"/>
            </a:lvl4pPr>
          </a:lstStyle>
          <a:p>
            <a:pPr lvl="0"/>
            <a:r>
              <a:rPr lang="da-DK" dirty="0"/>
              <a:t>Klik for at redigere i master</a:t>
            </a:r>
          </a:p>
          <a:p>
            <a:pPr lvl="1"/>
            <a:r>
              <a:rPr lang="da-DK" dirty="0"/>
              <a:t>Andet niveau</a:t>
            </a:r>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20"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2"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60624948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2" name="Hvid baggrund"/>
          <p:cNvSpPr/>
          <p:nvPr userDrawn="1"/>
        </p:nvSpPr>
        <p:spPr>
          <a:xfrm>
            <a:off x="0" y="0"/>
            <a:ext cx="12192000" cy="6800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Pladsholder til dato 6" hidden="1"/>
          <p:cNvSpPr>
            <a:spLocks noGrp="1"/>
          </p:cNvSpPr>
          <p:nvPr>
            <p:ph type="dt" sz="half" idx="10"/>
          </p:nvPr>
        </p:nvSpPr>
        <p:spPr>
          <a:xfrm>
            <a:off x="838200" y="7118350"/>
            <a:ext cx="2743200" cy="365125"/>
          </a:xfrm>
        </p:spPr>
        <p:txBody>
          <a:bodyPr/>
          <a:lstStyle/>
          <a:p>
            <a:fld id="{54E0A626-36E7-4ACB-AE94-30B8AB1B2246}" type="datetimeFigureOut">
              <a:rPr lang="da-DK" smtClean="0"/>
              <a:t>03-10-2017</a:t>
            </a:fld>
            <a:endParaRPr lang="da-DK" dirty="0"/>
          </a:p>
        </p:txBody>
      </p:sp>
      <p:sp>
        <p:nvSpPr>
          <p:cNvPr id="8" name="Pladsholder til sidefod 7" hidden="1"/>
          <p:cNvSpPr>
            <a:spLocks noGrp="1"/>
          </p:cNvSpPr>
          <p:nvPr>
            <p:ph type="ftr" sz="quarter" idx="11"/>
          </p:nvPr>
        </p:nvSpPr>
        <p:spPr>
          <a:xfrm>
            <a:off x="4038600" y="7118350"/>
            <a:ext cx="4114800" cy="365125"/>
          </a:xfrm>
        </p:spPr>
        <p:txBody>
          <a:bodyPr/>
          <a:lstStyle/>
          <a:p>
            <a:endParaRPr lang="da-DK" dirty="0"/>
          </a:p>
        </p:txBody>
      </p:sp>
      <p:sp>
        <p:nvSpPr>
          <p:cNvPr id="9" name="Pladsholder til slidenummer 8" hidden="1"/>
          <p:cNvSpPr>
            <a:spLocks noGrp="1"/>
          </p:cNvSpPr>
          <p:nvPr>
            <p:ph type="sldNum" sz="quarter" idx="12"/>
          </p:nvPr>
        </p:nvSpPr>
        <p:spPr>
          <a:xfrm>
            <a:off x="8610600" y="7118350"/>
            <a:ext cx="2743200" cy="365125"/>
          </a:xfrm>
        </p:spPr>
        <p:txBody>
          <a:bodyPr/>
          <a:lstStyle/>
          <a:p>
            <a:fld id="{45D37B1E-C366-494F-A587-962AD9AABC83}" type="slidenum">
              <a:rPr lang="da-DK" smtClean="0"/>
              <a:t>‹nr.›</a:t>
            </a:fld>
            <a:endParaRPr lang="da-DK" dirty="0"/>
          </a:p>
        </p:txBody>
      </p:sp>
      <p:sp>
        <p:nvSpPr>
          <p:cNvPr id="11" name="Pladsholder til billede 1"/>
          <p:cNvSpPr>
            <a:spLocks noGrp="1"/>
          </p:cNvSpPr>
          <p:nvPr>
            <p:ph type="pic" sz="quarter" idx="13" hasCustomPrompt="1"/>
          </p:nvPr>
        </p:nvSpPr>
        <p:spPr>
          <a:xfrm>
            <a:off x="0" y="0"/>
            <a:ext cx="12192000" cy="6800400"/>
          </a:xfrm>
          <a:noFill/>
        </p:spPr>
        <p:txBody>
          <a:bodyPr tIns="648000" anchor="ctr" anchorCtr="0"/>
          <a:lstStyle>
            <a:lvl1pPr marL="0" indent="0" algn="ctr">
              <a:buNone/>
              <a:defRPr sz="1800" baseline="0">
                <a:solidFill>
                  <a:schemeClr val="tx1"/>
                </a:solidFill>
              </a:defRPr>
            </a:lvl1pPr>
          </a:lstStyle>
          <a:p>
            <a:r>
              <a:rPr lang="da-DK" dirty="0"/>
              <a:t>Klik på ikonet og indsæt billede</a:t>
            </a:r>
          </a:p>
        </p:txBody>
      </p:sp>
      <p:sp>
        <p:nvSpPr>
          <p:cNvPr id="20" name="(n)W"/>
          <p:cNvSpPr>
            <a:spLocks noGrp="1"/>
          </p:cNvSpPr>
          <p:nvPr>
            <p:ph type="body" sz="quarter" idx="15" hasCustomPrompt="1"/>
          </p:nvPr>
        </p:nvSpPr>
        <p:spPr>
          <a:xfrm>
            <a:off x="151200" y="150990"/>
            <a:ext cx="615600" cy="615600"/>
          </a:xfrm>
          <a:blipFill>
            <a:blip r:embed="rId2"/>
            <a:stretch>
              <a:fillRect/>
            </a:stretch>
          </a:blipFill>
        </p:spPr>
        <p:txBody>
          <a:bodyPr/>
          <a:lstStyle>
            <a:lvl1pPr marL="0" indent="0">
              <a:buFontTx/>
              <a:buNone/>
              <a:defRPr sz="100"/>
            </a:lvl1pPr>
          </a:lstStyle>
          <a:p>
            <a:pPr lvl="0"/>
            <a:r>
              <a:rPr lang="da-DK" dirty="0"/>
              <a:t>.</a:t>
            </a:r>
          </a:p>
        </p:txBody>
      </p:sp>
    </p:spTree>
    <p:extLst>
      <p:ext uri="{BB962C8B-B14F-4D97-AF65-F5344CB8AC3E}">
        <p14:creationId xmlns:p14="http://schemas.microsoft.com/office/powerpoint/2010/main" val="1939768170"/>
      </p:ext>
    </p:extLst>
  </p:cSld>
  <p:clrMapOvr>
    <a:masterClrMapping/>
  </p:clrMapOvr>
  <p:extLst mod="1">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fslutning">
    <p:bg>
      <p:bgRef idx="1001">
        <a:schemeClr val="bg1"/>
      </p:bgRef>
    </p:bg>
    <p:spTree>
      <p:nvGrpSpPr>
        <p:cNvPr id="1" name=""/>
        <p:cNvGrpSpPr/>
        <p:nvPr/>
      </p:nvGrpSpPr>
      <p:grpSpPr>
        <a:xfrm>
          <a:off x="0" y="0"/>
          <a:ext cx="0" cy="0"/>
          <a:chOff x="0" y="0"/>
          <a:chExt cx="0" cy="0"/>
        </a:xfrm>
      </p:grpSpPr>
      <p:sp>
        <p:nvSpPr>
          <p:cNvPr id="6"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pic>
        <p:nvPicPr>
          <p:cNvPr id="39" name="Billede 3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31096" y="-6435"/>
            <a:ext cx="5165535" cy="4355940"/>
          </a:xfrm>
          <a:prstGeom prst="rect">
            <a:avLst/>
          </a:prstGeom>
        </p:spPr>
      </p:pic>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7"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40" name="(n)W"/>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
        <p:nvSpPr>
          <p:cNvPr id="26" name="USR_DirectPhone" hidden="1"/>
          <p:cNvSpPr/>
          <p:nvPr userDrawn="1"/>
        </p:nvSpPr>
        <p:spPr>
          <a:xfrm>
            <a:off x="757647" y="597908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27" name="USR_Email" hidden="1"/>
          <p:cNvSpPr/>
          <p:nvPr userDrawn="1"/>
        </p:nvSpPr>
        <p:spPr>
          <a:xfrm>
            <a:off x="765175" y="5487560"/>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da-DK" sz="2400" smtClean="0"/>
              <a:t>anlob@rn.dk aog@rn.dk</a:t>
            </a:r>
            <a:endParaRPr lang="da-DK" sz="2400" dirty="0"/>
          </a:p>
        </p:txBody>
      </p:sp>
      <p:sp>
        <p:nvSpPr>
          <p:cNvPr id="32" name="USR_Unit" hidden="1"/>
          <p:cNvSpPr/>
          <p:nvPr userDrawn="1"/>
        </p:nvSpPr>
        <p:spPr>
          <a:xfrm>
            <a:off x="765175" y="4996037"/>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5" name="USR_Speciality" hidden="1"/>
          <p:cNvSpPr/>
          <p:nvPr userDrawn="1"/>
        </p:nvSpPr>
        <p:spPr>
          <a:xfrm>
            <a:off x="765175" y="4504514"/>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endParaRPr lang="da-DK" sz="2400" dirty="0"/>
          </a:p>
        </p:txBody>
      </p:sp>
      <p:sp>
        <p:nvSpPr>
          <p:cNvPr id="36" name="USR_Department" hidden="1"/>
          <p:cNvSpPr/>
          <p:nvPr userDrawn="1"/>
        </p:nvSpPr>
        <p:spPr>
          <a:xfrm>
            <a:off x="765175" y="401299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da-DK" sz="2400" smtClean="0"/>
              <a:t>Klinik Akut</a:t>
            </a:r>
            <a:endParaRPr lang="da-DK" sz="2400" dirty="0"/>
          </a:p>
        </p:txBody>
      </p:sp>
      <p:sp>
        <p:nvSpPr>
          <p:cNvPr id="37" name="SD_OFF_Institute" hidden="1"/>
          <p:cNvSpPr/>
          <p:nvPr userDrawn="1"/>
        </p:nvSpPr>
        <p:spPr>
          <a:xfrm>
            <a:off x="765175" y="3521468"/>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da-DK" sz="2400" smtClean="0"/>
              <a:t>Aalborg Universitetshospital</a:t>
            </a:r>
            <a:endParaRPr lang="da-DK" sz="2400" dirty="0"/>
          </a:p>
        </p:txBody>
      </p:sp>
      <p:sp>
        <p:nvSpPr>
          <p:cNvPr id="25" name="SD_VAR_HEADER"/>
          <p:cNvSpPr/>
          <p:nvPr userDrawn="1">
            <p:custDataLst>
              <p:tags r:id="rId1"/>
            </p:custDataLst>
          </p:nvPr>
        </p:nvSpPr>
        <p:spPr>
          <a:xfrm>
            <a:off x="765175" y="3444467"/>
            <a:ext cx="10660180" cy="2773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ct val="135000"/>
              </a:lnSpc>
              <a:spcAft>
                <a:spcPts val="0"/>
              </a:spcAft>
            </a:pPr>
            <a:r>
              <a:rPr lang="da-DK" sz="2400" smtClean="0">
                <a:solidFill>
                  <a:srgbClr val="FFFFFF"/>
                </a:solidFill>
              </a:rPr>
              <a:t>Aalborg Universitetshospital</a:t>
            </a:r>
            <a:br>
              <a:rPr lang="da-DK" sz="2400" smtClean="0">
                <a:solidFill>
                  <a:srgbClr val="FFFFFF"/>
                </a:solidFill>
              </a:rPr>
            </a:br>
            <a:r>
              <a:rPr lang="da-DK" sz="2400" smtClean="0">
                <a:solidFill>
                  <a:srgbClr val="FFFFFF"/>
                </a:solidFill>
              </a:rPr>
              <a:t>Klinik Akut</a:t>
            </a:r>
            <a:br>
              <a:rPr lang="da-DK" sz="2400" smtClean="0">
                <a:solidFill>
                  <a:srgbClr val="FFFFFF"/>
                </a:solidFill>
              </a:rPr>
            </a:br>
            <a:r>
              <a:rPr lang="da-DK" sz="2400" smtClean="0">
                <a:solidFill>
                  <a:srgbClr val="FFFFFF"/>
                </a:solidFill>
              </a:rPr>
              <a:t>anlob@rn.dk aog@rn.dk</a:t>
            </a:r>
            <a:endParaRPr lang="da-DK" sz="2400" dirty="0">
              <a:solidFill>
                <a:srgbClr val="FFFFFF"/>
              </a:solidFill>
            </a:endParaRPr>
          </a:p>
        </p:txBody>
      </p:sp>
      <p:sp>
        <p:nvSpPr>
          <p:cNvPr id="42" name="USR_name"/>
          <p:cNvSpPr/>
          <p:nvPr userDrawn="1"/>
        </p:nvSpPr>
        <p:spPr>
          <a:xfrm>
            <a:off x="765175" y="2660470"/>
            <a:ext cx="10660180" cy="751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62500" lnSpcReduction="20000"/>
          </a:bodyPr>
          <a:lstStyle/>
          <a:p>
            <a:pPr algn="l"/>
            <a:r>
              <a:rPr lang="da-DK" sz="5000" b="1" cap="all" spc="500" baseline="0" smtClean="0">
                <a:solidFill>
                  <a:srgbClr val="FFFFFF"/>
                </a:solidFill>
              </a:rPr>
              <a:t>Ann Louise Hanifa og Anne Glæemose</a:t>
            </a:r>
            <a:endParaRPr lang="da-DK" sz="5000" b="1" cap="all" spc="500" baseline="0" dirty="0">
              <a:solidFill>
                <a:srgbClr val="FFFFFF"/>
              </a:solidFill>
            </a:endParaRPr>
          </a:p>
        </p:txBody>
      </p:sp>
      <p:sp>
        <p:nvSpPr>
          <p:cNvPr id="41" name="USR_Title"/>
          <p:cNvSpPr/>
          <p:nvPr userDrawn="1"/>
        </p:nvSpPr>
        <p:spPr>
          <a:xfrm>
            <a:off x="765175" y="2218761"/>
            <a:ext cx="10660180" cy="350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da-DK" sz="2400" smtClean="0">
                <a:solidFill>
                  <a:srgbClr val="FFFFFF"/>
                </a:solidFill>
              </a:rPr>
              <a:t>Intensivsygeplejersker</a:t>
            </a:r>
            <a:endParaRPr lang="da-DK" sz="2400" dirty="0">
              <a:solidFill>
                <a:srgbClr val="FFFFFF"/>
              </a:solidFill>
            </a:endParaRPr>
          </a:p>
        </p:txBody>
      </p:sp>
    </p:spTree>
    <p:extLst>
      <p:ext uri="{BB962C8B-B14F-4D97-AF65-F5344CB8AC3E}">
        <p14:creationId xmlns:p14="http://schemas.microsoft.com/office/powerpoint/2010/main" val="206853118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overskrift - hvi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da-DK" dirty="0"/>
          </a:p>
        </p:txBody>
      </p:sp>
      <p:sp>
        <p:nvSpPr>
          <p:cNvPr id="3" name="Date Placeholder 2"/>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945256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9" name="Rectangle 8"/>
          <p:cNvSpPr/>
          <p:nvPr userDrawn="1"/>
        </p:nvSpPr>
        <p:spPr bwMode="auto">
          <a:xfrm>
            <a:off x="0" y="0"/>
            <a:ext cx="12192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004150"/>
              </a:solidFill>
            </a:endParaRPr>
          </a:p>
        </p:txBody>
      </p:sp>
      <p:sp>
        <p:nvSpPr>
          <p:cNvPr id="20" name="Freeform 19"/>
          <p:cNvSpPr/>
          <p:nvPr userDrawn="1"/>
        </p:nvSpPr>
        <p:spPr bwMode="auto">
          <a:xfrm>
            <a:off x="0" y="4186409"/>
            <a:ext cx="12192000" cy="2674800"/>
          </a:xfrm>
          <a:custGeom>
            <a:avLst/>
            <a:gdLst>
              <a:gd name="connsiteX0" fmla="*/ 0 w 9144000"/>
              <a:gd name="connsiteY0" fmla="*/ 0 h 2661251"/>
              <a:gd name="connsiteX1" fmla="*/ 9144000 w 9144000"/>
              <a:gd name="connsiteY1" fmla="*/ 0 h 2661251"/>
              <a:gd name="connsiteX2" fmla="*/ 9144000 w 9144000"/>
              <a:gd name="connsiteY2" fmla="*/ 2661251 h 2661251"/>
              <a:gd name="connsiteX3" fmla="*/ 0 w 9144000"/>
              <a:gd name="connsiteY3" fmla="*/ 2661251 h 2661251"/>
              <a:gd name="connsiteX4" fmla="*/ 0 w 9144000"/>
              <a:gd name="connsiteY4" fmla="*/ 0 h 2661251"/>
              <a:gd name="connsiteX0" fmla="*/ 0 w 9144000"/>
              <a:gd name="connsiteY0" fmla="*/ 10338 h 2671589"/>
              <a:gd name="connsiteX1" fmla="*/ 6907576 w 9144000"/>
              <a:gd name="connsiteY1" fmla="*/ 0 h 2671589"/>
              <a:gd name="connsiteX2" fmla="*/ 9144000 w 9144000"/>
              <a:gd name="connsiteY2" fmla="*/ 10338 h 2671589"/>
              <a:gd name="connsiteX3" fmla="*/ 9144000 w 9144000"/>
              <a:gd name="connsiteY3" fmla="*/ 2671589 h 2671589"/>
              <a:gd name="connsiteX4" fmla="*/ 0 w 9144000"/>
              <a:gd name="connsiteY4" fmla="*/ 2671589 h 2671589"/>
              <a:gd name="connsiteX5" fmla="*/ 0 w 9144000"/>
              <a:gd name="connsiteY5" fmla="*/ 10338 h 2671589"/>
              <a:gd name="connsiteX0" fmla="*/ 0 w 9144000"/>
              <a:gd name="connsiteY0" fmla="*/ 10338 h 2671589"/>
              <a:gd name="connsiteX1" fmla="*/ 6907576 w 9144000"/>
              <a:gd name="connsiteY1" fmla="*/ 0 h 2671589"/>
              <a:gd name="connsiteX2" fmla="*/ 9144000 w 9144000"/>
              <a:gd name="connsiteY2" fmla="*/ 10338 h 2671589"/>
              <a:gd name="connsiteX3" fmla="*/ 9144000 w 9144000"/>
              <a:gd name="connsiteY3" fmla="*/ 815248 h 2671589"/>
              <a:gd name="connsiteX4" fmla="*/ 9144000 w 9144000"/>
              <a:gd name="connsiteY4" fmla="*/ 2671589 h 2671589"/>
              <a:gd name="connsiteX5" fmla="*/ 0 w 9144000"/>
              <a:gd name="connsiteY5" fmla="*/ 2671589 h 2671589"/>
              <a:gd name="connsiteX6" fmla="*/ 0 w 9144000"/>
              <a:gd name="connsiteY6" fmla="*/ 10338 h 2671589"/>
              <a:gd name="connsiteX0" fmla="*/ 0 w 9144000"/>
              <a:gd name="connsiteY0" fmla="*/ 10338 h 2671589"/>
              <a:gd name="connsiteX1" fmla="*/ 6907576 w 9144000"/>
              <a:gd name="connsiteY1" fmla="*/ 0 h 2671589"/>
              <a:gd name="connsiteX2" fmla="*/ 7405597 w 9144000"/>
              <a:gd name="connsiteY2" fmla="*/ 3141 h 2671589"/>
              <a:gd name="connsiteX3" fmla="*/ 9144000 w 9144000"/>
              <a:gd name="connsiteY3" fmla="*/ 10338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9144000 w 9144000"/>
              <a:gd name="connsiteY3" fmla="*/ 10338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9144000 w 9144000"/>
              <a:gd name="connsiteY3" fmla="*/ 10338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81524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75475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754758 h 2671589"/>
              <a:gd name="connsiteX5" fmla="*/ 9144000 w 9144000"/>
              <a:gd name="connsiteY5" fmla="*/ 2671589 h 2671589"/>
              <a:gd name="connsiteX6" fmla="*/ 0 w 9144000"/>
              <a:gd name="connsiteY6" fmla="*/ 2671589 h 2671589"/>
              <a:gd name="connsiteX7" fmla="*/ 0 w 9144000"/>
              <a:gd name="connsiteY7" fmla="*/ 10338 h 2671589"/>
              <a:gd name="connsiteX0" fmla="*/ 0 w 9144000"/>
              <a:gd name="connsiteY0" fmla="*/ 10338 h 2671589"/>
              <a:gd name="connsiteX1" fmla="*/ 6907576 w 9144000"/>
              <a:gd name="connsiteY1" fmla="*/ 0 h 2671589"/>
              <a:gd name="connsiteX2" fmla="*/ 7092280 w 9144000"/>
              <a:gd name="connsiteY2" fmla="*/ 394718 h 2671589"/>
              <a:gd name="connsiteX3" fmla="*/ 8532440 w 9144000"/>
              <a:gd name="connsiteY3" fmla="*/ 1042790 h 2671589"/>
              <a:gd name="connsiteX4" fmla="*/ 9144000 w 9144000"/>
              <a:gd name="connsiteY4" fmla="*/ 754758 h 2671589"/>
              <a:gd name="connsiteX5" fmla="*/ 9144000 w 9144000"/>
              <a:gd name="connsiteY5" fmla="*/ 2671589 h 2671589"/>
              <a:gd name="connsiteX6" fmla="*/ 0 w 9144000"/>
              <a:gd name="connsiteY6" fmla="*/ 2671589 h 2671589"/>
              <a:gd name="connsiteX7" fmla="*/ 0 w 9144000"/>
              <a:gd name="connsiteY7" fmla="*/ 10338 h 267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2671589">
                <a:moveTo>
                  <a:pt x="0" y="10338"/>
                </a:moveTo>
                <a:lnTo>
                  <a:pt x="6907576" y="0"/>
                </a:lnTo>
                <a:cubicBezTo>
                  <a:pt x="6969144" y="131573"/>
                  <a:pt x="6939715" y="119889"/>
                  <a:pt x="7092280" y="394718"/>
                </a:cubicBezTo>
                <a:cubicBezTo>
                  <a:pt x="7327183" y="785311"/>
                  <a:pt x="7883324" y="1096353"/>
                  <a:pt x="8532440" y="1042790"/>
                </a:cubicBezTo>
                <a:cubicBezTo>
                  <a:pt x="8787625" y="959598"/>
                  <a:pt x="8918004" y="934591"/>
                  <a:pt x="9144000" y="754758"/>
                </a:cubicBezTo>
                <a:lnTo>
                  <a:pt x="9144000" y="2671589"/>
                </a:lnTo>
                <a:lnTo>
                  <a:pt x="0" y="2671589"/>
                </a:lnTo>
                <a:lnTo>
                  <a:pt x="0" y="10338"/>
                </a:lnTo>
                <a:close/>
              </a:path>
            </a:pathLst>
          </a:custGeom>
          <a:solidFill>
            <a:schemeClr val="tx2"/>
          </a:solidFill>
          <a:ln w="317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004150"/>
              </a:solidFill>
            </a:endParaRPr>
          </a:p>
        </p:txBody>
      </p:sp>
      <p:pic>
        <p:nvPicPr>
          <p:cNvPr id="23" name="Forsidegrafik01" descr="Aalborg Sygehus - Århus Universitetshospital_Forsidegrafik_1030.wmf"/>
          <p:cNvPicPr>
            <a:picLocks noChangeAspect="1"/>
          </p:cNvPicPr>
          <p:nvPr userDrawn="1"/>
        </p:nvPicPr>
        <p:blipFill>
          <a:blip r:embed="rId2" cstate="print"/>
          <a:stretch>
            <a:fillRect/>
          </a:stretch>
        </p:blipFill>
        <p:spPr>
          <a:xfrm>
            <a:off x="501469" y="5285332"/>
            <a:ext cx="7067579" cy="1696110"/>
          </a:xfrm>
          <a:prstGeom prst="rect">
            <a:avLst/>
          </a:prstGeom>
        </p:spPr>
      </p:pic>
      <p:sp>
        <p:nvSpPr>
          <p:cNvPr id="19" name="Rectangle 18"/>
          <p:cNvSpPr/>
          <p:nvPr userDrawn="1"/>
        </p:nvSpPr>
        <p:spPr bwMode="auto">
          <a:xfrm>
            <a:off x="0" y="0"/>
            <a:ext cx="12192000" cy="234000"/>
          </a:xfrm>
          <a:prstGeom prst="rect">
            <a:avLst/>
          </a:prstGeom>
          <a:solidFill>
            <a:schemeClr val="tx2"/>
          </a:solidFill>
          <a:ln w="317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004150"/>
              </a:solidFill>
            </a:endParaRPr>
          </a:p>
        </p:txBody>
      </p:sp>
      <p:sp>
        <p:nvSpPr>
          <p:cNvPr id="5123" name="Rectangle 3"/>
          <p:cNvSpPr>
            <a:spLocks noGrp="1" noChangeArrowheads="1"/>
          </p:cNvSpPr>
          <p:nvPr userDrawn="1">
            <p:ph type="ctrTitle"/>
          </p:nvPr>
        </p:nvSpPr>
        <p:spPr>
          <a:xfrm>
            <a:off x="640737" y="504407"/>
            <a:ext cx="9218084" cy="1728788"/>
          </a:xfrm>
        </p:spPr>
        <p:txBody>
          <a:bodyPr lIns="0" rIns="0"/>
          <a:lstStyle>
            <a:lvl1pPr>
              <a:defRPr/>
            </a:lvl1pPr>
          </a:lstStyle>
          <a:p>
            <a:r>
              <a:rPr lang="da-DK" noProof="0" smtClean="0"/>
              <a:t>Klik for at redigere titeltypografi i masteren</a:t>
            </a:r>
            <a:endParaRPr lang="da-DK" noProof="0" dirty="0"/>
          </a:p>
        </p:txBody>
      </p:sp>
      <p:sp>
        <p:nvSpPr>
          <p:cNvPr id="5124" name="Rectangle 4"/>
          <p:cNvSpPr>
            <a:spLocks noGrp="1" noChangeArrowheads="1"/>
          </p:cNvSpPr>
          <p:nvPr userDrawn="1">
            <p:ph type="subTitle" idx="1"/>
          </p:nvPr>
        </p:nvSpPr>
        <p:spPr>
          <a:xfrm>
            <a:off x="657601" y="2320849"/>
            <a:ext cx="8412017" cy="1029391"/>
          </a:xfrm>
        </p:spPr>
        <p:txBody>
          <a:bodyPr/>
          <a:lstStyle>
            <a:lvl1pPr marL="0" indent="0">
              <a:buFontTx/>
              <a:buNone/>
              <a:defRPr sz="1400">
                <a:solidFill>
                  <a:schemeClr val="tx1"/>
                </a:solidFill>
              </a:defRPr>
            </a:lvl1pPr>
          </a:lstStyle>
          <a:p>
            <a:r>
              <a:rPr lang="da-DK" noProof="0" smtClean="0"/>
              <a:t>Klik for at redigere undertiteltypografien i masteren</a:t>
            </a:r>
            <a:endParaRPr lang="da-DK" noProof="0" dirty="0"/>
          </a:p>
        </p:txBody>
      </p:sp>
      <p:sp>
        <p:nvSpPr>
          <p:cNvPr id="5125" name="Rectangle 5"/>
          <p:cNvSpPr>
            <a:spLocks noGrp="1" noChangeArrowheads="1"/>
          </p:cNvSpPr>
          <p:nvPr userDrawn="1">
            <p:ph type="dt" sz="half" idx="2"/>
          </p:nvPr>
        </p:nvSpPr>
        <p:spPr>
          <a:xfrm>
            <a:off x="0" y="-6350"/>
            <a:ext cx="2159000" cy="215900"/>
          </a:xfrm>
        </p:spPr>
        <p:txBody>
          <a:bodyPr/>
          <a:lstStyle>
            <a:lvl1pPr>
              <a:defRPr/>
            </a:lvl1pPr>
          </a:lstStyle>
          <a:p>
            <a:r>
              <a:rPr lang="da-DK" smtClean="0">
                <a:solidFill>
                  <a:srgbClr val="FFFFFF"/>
                </a:solidFill>
              </a:rPr>
              <a:t>29-10-2015</a:t>
            </a:r>
            <a:endParaRPr lang="da-DK">
              <a:solidFill>
                <a:srgbClr val="FFFFFF"/>
              </a:solidFill>
            </a:endParaRPr>
          </a:p>
        </p:txBody>
      </p:sp>
      <p:sp>
        <p:nvSpPr>
          <p:cNvPr id="5126" name="Rectangle 6"/>
          <p:cNvSpPr>
            <a:spLocks noGrp="1" noChangeArrowheads="1"/>
          </p:cNvSpPr>
          <p:nvPr userDrawn="1">
            <p:ph type="ftr" sz="quarter" idx="3"/>
          </p:nvPr>
        </p:nvSpPr>
        <p:spPr>
          <a:xfrm>
            <a:off x="645585" y="6633356"/>
            <a:ext cx="10905067" cy="216024"/>
          </a:xfrm>
        </p:spPr>
        <p:txBody>
          <a:bodyPr lIns="0" tIns="0" rIns="0" bIns="0" anchor="b" anchorCtr="0"/>
          <a:lstStyle>
            <a:lvl1pPr>
              <a:defRPr>
                <a:solidFill>
                  <a:schemeClr val="tx2"/>
                </a:solidFill>
              </a:defRPr>
            </a:lvl1pPr>
          </a:lstStyle>
          <a:p>
            <a:endParaRPr lang="da-DK" dirty="0">
              <a:solidFill>
                <a:srgbClr val="006983"/>
              </a:solidFill>
            </a:endParaRPr>
          </a:p>
        </p:txBody>
      </p:sp>
      <p:grpSp>
        <p:nvGrpSpPr>
          <p:cNvPr id="30" name="Group 29"/>
          <p:cNvGrpSpPr/>
          <p:nvPr userDrawn="1"/>
        </p:nvGrpSpPr>
        <p:grpSpPr>
          <a:xfrm>
            <a:off x="9079760" y="2381756"/>
            <a:ext cx="3115733" cy="2900362"/>
            <a:chOff x="8247063" y="407988"/>
            <a:chExt cx="2336800" cy="2900362"/>
          </a:xfrm>
          <a:solidFill>
            <a:schemeClr val="tx2"/>
          </a:solidFill>
        </p:grpSpPr>
        <p:sp>
          <p:nvSpPr>
            <p:cNvPr id="31" name="Freeform 36"/>
            <p:cNvSpPr>
              <a:spLocks/>
            </p:cNvSpPr>
            <p:nvPr userDrawn="1"/>
          </p:nvSpPr>
          <p:spPr bwMode="auto">
            <a:xfrm>
              <a:off x="8750301" y="1223963"/>
              <a:ext cx="857250" cy="993775"/>
            </a:xfrm>
            <a:custGeom>
              <a:avLst/>
              <a:gdLst/>
              <a:ahLst/>
              <a:cxnLst>
                <a:cxn ang="0">
                  <a:pos x="198" y="0"/>
                </a:cxn>
                <a:cxn ang="0">
                  <a:pos x="142" y="11"/>
                </a:cxn>
                <a:cxn ang="0">
                  <a:pos x="99" y="41"/>
                </a:cxn>
                <a:cxn ang="0">
                  <a:pos x="96" y="5"/>
                </a:cxn>
                <a:cxn ang="0">
                  <a:pos x="0" y="5"/>
                </a:cxn>
                <a:cxn ang="0">
                  <a:pos x="0" y="42"/>
                </a:cxn>
                <a:cxn ang="0">
                  <a:pos x="21" y="45"/>
                </a:cxn>
                <a:cxn ang="0">
                  <a:pos x="46" y="52"/>
                </a:cxn>
                <a:cxn ang="0">
                  <a:pos x="46" y="263"/>
                </a:cxn>
                <a:cxn ang="0">
                  <a:pos x="6" y="284"/>
                </a:cxn>
                <a:cxn ang="0">
                  <a:pos x="6" y="311"/>
                </a:cxn>
                <a:cxn ang="0">
                  <a:pos x="146" y="311"/>
                </a:cxn>
                <a:cxn ang="0">
                  <a:pos x="146" y="285"/>
                </a:cxn>
                <a:cxn ang="0">
                  <a:pos x="109" y="265"/>
                </a:cxn>
                <a:cxn ang="0">
                  <a:pos x="110" y="96"/>
                </a:cxn>
                <a:cxn ang="0">
                  <a:pos x="130" y="58"/>
                </a:cxn>
                <a:cxn ang="0">
                  <a:pos x="188" y="42"/>
                </a:cxn>
                <a:cxn ang="0">
                  <a:pos x="200" y="44"/>
                </a:cxn>
                <a:cxn ang="0">
                  <a:pos x="268" y="19"/>
                </a:cxn>
                <a:cxn ang="0">
                  <a:pos x="198" y="0"/>
                </a:cxn>
              </a:cxnLst>
              <a:rect l="0" t="0" r="r" b="b"/>
              <a:pathLst>
                <a:path w="268" h="311">
                  <a:moveTo>
                    <a:pt x="198" y="0"/>
                  </a:moveTo>
                  <a:cubicBezTo>
                    <a:pt x="175" y="0"/>
                    <a:pt x="164" y="3"/>
                    <a:pt x="142" y="11"/>
                  </a:cubicBezTo>
                  <a:cubicBezTo>
                    <a:pt x="119" y="20"/>
                    <a:pt x="99" y="41"/>
                    <a:pt x="99" y="41"/>
                  </a:cubicBezTo>
                  <a:cubicBezTo>
                    <a:pt x="96" y="5"/>
                    <a:pt x="96" y="5"/>
                    <a:pt x="96" y="5"/>
                  </a:cubicBezTo>
                  <a:cubicBezTo>
                    <a:pt x="0" y="5"/>
                    <a:pt x="0" y="5"/>
                    <a:pt x="0" y="5"/>
                  </a:cubicBezTo>
                  <a:cubicBezTo>
                    <a:pt x="0" y="42"/>
                    <a:pt x="0" y="42"/>
                    <a:pt x="0" y="42"/>
                  </a:cubicBezTo>
                  <a:cubicBezTo>
                    <a:pt x="0" y="42"/>
                    <a:pt x="10" y="42"/>
                    <a:pt x="21" y="45"/>
                  </a:cubicBezTo>
                  <a:cubicBezTo>
                    <a:pt x="31" y="48"/>
                    <a:pt x="46" y="52"/>
                    <a:pt x="46" y="52"/>
                  </a:cubicBezTo>
                  <a:cubicBezTo>
                    <a:pt x="46" y="263"/>
                    <a:pt x="46" y="263"/>
                    <a:pt x="46" y="263"/>
                  </a:cubicBezTo>
                  <a:cubicBezTo>
                    <a:pt x="6" y="284"/>
                    <a:pt x="6" y="284"/>
                    <a:pt x="6" y="284"/>
                  </a:cubicBezTo>
                  <a:cubicBezTo>
                    <a:pt x="6" y="311"/>
                    <a:pt x="6" y="311"/>
                    <a:pt x="6" y="311"/>
                  </a:cubicBezTo>
                  <a:cubicBezTo>
                    <a:pt x="146" y="311"/>
                    <a:pt x="146" y="311"/>
                    <a:pt x="146" y="311"/>
                  </a:cubicBezTo>
                  <a:cubicBezTo>
                    <a:pt x="146" y="285"/>
                    <a:pt x="146" y="285"/>
                    <a:pt x="146" y="285"/>
                  </a:cubicBezTo>
                  <a:cubicBezTo>
                    <a:pt x="109" y="265"/>
                    <a:pt x="109" y="265"/>
                    <a:pt x="109" y="265"/>
                  </a:cubicBezTo>
                  <a:cubicBezTo>
                    <a:pt x="109" y="265"/>
                    <a:pt x="110" y="119"/>
                    <a:pt x="110" y="96"/>
                  </a:cubicBezTo>
                  <a:cubicBezTo>
                    <a:pt x="110" y="72"/>
                    <a:pt x="123" y="63"/>
                    <a:pt x="130" y="58"/>
                  </a:cubicBezTo>
                  <a:cubicBezTo>
                    <a:pt x="140" y="50"/>
                    <a:pt x="159" y="42"/>
                    <a:pt x="188" y="42"/>
                  </a:cubicBezTo>
                  <a:cubicBezTo>
                    <a:pt x="192" y="42"/>
                    <a:pt x="197" y="43"/>
                    <a:pt x="200" y="44"/>
                  </a:cubicBezTo>
                  <a:cubicBezTo>
                    <a:pt x="221" y="31"/>
                    <a:pt x="244" y="23"/>
                    <a:pt x="268" y="19"/>
                  </a:cubicBezTo>
                  <a:cubicBezTo>
                    <a:pt x="249" y="4"/>
                    <a:pt x="220" y="0"/>
                    <a:pt x="198"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a-DK" sz="2400" b="1">
                <a:solidFill>
                  <a:srgbClr val="004150"/>
                </a:solidFill>
              </a:endParaRPr>
            </a:p>
          </p:txBody>
        </p:sp>
        <p:sp>
          <p:nvSpPr>
            <p:cNvPr id="32" name="Freeform 37"/>
            <p:cNvSpPr>
              <a:spLocks/>
            </p:cNvSpPr>
            <p:nvPr userDrawn="1"/>
          </p:nvSpPr>
          <p:spPr bwMode="auto">
            <a:xfrm>
              <a:off x="8247063" y="407988"/>
              <a:ext cx="2336800" cy="2900362"/>
            </a:xfrm>
            <a:custGeom>
              <a:avLst/>
              <a:gdLst/>
              <a:ahLst/>
              <a:cxnLst>
                <a:cxn ang="0">
                  <a:pos x="453" y="873"/>
                </a:cxn>
                <a:cxn ang="0">
                  <a:pos x="34" y="454"/>
                </a:cxn>
                <a:cxn ang="0">
                  <a:pos x="453" y="34"/>
                </a:cxn>
                <a:cxn ang="0">
                  <a:pos x="730" y="139"/>
                </a:cxn>
                <a:cxn ang="0">
                  <a:pos x="730" y="95"/>
                </a:cxn>
                <a:cxn ang="0">
                  <a:pos x="453" y="0"/>
                </a:cxn>
                <a:cxn ang="0">
                  <a:pos x="0" y="454"/>
                </a:cxn>
                <a:cxn ang="0">
                  <a:pos x="453" y="907"/>
                </a:cxn>
                <a:cxn ang="0">
                  <a:pos x="730" y="812"/>
                </a:cxn>
                <a:cxn ang="0">
                  <a:pos x="730" y="768"/>
                </a:cxn>
                <a:cxn ang="0">
                  <a:pos x="453" y="873"/>
                </a:cxn>
              </a:cxnLst>
              <a:rect l="0" t="0" r="r" b="b"/>
              <a:pathLst>
                <a:path w="730" h="907">
                  <a:moveTo>
                    <a:pt x="453" y="873"/>
                  </a:moveTo>
                  <a:cubicBezTo>
                    <a:pt x="222" y="873"/>
                    <a:pt x="34" y="685"/>
                    <a:pt x="34" y="454"/>
                  </a:cubicBezTo>
                  <a:cubicBezTo>
                    <a:pt x="34" y="222"/>
                    <a:pt x="222" y="34"/>
                    <a:pt x="453" y="34"/>
                  </a:cubicBezTo>
                  <a:cubicBezTo>
                    <a:pt x="559" y="34"/>
                    <a:pt x="656" y="74"/>
                    <a:pt x="730" y="139"/>
                  </a:cubicBezTo>
                  <a:cubicBezTo>
                    <a:pt x="730" y="95"/>
                    <a:pt x="730" y="95"/>
                    <a:pt x="730" y="95"/>
                  </a:cubicBezTo>
                  <a:cubicBezTo>
                    <a:pt x="654" y="35"/>
                    <a:pt x="558" y="0"/>
                    <a:pt x="453" y="0"/>
                  </a:cubicBezTo>
                  <a:cubicBezTo>
                    <a:pt x="203" y="0"/>
                    <a:pt x="0" y="203"/>
                    <a:pt x="0" y="454"/>
                  </a:cubicBezTo>
                  <a:cubicBezTo>
                    <a:pt x="0" y="704"/>
                    <a:pt x="203" y="907"/>
                    <a:pt x="453" y="907"/>
                  </a:cubicBezTo>
                  <a:cubicBezTo>
                    <a:pt x="558" y="907"/>
                    <a:pt x="654" y="872"/>
                    <a:pt x="730" y="812"/>
                  </a:cubicBezTo>
                  <a:cubicBezTo>
                    <a:pt x="730" y="768"/>
                    <a:pt x="730" y="768"/>
                    <a:pt x="730" y="768"/>
                  </a:cubicBezTo>
                  <a:cubicBezTo>
                    <a:pt x="656" y="833"/>
                    <a:pt x="559" y="873"/>
                    <a:pt x="453" y="8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a-DK" sz="2400" b="1">
                <a:solidFill>
                  <a:srgbClr val="004150"/>
                </a:solidFill>
              </a:endParaRPr>
            </a:p>
          </p:txBody>
        </p:sp>
        <p:sp>
          <p:nvSpPr>
            <p:cNvPr id="33" name="Freeform 38"/>
            <p:cNvSpPr>
              <a:spLocks/>
            </p:cNvSpPr>
            <p:nvPr userDrawn="1"/>
          </p:nvSpPr>
          <p:spPr bwMode="auto">
            <a:xfrm>
              <a:off x="9399588" y="1401763"/>
              <a:ext cx="425450" cy="815975"/>
            </a:xfrm>
            <a:custGeom>
              <a:avLst/>
              <a:gdLst/>
              <a:ahLst/>
              <a:cxnLst>
                <a:cxn ang="0">
                  <a:pos x="31" y="14"/>
                </a:cxn>
                <a:cxn ang="0">
                  <a:pos x="34" y="26"/>
                </a:cxn>
                <a:cxn ang="0">
                  <a:pos x="34" y="208"/>
                </a:cxn>
                <a:cxn ang="0">
                  <a:pos x="0" y="228"/>
                </a:cxn>
                <a:cxn ang="0">
                  <a:pos x="0" y="255"/>
                </a:cxn>
                <a:cxn ang="0">
                  <a:pos x="133" y="255"/>
                </a:cxn>
                <a:cxn ang="0">
                  <a:pos x="133" y="227"/>
                </a:cxn>
                <a:cxn ang="0">
                  <a:pos x="96" y="207"/>
                </a:cxn>
                <a:cxn ang="0">
                  <a:pos x="94" y="31"/>
                </a:cxn>
                <a:cxn ang="0">
                  <a:pos x="89" y="0"/>
                </a:cxn>
                <a:cxn ang="0">
                  <a:pos x="31" y="14"/>
                </a:cxn>
              </a:cxnLst>
              <a:rect l="0" t="0" r="r" b="b"/>
              <a:pathLst>
                <a:path w="133" h="255">
                  <a:moveTo>
                    <a:pt x="31" y="14"/>
                  </a:moveTo>
                  <a:cubicBezTo>
                    <a:pt x="33" y="18"/>
                    <a:pt x="34" y="22"/>
                    <a:pt x="34" y="26"/>
                  </a:cubicBezTo>
                  <a:cubicBezTo>
                    <a:pt x="34" y="45"/>
                    <a:pt x="34" y="208"/>
                    <a:pt x="34" y="208"/>
                  </a:cubicBezTo>
                  <a:cubicBezTo>
                    <a:pt x="0" y="228"/>
                    <a:pt x="0" y="228"/>
                    <a:pt x="0" y="228"/>
                  </a:cubicBezTo>
                  <a:cubicBezTo>
                    <a:pt x="0" y="255"/>
                    <a:pt x="0" y="255"/>
                    <a:pt x="0" y="255"/>
                  </a:cubicBezTo>
                  <a:cubicBezTo>
                    <a:pt x="133" y="255"/>
                    <a:pt x="133" y="255"/>
                    <a:pt x="133" y="255"/>
                  </a:cubicBezTo>
                  <a:cubicBezTo>
                    <a:pt x="133" y="227"/>
                    <a:pt x="133" y="227"/>
                    <a:pt x="133" y="227"/>
                  </a:cubicBezTo>
                  <a:cubicBezTo>
                    <a:pt x="96" y="207"/>
                    <a:pt x="96" y="207"/>
                    <a:pt x="96" y="207"/>
                  </a:cubicBezTo>
                  <a:cubicBezTo>
                    <a:pt x="96" y="207"/>
                    <a:pt x="95" y="44"/>
                    <a:pt x="94" y="31"/>
                  </a:cubicBezTo>
                  <a:cubicBezTo>
                    <a:pt x="94" y="24"/>
                    <a:pt x="93" y="12"/>
                    <a:pt x="89" y="0"/>
                  </a:cubicBezTo>
                  <a:cubicBezTo>
                    <a:pt x="68" y="0"/>
                    <a:pt x="49" y="5"/>
                    <a:pt x="31" y="1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a-DK" sz="2400" b="1">
                <a:solidFill>
                  <a:srgbClr val="004150"/>
                </a:solidFill>
              </a:endParaRPr>
            </a:p>
          </p:txBody>
        </p:sp>
      </p:grpSp>
      <p:sp>
        <p:nvSpPr>
          <p:cNvPr id="17" name="bmkFldName"/>
          <p:cNvSpPr txBox="1"/>
          <p:nvPr userDrawn="1"/>
        </p:nvSpPr>
        <p:spPr>
          <a:xfrm>
            <a:off x="656050" y="3430552"/>
            <a:ext cx="8544949" cy="153888"/>
          </a:xfrm>
          <a:prstGeom prst="rect">
            <a:avLst/>
          </a:prstGeom>
          <a:noFill/>
        </p:spPr>
        <p:txBody>
          <a:bodyPr wrap="square" lIns="0" tIns="0" rIns="0" bIns="0" rtlCol="0">
            <a:spAutoFit/>
          </a:bodyPr>
          <a:lstStyle/>
          <a:p>
            <a:pPr fontAlgn="base">
              <a:spcBef>
                <a:spcPct val="0"/>
              </a:spcBef>
              <a:spcAft>
                <a:spcPct val="0"/>
              </a:spcAft>
            </a:pPr>
            <a:r>
              <a:rPr lang="da-DK" sz="1000" b="1" dirty="0" smtClean="0">
                <a:solidFill>
                  <a:srgbClr val="004150"/>
                </a:solidFill>
              </a:rPr>
              <a:t> </a:t>
            </a:r>
            <a:endParaRPr lang="da-DK" sz="1000" b="1" dirty="0">
              <a:solidFill>
                <a:srgbClr val="004150"/>
              </a:solidFill>
            </a:endParaRPr>
          </a:p>
        </p:txBody>
      </p:sp>
      <p:pic>
        <p:nvPicPr>
          <p:cNvPr id="24" name="Forsidegrafik201" descr="Aalborg Sygehus - Århus Universitetshospital_Forsidegrafik2_1030.wmf"/>
          <p:cNvPicPr>
            <a:picLocks noChangeAspect="1"/>
          </p:cNvPicPr>
          <p:nvPr userDrawn="1"/>
        </p:nvPicPr>
        <p:blipFill>
          <a:blip r:embed="rId3" cstate="print"/>
          <a:stretch>
            <a:fillRect/>
          </a:stretch>
        </p:blipFill>
        <p:spPr>
          <a:xfrm>
            <a:off x="532801" y="4085994"/>
            <a:ext cx="8842327" cy="972000"/>
          </a:xfrm>
          <a:prstGeom prst="rect">
            <a:avLst/>
          </a:prstGeom>
        </p:spPr>
      </p:pic>
    </p:spTree>
    <p:extLst>
      <p:ext uri="{BB962C8B-B14F-4D97-AF65-F5344CB8AC3E}">
        <p14:creationId xmlns:p14="http://schemas.microsoft.com/office/powerpoint/2010/main" val="1779952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a:p>
        </p:txBody>
      </p:sp>
      <p:sp>
        <p:nvSpPr>
          <p:cNvPr id="3" name="Content Placeholder 2"/>
          <p:cNvSpPr>
            <a:spLocks noGrp="1"/>
          </p:cNvSpPr>
          <p:nvPr>
            <p:ph idx="1"/>
          </p:nvPr>
        </p:nvSpPr>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Footer Placeholder 3"/>
          <p:cNvSpPr>
            <a:spLocks noGrp="1"/>
          </p:cNvSpPr>
          <p:nvPr>
            <p:ph type="ftr" sz="quarter" idx="10"/>
          </p:nvPr>
        </p:nvSpPr>
        <p:spPr/>
        <p:txBody>
          <a:bodyPr/>
          <a:lstStyle>
            <a:lvl1pPr>
              <a:defRPr/>
            </a:lvl1pPr>
          </a:lstStyle>
          <a:p>
            <a:endParaRPr lang="da-DK">
              <a:solidFill>
                <a:srgbClr val="FFFFFF"/>
              </a:solidFill>
            </a:endParaRPr>
          </a:p>
        </p:txBody>
      </p:sp>
      <p:sp>
        <p:nvSpPr>
          <p:cNvPr id="5" name="Date Placeholder 4"/>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977841E-5726-4D5A-BEB9-108A475D854B}"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25110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1 indhold - farve">
    <p:bg>
      <p:bgRef idx="1001">
        <a:schemeClr val="bg1"/>
      </p:bgRef>
    </p:bg>
    <p:spTree>
      <p:nvGrpSpPr>
        <p:cNvPr id="1" name=""/>
        <p:cNvGrpSpPr/>
        <p:nvPr/>
      </p:nvGrpSpPr>
      <p:grpSpPr>
        <a:xfrm>
          <a:off x="0" y="0"/>
          <a:ext cx="0" cy="0"/>
          <a:chOff x="0" y="0"/>
          <a:chExt cx="0" cy="0"/>
        </a:xfrm>
      </p:grpSpPr>
      <p:sp>
        <p:nvSpPr>
          <p:cNvPr id="14"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5"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Title"/>
          <p:cNvSpPr>
            <a:spLocks noGrp="1"/>
          </p:cNvSpPr>
          <p:nvPr>
            <p:ph type="title"/>
          </p:nvPr>
        </p:nvSpPr>
        <p:spPr/>
        <p:txBody>
          <a:bodyPr/>
          <a:lstStyle>
            <a:lvl1pPr>
              <a:defRPr>
                <a:solidFill>
                  <a:srgbClr val="FFFFFF"/>
                </a:solidFill>
              </a:defRPr>
            </a:lvl1pPr>
          </a:lstStyle>
          <a:p>
            <a:r>
              <a:rPr lang="da-DK" smtClean="0"/>
              <a:t>Klik for at redigere i master</a:t>
            </a:r>
            <a:endParaRPr lang="da-DK" dirty="0"/>
          </a:p>
        </p:txBody>
      </p:sp>
      <p:sp>
        <p:nvSpPr>
          <p:cNvPr id="3" name="Text"/>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16"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05422584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45584" y="4406901"/>
            <a:ext cx="10905067" cy="1362075"/>
          </a:xfrm>
        </p:spPr>
        <p:txBody>
          <a:bodyPr anchor="t"/>
          <a:lstStyle>
            <a:lvl1pPr algn="l">
              <a:defRPr sz="4000" b="1" cap="all"/>
            </a:lvl1pPr>
          </a:lstStyle>
          <a:p>
            <a:r>
              <a:rPr lang="da-DK" smtClean="0"/>
              <a:t>Klik for at redigere titeltypografi i masteren</a:t>
            </a:r>
            <a:endParaRPr lang="da-DK" dirty="0"/>
          </a:p>
        </p:txBody>
      </p:sp>
      <p:sp>
        <p:nvSpPr>
          <p:cNvPr id="3" name="Text Placeholder 2"/>
          <p:cNvSpPr>
            <a:spLocks noGrp="1"/>
          </p:cNvSpPr>
          <p:nvPr>
            <p:ph type="body" idx="1"/>
          </p:nvPr>
        </p:nvSpPr>
        <p:spPr>
          <a:xfrm>
            <a:off x="645584" y="2906713"/>
            <a:ext cx="1090506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Footer Placeholder 3"/>
          <p:cNvSpPr>
            <a:spLocks noGrp="1"/>
          </p:cNvSpPr>
          <p:nvPr>
            <p:ph type="ftr" sz="quarter" idx="10"/>
          </p:nvPr>
        </p:nvSpPr>
        <p:spPr/>
        <p:txBody>
          <a:bodyPr/>
          <a:lstStyle>
            <a:lvl1pPr>
              <a:defRPr/>
            </a:lvl1pPr>
          </a:lstStyle>
          <a:p>
            <a:endParaRPr lang="da-DK">
              <a:solidFill>
                <a:srgbClr val="FFFFFF"/>
              </a:solidFill>
            </a:endParaRPr>
          </a:p>
        </p:txBody>
      </p:sp>
      <p:sp>
        <p:nvSpPr>
          <p:cNvPr id="5" name="Date Placeholder 4"/>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0F4B71A-F9B9-478C-8715-E19621A5B07D}"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4173122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3" name="Content Placeholder 2"/>
          <p:cNvSpPr>
            <a:spLocks noGrp="1"/>
          </p:cNvSpPr>
          <p:nvPr>
            <p:ph sz="half" idx="1"/>
          </p:nvPr>
        </p:nvSpPr>
        <p:spPr>
          <a:xfrm>
            <a:off x="645584" y="1646238"/>
            <a:ext cx="5280000" cy="4267200"/>
          </a:xfrm>
        </p:spPr>
        <p:txBody>
          <a:bodyPr/>
          <a:lstStyle>
            <a:lvl1pPr>
              <a:defRPr sz="2400"/>
            </a:lvl1pPr>
            <a:lvl2pPr>
              <a:defRPr sz="2000"/>
            </a:lvl2pPr>
            <a:lvl3pPr>
              <a:defRPr sz="18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Content Placeholder 3"/>
          <p:cNvSpPr>
            <a:spLocks noGrp="1"/>
          </p:cNvSpPr>
          <p:nvPr>
            <p:ph sz="half" idx="2"/>
          </p:nvPr>
        </p:nvSpPr>
        <p:spPr>
          <a:xfrm>
            <a:off x="6270651" y="1646238"/>
            <a:ext cx="5280000" cy="4267200"/>
          </a:xfrm>
        </p:spPr>
        <p:txBody>
          <a:bodyPr/>
          <a:lstStyle>
            <a:lvl1pPr>
              <a:defRPr sz="2400"/>
            </a:lvl1pPr>
            <a:lvl2pPr>
              <a:defRPr sz="2000"/>
            </a:lvl2pPr>
            <a:lvl3pPr>
              <a:defRPr sz="18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ooter Placeholder 4"/>
          <p:cNvSpPr>
            <a:spLocks noGrp="1"/>
          </p:cNvSpPr>
          <p:nvPr>
            <p:ph type="ftr" sz="quarter" idx="10"/>
          </p:nvPr>
        </p:nvSpPr>
        <p:spPr/>
        <p:txBody>
          <a:bodyPr/>
          <a:lstStyle>
            <a:lvl1pPr>
              <a:defRPr/>
            </a:lvl1pPr>
          </a:lstStyle>
          <a:p>
            <a:endParaRPr lang="da-DK">
              <a:solidFill>
                <a:srgbClr val="FFFFFF"/>
              </a:solidFill>
            </a:endParaRPr>
          </a:p>
        </p:txBody>
      </p:sp>
      <p:sp>
        <p:nvSpPr>
          <p:cNvPr id="6" name="Date Placeholder 5"/>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96F8455F-5CA1-49B8-B603-02A297D79F0E}"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2979755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45584" y="224645"/>
            <a:ext cx="10905067" cy="1080281"/>
          </a:xfrm>
        </p:spPr>
        <p:txBody>
          <a:bodyPr/>
          <a:lstStyle>
            <a:lvl1pPr>
              <a:defRPr/>
            </a:lvl1pPr>
          </a:lstStyle>
          <a:p>
            <a:r>
              <a:rPr lang="da-DK" smtClean="0"/>
              <a:t>Klik for at redigere titeltypografi i masteren</a:t>
            </a:r>
            <a:endParaRPr lang="da-DK" dirty="0"/>
          </a:p>
        </p:txBody>
      </p:sp>
      <p:sp>
        <p:nvSpPr>
          <p:cNvPr id="3" name="Text Placeholder 2"/>
          <p:cNvSpPr>
            <a:spLocks noGrp="1"/>
          </p:cNvSpPr>
          <p:nvPr>
            <p:ph type="body" idx="1"/>
          </p:nvPr>
        </p:nvSpPr>
        <p:spPr>
          <a:xfrm>
            <a:off x="609600" y="1646238"/>
            <a:ext cx="528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Content Placeholder 3"/>
          <p:cNvSpPr>
            <a:spLocks noGrp="1"/>
          </p:cNvSpPr>
          <p:nvPr>
            <p:ph sz="half" idx="2"/>
          </p:nvPr>
        </p:nvSpPr>
        <p:spPr>
          <a:xfrm>
            <a:off x="609600" y="2286000"/>
            <a:ext cx="5280000" cy="3627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Text Placeholder 4"/>
          <p:cNvSpPr>
            <a:spLocks noGrp="1"/>
          </p:cNvSpPr>
          <p:nvPr>
            <p:ph type="body" sz="quarter" idx="3"/>
          </p:nvPr>
        </p:nvSpPr>
        <p:spPr>
          <a:xfrm>
            <a:off x="6270651" y="1646238"/>
            <a:ext cx="528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Content Placeholder 5"/>
          <p:cNvSpPr>
            <a:spLocks noGrp="1"/>
          </p:cNvSpPr>
          <p:nvPr>
            <p:ph sz="quarter" idx="4"/>
          </p:nvPr>
        </p:nvSpPr>
        <p:spPr>
          <a:xfrm>
            <a:off x="6270651" y="2286000"/>
            <a:ext cx="5280000" cy="3627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Footer Placeholder 6"/>
          <p:cNvSpPr>
            <a:spLocks noGrp="1"/>
          </p:cNvSpPr>
          <p:nvPr>
            <p:ph type="ftr" sz="quarter" idx="10"/>
          </p:nvPr>
        </p:nvSpPr>
        <p:spPr/>
        <p:txBody>
          <a:bodyPr/>
          <a:lstStyle>
            <a:lvl1pPr>
              <a:defRPr/>
            </a:lvl1pPr>
          </a:lstStyle>
          <a:p>
            <a:endParaRPr lang="da-DK" dirty="0">
              <a:solidFill>
                <a:srgbClr val="FFFFFF"/>
              </a:solidFill>
            </a:endParaRPr>
          </a:p>
        </p:txBody>
      </p:sp>
      <p:sp>
        <p:nvSpPr>
          <p:cNvPr id="8" name="Date Placeholder 7"/>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7B552B8D-DC76-4B9C-9A4F-773F7BFA10A0}"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16802415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titeltypografi i masteren</a:t>
            </a:r>
            <a:endParaRPr lang="da-DK"/>
          </a:p>
        </p:txBody>
      </p:sp>
      <p:sp>
        <p:nvSpPr>
          <p:cNvPr id="3" name="Footer Placeholder 2"/>
          <p:cNvSpPr>
            <a:spLocks noGrp="1"/>
          </p:cNvSpPr>
          <p:nvPr>
            <p:ph type="ftr" sz="quarter" idx="10"/>
          </p:nvPr>
        </p:nvSpPr>
        <p:spPr/>
        <p:txBody>
          <a:bodyPr/>
          <a:lstStyle>
            <a:lvl1pPr>
              <a:defRPr/>
            </a:lvl1pPr>
          </a:lstStyle>
          <a:p>
            <a:endParaRPr lang="da-DK">
              <a:solidFill>
                <a:srgbClr val="FFFFFF"/>
              </a:solidFill>
            </a:endParaRPr>
          </a:p>
        </p:txBody>
      </p:sp>
      <p:sp>
        <p:nvSpPr>
          <p:cNvPr id="4" name="Date Placeholder 3"/>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C705E09D-5107-400F-AA90-528FF4551E30}"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3983353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da-DK">
              <a:solidFill>
                <a:srgbClr val="FFFFFF"/>
              </a:solidFill>
            </a:endParaRPr>
          </a:p>
        </p:txBody>
      </p:sp>
      <p:sp>
        <p:nvSpPr>
          <p:cNvPr id="3" name="Date Placeholder 2"/>
          <p:cNvSpPr>
            <a:spLocks noGrp="1"/>
          </p:cNvSpPr>
          <p:nvPr>
            <p:ph type="dt" sz="half" idx="11"/>
          </p:nvPr>
        </p:nvSpPr>
        <p:spPr/>
        <p:txBody>
          <a:bodyPr/>
          <a:lstStyle>
            <a:lvl1pPr>
              <a:defRPr/>
            </a:lvl1pPr>
          </a:lstStyle>
          <a:p>
            <a:r>
              <a:rPr lang="da-DK" smtClean="0">
                <a:solidFill>
                  <a:srgbClr val="FFFFFF"/>
                </a:solidFill>
              </a:rPr>
              <a:t>29-10-2015</a:t>
            </a:r>
            <a:endParaRPr lang="da-DK">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37FFCBDE-7C5B-4947-A025-3A5AA2643711}" type="slidenum">
              <a:rPr lang="da-DK">
                <a:solidFill>
                  <a:srgbClr val="FFFFFF"/>
                </a:solidFill>
              </a:rPr>
              <a:pPr/>
              <a:t>‹nr.›</a:t>
            </a:fld>
            <a:endParaRPr lang="da-DK">
              <a:solidFill>
                <a:srgbClr val="FFFFFF"/>
              </a:solidFill>
            </a:endParaRPr>
          </a:p>
        </p:txBody>
      </p:sp>
    </p:spTree>
    <p:extLst>
      <p:ext uri="{BB962C8B-B14F-4D97-AF65-F5344CB8AC3E}">
        <p14:creationId xmlns:p14="http://schemas.microsoft.com/office/powerpoint/2010/main" val="13301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 indhold - hvid">
    <p:spTree>
      <p:nvGrpSpPr>
        <p:cNvPr id="1" name=""/>
        <p:cNvGrpSpPr/>
        <p:nvPr/>
      </p:nvGrpSpPr>
      <p:grpSpPr>
        <a:xfrm>
          <a:off x="0" y="0"/>
          <a:ext cx="0" cy="0"/>
          <a:chOff x="0" y="0"/>
          <a:chExt cx="0" cy="0"/>
        </a:xfrm>
      </p:grpSpPr>
      <p:sp>
        <p:nvSpPr>
          <p:cNvPr id="7"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laceholder 3"/>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7140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3 indhold - femte element">
    <p:bg>
      <p:bgRef idx="1001">
        <a:schemeClr val="bg1"/>
      </p:bgRef>
    </p:bg>
    <p:spTree>
      <p:nvGrpSpPr>
        <p:cNvPr id="1" name=""/>
        <p:cNvGrpSpPr/>
        <p:nvPr/>
      </p:nvGrpSpPr>
      <p:grpSpPr>
        <a:xfrm>
          <a:off x="0" y="0"/>
          <a:ext cx="0" cy="0"/>
          <a:chOff x="0" y="0"/>
          <a:chExt cx="0" cy="0"/>
        </a:xfrm>
      </p:grpSpPr>
      <p:sp>
        <p:nvSpPr>
          <p:cNvPr id="27"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8"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7" name="Title"/>
          <p:cNvSpPr>
            <a:spLocks noGrp="1"/>
          </p:cNvSpPr>
          <p:nvPr>
            <p:ph type="title"/>
          </p:nvPr>
        </p:nvSpPr>
        <p:spPr>
          <a:xfrm>
            <a:off x="760939" y="356552"/>
            <a:ext cx="8152874" cy="1001762"/>
          </a:xfrm>
        </p:spPr>
        <p:txBody>
          <a:bodyPr/>
          <a:lstStyle>
            <a:lvl1pPr>
              <a:defRPr>
                <a:solidFill>
                  <a:srgbClr val="FFFFFF"/>
                </a:solidFill>
              </a:defRPr>
            </a:lvl1pPr>
          </a:lstStyle>
          <a:p>
            <a:r>
              <a:rPr lang="da-DK" smtClean="0"/>
              <a:t>Klik for at redigere i master</a:t>
            </a:r>
            <a:endParaRPr lang="da-DK" dirty="0"/>
          </a:p>
        </p:txBody>
      </p:sp>
      <p:sp>
        <p:nvSpPr>
          <p:cNvPr id="3" name="Text"/>
          <p:cNvSpPr>
            <a:spLocks noGrp="1"/>
          </p:cNvSpPr>
          <p:nvPr>
            <p:ph idx="1"/>
          </p:nvPr>
        </p:nvSpPr>
        <p:spPr>
          <a:xfrm>
            <a:off x="765175" y="1638696"/>
            <a:ext cx="6984000" cy="482400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36" name="Billed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2847" y="968429"/>
            <a:ext cx="4870271" cy="4955993"/>
          </a:xfrm>
          <a:prstGeom prst="rect">
            <a:avLst/>
          </a:prstGeom>
        </p:spPr>
      </p:pic>
      <p:pic>
        <p:nvPicPr>
          <p:cNvPr id="37" name="(n)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320401767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2 indhold - hvid">
    <p:spTree>
      <p:nvGrpSpPr>
        <p:cNvPr id="1" name=""/>
        <p:cNvGrpSpPr/>
        <p:nvPr/>
      </p:nvGrpSpPr>
      <p:grpSpPr>
        <a:xfrm>
          <a:off x="0" y="0"/>
          <a:ext cx="0" cy="0"/>
          <a:chOff x="0" y="0"/>
          <a:chExt cx="0" cy="0"/>
        </a:xfrm>
      </p:grpSpPr>
      <p:sp>
        <p:nvSpPr>
          <p:cNvPr id="7"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a:xfrm>
            <a:off x="765175" y="1638696"/>
            <a:ext cx="5148264" cy="4823986"/>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indhold 3"/>
          <p:cNvSpPr>
            <a:spLocks noGrp="1"/>
          </p:cNvSpPr>
          <p:nvPr>
            <p:ph sz="quarter" idx="13"/>
          </p:nvPr>
        </p:nvSpPr>
        <p:spPr>
          <a:xfrm>
            <a:off x="6269038" y="1638300"/>
            <a:ext cx="5148788" cy="4824396"/>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laceholder 3"/>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smtClean="0"/>
              <a:t>‹nr.›</a:t>
            </a:fld>
            <a:endParaRPr lang="da-DK" dirty="0"/>
          </a:p>
        </p:txBody>
      </p:sp>
    </p:spTree>
    <p:extLst>
      <p:ext uri="{BB962C8B-B14F-4D97-AF65-F5344CB8AC3E}">
        <p14:creationId xmlns:p14="http://schemas.microsoft.com/office/powerpoint/2010/main" val="339551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2 indhold - farve">
    <p:spTree>
      <p:nvGrpSpPr>
        <p:cNvPr id="1" name=""/>
        <p:cNvGrpSpPr/>
        <p:nvPr/>
      </p:nvGrpSpPr>
      <p:grpSpPr>
        <a:xfrm>
          <a:off x="0" y="0"/>
          <a:ext cx="0" cy="0"/>
          <a:chOff x="0" y="0"/>
          <a:chExt cx="0" cy="0"/>
        </a:xfrm>
      </p:grpSpPr>
      <p:sp>
        <p:nvSpPr>
          <p:cNvPr id="12"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3"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4"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
        <p:nvSpPr>
          <p:cNvPr id="7" name="Title"/>
          <p:cNvSpPr>
            <a:spLocks noGrp="1"/>
          </p:cNvSpPr>
          <p:nvPr>
            <p:ph type="title"/>
          </p:nvPr>
        </p:nvSpPr>
        <p:spPr/>
        <p:txBody>
          <a:bodyPr/>
          <a:lstStyle>
            <a:lvl1pPr>
              <a:defRPr>
                <a:solidFill>
                  <a:srgbClr val="FFFFFF"/>
                </a:solidFill>
              </a:defRPr>
            </a:lvl1pPr>
          </a:lstStyle>
          <a:p>
            <a:r>
              <a:rPr lang="da-DK" smtClean="0"/>
              <a:t>Klik for at redigere i master</a:t>
            </a:r>
            <a:endParaRPr lang="en-GB" dirty="0"/>
          </a:p>
        </p:txBody>
      </p:sp>
      <p:sp>
        <p:nvSpPr>
          <p:cNvPr id="3" name="Text"/>
          <p:cNvSpPr>
            <a:spLocks noGrp="1"/>
          </p:cNvSpPr>
          <p:nvPr>
            <p:ph idx="1"/>
          </p:nvPr>
        </p:nvSpPr>
        <p:spPr>
          <a:xfrm>
            <a:off x="765175" y="1638696"/>
            <a:ext cx="5148264" cy="482398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dirty="0"/>
          </a:p>
        </p:txBody>
      </p:sp>
      <p:sp>
        <p:nvSpPr>
          <p:cNvPr id="8" name="Text"/>
          <p:cNvSpPr>
            <a:spLocks noGrp="1"/>
          </p:cNvSpPr>
          <p:nvPr>
            <p:ph sz="quarter" idx="13"/>
          </p:nvPr>
        </p:nvSpPr>
        <p:spPr>
          <a:xfrm>
            <a:off x="6269038" y="1638300"/>
            <a:ext cx="5148788"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dirty="0"/>
          </a:p>
        </p:txBody>
      </p:sp>
      <p:sp>
        <p:nvSpPr>
          <p:cNvPr id="4"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5" name="Footer"/>
          <p:cNvSpPr>
            <a:spLocks noGrp="1"/>
          </p:cNvSpPr>
          <p:nvPr>
            <p:ph type="ftr" sz="quarter" idx="11"/>
          </p:nvPr>
        </p:nvSpPr>
        <p:spPr/>
        <p:txBody>
          <a:bodyPr/>
          <a:lstStyle>
            <a:lvl1pPr>
              <a:defRPr>
                <a:solidFill>
                  <a:srgbClr val="FFFFFF"/>
                </a:solidFill>
              </a:defRPr>
            </a:lvl1pPr>
          </a:lstStyle>
          <a:p>
            <a:endParaRPr lang="da-DK" dirty="0"/>
          </a:p>
        </p:txBody>
      </p:sp>
      <p:sp>
        <p:nvSpPr>
          <p:cNvPr id="6"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31463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 tekst - 1/2 billede">
    <p:bg>
      <p:bgRef idx="1001">
        <a:schemeClr val="bg1"/>
      </p:bgRef>
    </p:bg>
    <p:spTree>
      <p:nvGrpSpPr>
        <p:cNvPr id="1" name=""/>
        <p:cNvGrpSpPr/>
        <p:nvPr/>
      </p:nvGrpSpPr>
      <p:grpSpPr>
        <a:xfrm>
          <a:off x="0" y="0"/>
          <a:ext cx="0" cy="0"/>
          <a:chOff x="0" y="0"/>
          <a:chExt cx="0" cy="0"/>
        </a:xfrm>
      </p:grpSpPr>
      <p:sp>
        <p:nvSpPr>
          <p:cNvPr id="7" name="Hvid baggrund"/>
          <p:cNvSpPr/>
          <p:nvPr userDrawn="1"/>
        </p:nvSpPr>
        <p:spPr>
          <a:xfrm>
            <a:off x="5981700" y="0"/>
            <a:ext cx="6210299" cy="6800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6" name="PrimaryColor"/>
          <p:cNvSpPr/>
          <p:nvPr userDrawn="1"/>
        </p:nvSpPr>
        <p:spPr>
          <a:xfrm>
            <a:off x="-1" y="0"/>
            <a:ext cx="6019035"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 name="Title"/>
          <p:cNvSpPr>
            <a:spLocks noGrp="1"/>
          </p:cNvSpPr>
          <p:nvPr>
            <p:ph type="title"/>
          </p:nvPr>
        </p:nvSpPr>
        <p:spPr>
          <a:xfrm>
            <a:off x="760939" y="356552"/>
            <a:ext cx="5152499" cy="1001762"/>
          </a:xfrm>
        </p:spPr>
        <p:txBody>
          <a:bodyPr/>
          <a:lstStyle>
            <a:lvl1pPr>
              <a:defRPr>
                <a:solidFill>
                  <a:srgbClr val="FFFFFF"/>
                </a:solidFill>
              </a:defRPr>
            </a:lvl1pPr>
          </a:lstStyle>
          <a:p>
            <a:r>
              <a:rPr lang="da-DK" smtClean="0"/>
              <a:t>Klik for at redigere i master</a:t>
            </a:r>
            <a:endParaRPr lang="da-DK" dirty="0"/>
          </a:p>
        </p:txBody>
      </p:sp>
      <p:sp>
        <p:nvSpPr>
          <p:cNvPr id="16" name="Text"/>
          <p:cNvSpPr>
            <a:spLocks noGrp="1"/>
          </p:cNvSpPr>
          <p:nvPr>
            <p:ph type="body" sz="quarter" idx="14"/>
          </p:nvPr>
        </p:nvSpPr>
        <p:spPr>
          <a:xfrm>
            <a:off x="765174" y="1638300"/>
            <a:ext cx="4797425"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2" name="Pladsholder til billede 3"/>
          <p:cNvSpPr>
            <a:spLocks noGrp="1"/>
          </p:cNvSpPr>
          <p:nvPr>
            <p:ph type="pic" sz="quarter" idx="13"/>
          </p:nvPr>
        </p:nvSpPr>
        <p:spPr>
          <a:xfrm>
            <a:off x="5981700" y="0"/>
            <a:ext cx="6210299" cy="6800400"/>
          </a:xfrm>
          <a:noFill/>
        </p:spPr>
        <p:txBody>
          <a:bodyPr tIns="648000" anchor="ctr" anchorCtr="0"/>
          <a:lstStyle>
            <a:lvl1pPr marL="0" indent="0" algn="ctr">
              <a:buNone/>
              <a:defRPr sz="1800">
                <a:solidFill>
                  <a:schemeClr val="bg1"/>
                </a:solidFill>
              </a:defRPr>
            </a:lvl1pPr>
          </a:lstStyle>
          <a:p>
            <a:r>
              <a:rPr lang="da-DK" smtClean="0"/>
              <a:t>Klik på ikonet for at tilføje et billede</a:t>
            </a:r>
            <a:endParaRPr lang="da-DK" dirty="0"/>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sp>
        <p:nvSpPr>
          <p:cNvPr id="13"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9"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19084954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 tekst - bomærke">
    <p:bg>
      <p:bgRef idx="1001">
        <a:schemeClr val="bg1"/>
      </p:bgRef>
    </p:bg>
    <p:spTree>
      <p:nvGrpSpPr>
        <p:cNvPr id="1" name=""/>
        <p:cNvGrpSpPr/>
        <p:nvPr/>
      </p:nvGrpSpPr>
      <p:grpSpPr>
        <a:xfrm>
          <a:off x="0" y="0"/>
          <a:ext cx="0" cy="0"/>
          <a:chOff x="0" y="0"/>
          <a:chExt cx="0" cy="0"/>
        </a:xfrm>
      </p:grpSpPr>
      <p:sp>
        <p:nvSpPr>
          <p:cNvPr id="14" name="SecondaryColor"/>
          <p:cNvSpPr/>
          <p:nvPr userDrawn="1"/>
        </p:nvSpPr>
        <p:spPr>
          <a:xfrm>
            <a:off x="0" y="0"/>
            <a:ext cx="12192000" cy="6858000"/>
          </a:xfrm>
          <a:prstGeom prst="rect">
            <a:avLst/>
          </a:prstGeom>
          <a:solidFill>
            <a:srgbClr val="0028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FFFFFF"/>
              </a:solidFill>
            </a:endParaRPr>
          </a:p>
        </p:txBody>
      </p:sp>
      <p:sp>
        <p:nvSpPr>
          <p:cNvPr id="6" name="PrimaryColor"/>
          <p:cNvSpPr/>
          <p:nvPr userDrawn="1"/>
        </p:nvSpPr>
        <p:spPr>
          <a:xfrm>
            <a:off x="-1" y="0"/>
            <a:ext cx="6019035"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 name="Title"/>
          <p:cNvSpPr>
            <a:spLocks noGrp="1"/>
          </p:cNvSpPr>
          <p:nvPr>
            <p:ph type="title"/>
          </p:nvPr>
        </p:nvSpPr>
        <p:spPr>
          <a:xfrm>
            <a:off x="760939" y="356552"/>
            <a:ext cx="5152499" cy="1001762"/>
          </a:xfrm>
        </p:spPr>
        <p:txBody>
          <a:bodyPr/>
          <a:lstStyle>
            <a:lvl1pPr>
              <a:defRPr>
                <a:solidFill>
                  <a:srgbClr val="FFFFFF"/>
                </a:solidFill>
              </a:defRPr>
            </a:lvl1pPr>
          </a:lstStyle>
          <a:p>
            <a:r>
              <a:rPr lang="da-DK" smtClean="0"/>
              <a:t>Klik for at redigere i master</a:t>
            </a:r>
            <a:endParaRPr lang="da-DK" dirty="0"/>
          </a:p>
        </p:txBody>
      </p:sp>
      <p:sp>
        <p:nvSpPr>
          <p:cNvPr id="16" name="Text"/>
          <p:cNvSpPr>
            <a:spLocks noGrp="1"/>
          </p:cNvSpPr>
          <p:nvPr>
            <p:ph type="body" sz="quarter" idx="14"/>
          </p:nvPr>
        </p:nvSpPr>
        <p:spPr>
          <a:xfrm>
            <a:off x="765174" y="1638300"/>
            <a:ext cx="4797425" cy="4824396"/>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dato 2"/>
          <p:cNvSpPr>
            <a:spLocks noGrp="1"/>
          </p:cNvSpPr>
          <p:nvPr>
            <p:ph type="dt" sz="half" idx="10"/>
          </p:nvPr>
        </p:nvSpPr>
        <p:spPr/>
        <p:txBody>
          <a:bodyPr/>
          <a:lstStyle/>
          <a:p>
            <a:fld id="{54E0A626-36E7-4ACB-AE94-30B8AB1B2246}" type="datetimeFigureOut">
              <a:rPr lang="da-DK" smtClean="0"/>
              <a:t>03-10-2017</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45D37B1E-C366-494F-A587-962AD9AABC83}" type="slidenum">
              <a:rPr lang="da-DK" smtClean="0"/>
              <a:t>‹nr.›</a:t>
            </a:fld>
            <a:endParaRPr lang="da-DK" dirty="0"/>
          </a:p>
        </p:txBody>
      </p:sp>
      <p:sp>
        <p:nvSpPr>
          <p:cNvPr id="13"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21"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pic>
        <p:nvPicPr>
          <p:cNvPr id="12" name="Picture 5" hidden="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15200" y="1389427"/>
            <a:ext cx="3827150" cy="3827150"/>
          </a:xfrm>
          <a:prstGeom prst="rect">
            <a:avLst/>
          </a:prstGeom>
        </p:spPr>
      </p:pic>
      <p:sp>
        <p:nvSpPr>
          <p:cNvPr id="15" name="LogoN"/>
          <p:cNvSpPr/>
          <p:nvPr userDrawn="1"/>
        </p:nvSpPr>
        <p:spPr>
          <a:xfrm>
            <a:off x="7236000" y="1357200"/>
            <a:ext cx="3906000" cy="390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1" name="LogoN_bmkArt"/>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6000" y="1357200"/>
            <a:ext cx="3906000" cy="3906000"/>
          </a:xfrm>
          <a:prstGeom prst="rect">
            <a:avLst/>
          </a:prstGeom>
        </p:spPr>
      </p:pic>
    </p:spTree>
    <p:extLst>
      <p:ext uri="{BB962C8B-B14F-4D97-AF65-F5344CB8AC3E}">
        <p14:creationId xmlns:p14="http://schemas.microsoft.com/office/powerpoint/2010/main" val="20870180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fsnitsforside">
    <p:bg>
      <p:bgRef idx="1001">
        <a:schemeClr val="bg1"/>
      </p:bgRef>
    </p:bg>
    <p:spTree>
      <p:nvGrpSpPr>
        <p:cNvPr id="1" name=""/>
        <p:cNvGrpSpPr/>
        <p:nvPr/>
      </p:nvGrpSpPr>
      <p:grpSpPr>
        <a:xfrm>
          <a:off x="0" y="0"/>
          <a:ext cx="0" cy="0"/>
          <a:chOff x="0" y="0"/>
          <a:chExt cx="0" cy="0"/>
        </a:xfrm>
      </p:grpSpPr>
      <p:sp>
        <p:nvSpPr>
          <p:cNvPr id="14" name="PrimaryColor"/>
          <p:cNvSpPr/>
          <p:nvPr userDrawn="1"/>
        </p:nvSpPr>
        <p:spPr>
          <a:xfrm>
            <a:off x="0" y="0"/>
            <a:ext cx="12192000" cy="6858000"/>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20"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2" name="Title"/>
          <p:cNvSpPr>
            <a:spLocks noGrp="1"/>
          </p:cNvSpPr>
          <p:nvPr>
            <p:ph type="title"/>
          </p:nvPr>
        </p:nvSpPr>
        <p:spPr>
          <a:xfrm>
            <a:off x="760939" y="1357200"/>
            <a:ext cx="10656362" cy="1911600"/>
          </a:xfrm>
        </p:spPr>
        <p:txBody>
          <a:bodyPr/>
          <a:lstStyle>
            <a:lvl1pPr>
              <a:defRPr sz="6600" spc="600" baseline="0">
                <a:solidFill>
                  <a:srgbClr val="FFFFFF"/>
                </a:solidFill>
              </a:defRPr>
            </a:lvl1pPr>
          </a:lstStyle>
          <a:p>
            <a:r>
              <a:rPr lang="da-DK" smtClean="0"/>
              <a:t>Klik for at redigere i master</a:t>
            </a:r>
            <a:endParaRPr lang="da-DK" dirty="0"/>
          </a:p>
        </p:txBody>
      </p:sp>
      <p:sp>
        <p:nvSpPr>
          <p:cNvPr id="13" name="Text"/>
          <p:cNvSpPr>
            <a:spLocks noGrp="1"/>
          </p:cNvSpPr>
          <p:nvPr>
            <p:ph sz="quarter" idx="13"/>
          </p:nvPr>
        </p:nvSpPr>
        <p:spPr>
          <a:xfrm>
            <a:off x="765176" y="3560400"/>
            <a:ext cx="10652124" cy="273600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Date"/>
          <p:cNvSpPr>
            <a:spLocks noGrp="1"/>
          </p:cNvSpPr>
          <p:nvPr>
            <p:ph type="dt" sz="half" idx="10"/>
          </p:nvPr>
        </p:nvSpPr>
        <p:spPr/>
        <p:txBody>
          <a:bodyPr/>
          <a:lstStyle>
            <a:lvl1pPr>
              <a:defRPr>
                <a:solidFill>
                  <a:srgbClr val="FFFFFF"/>
                </a:solidFill>
              </a:defRPr>
            </a:lvl1pPr>
          </a:lstStyle>
          <a:p>
            <a:fld id="{54E0A626-36E7-4ACB-AE94-30B8AB1B2246}" type="datetimeFigureOut">
              <a:rPr lang="da-DK" smtClean="0"/>
              <a:pPr/>
              <a:t>03-10-2017</a:t>
            </a:fld>
            <a:endParaRPr lang="da-DK" dirty="0"/>
          </a:p>
        </p:txBody>
      </p:sp>
      <p:sp>
        <p:nvSpPr>
          <p:cNvPr id="4" name="Footer"/>
          <p:cNvSpPr>
            <a:spLocks noGrp="1"/>
          </p:cNvSpPr>
          <p:nvPr>
            <p:ph type="ftr" sz="quarter" idx="11"/>
          </p:nvPr>
        </p:nvSpPr>
        <p:spPr/>
        <p:txBody>
          <a:bodyPr/>
          <a:lstStyle>
            <a:lvl1pPr>
              <a:defRPr>
                <a:solidFill>
                  <a:srgbClr val="FFFFFF"/>
                </a:solidFill>
              </a:defRPr>
            </a:lvl1pPr>
          </a:lstStyle>
          <a:p>
            <a:endParaRPr lang="da-DK" dirty="0"/>
          </a:p>
        </p:txBody>
      </p:sp>
      <p:sp>
        <p:nvSpPr>
          <p:cNvPr id="5" name="SlideNumber"/>
          <p:cNvSpPr>
            <a:spLocks noGrp="1"/>
          </p:cNvSpPr>
          <p:nvPr>
            <p:ph type="sldNum" sz="quarter" idx="12"/>
          </p:nvPr>
        </p:nvSpPr>
        <p:spPr/>
        <p:txBody>
          <a:bodyPr/>
          <a:lstStyle>
            <a:lvl1pPr>
              <a:defRPr>
                <a:solidFill>
                  <a:srgbClr val="FFFFFF"/>
                </a:solidFill>
              </a:defRPr>
            </a:lvl1pPr>
          </a:lstStyle>
          <a:p>
            <a:fld id="{45D37B1E-C366-494F-A587-962AD9AABC83}" type="slidenum">
              <a:rPr lang="da-DK" smtClean="0"/>
              <a:pPr/>
              <a:t>‹nr.›</a:t>
            </a:fld>
            <a:endParaRPr lang="da-DK" dirty="0"/>
          </a:p>
        </p:txBody>
      </p:sp>
      <p:pic>
        <p:nvPicPr>
          <p:cNvPr id="15" name="(n)W"/>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41492392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14.wmf"/><Relationship Id="rId4" Type="http://schemas.openxmlformats.org/officeDocument/2006/relationships/slideLayout" Target="../slideLayouts/slideLayout21.xml"/><Relationship Id="rId9" Type="http://schemas.openxmlformats.org/officeDocument/2006/relationships/image" Target="../media/image13.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0939" y="356552"/>
            <a:ext cx="10656887" cy="1001762"/>
          </a:xfrm>
          <a:prstGeom prst="rect">
            <a:avLst/>
          </a:prstGeom>
        </p:spPr>
        <p:txBody>
          <a:bodyPr vert="horz" lIns="0" tIns="0" rIns="0" bIns="0" rtlCol="0" anchor="b" anchorCtr="0">
            <a:noAutofit/>
          </a:bodyPr>
          <a:lstStyle/>
          <a:p>
            <a:r>
              <a:rPr lang="da-DK" dirty="0"/>
              <a:t>Klik for at redigere i master</a:t>
            </a:r>
          </a:p>
        </p:txBody>
      </p:sp>
      <p:sp>
        <p:nvSpPr>
          <p:cNvPr id="3" name="Text Placeholder 2"/>
          <p:cNvSpPr>
            <a:spLocks noGrp="1"/>
          </p:cNvSpPr>
          <p:nvPr>
            <p:ph type="body" idx="1"/>
          </p:nvPr>
        </p:nvSpPr>
        <p:spPr>
          <a:xfrm>
            <a:off x="765174" y="1638696"/>
            <a:ext cx="10655999" cy="48240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p:txBody>
      </p:sp>
      <p:sp>
        <p:nvSpPr>
          <p:cNvPr id="4" name="Date Placeholder 3"/>
          <p:cNvSpPr>
            <a:spLocks noGrp="1"/>
          </p:cNvSpPr>
          <p:nvPr>
            <p:ph type="dt" sz="half" idx="2"/>
          </p:nvPr>
        </p:nvSpPr>
        <p:spPr>
          <a:xfrm>
            <a:off x="760939" y="6462696"/>
            <a:ext cx="2820461" cy="351415"/>
          </a:xfrm>
          <a:prstGeom prst="rect">
            <a:avLst/>
          </a:prstGeom>
        </p:spPr>
        <p:txBody>
          <a:bodyPr vert="horz" lIns="0" tIns="0" rIns="0" bIns="0" rtlCol="0" anchor="ctr">
            <a:noAutofit/>
          </a:bodyPr>
          <a:lstStyle>
            <a:lvl1pPr algn="l">
              <a:defRPr sz="1200">
                <a:solidFill>
                  <a:schemeClr val="tx1">
                    <a:tint val="75000"/>
                  </a:schemeClr>
                </a:solidFill>
              </a:defRPr>
            </a:lvl1pPr>
          </a:lstStyle>
          <a:p>
            <a:fld id="{54E0A626-36E7-4ACB-AE94-30B8AB1B2246}" type="datetimeFigureOut">
              <a:rPr lang="da-DK" smtClean="0"/>
              <a:t>03-10-2017</a:t>
            </a:fld>
            <a:endParaRPr lang="da-DK" dirty="0"/>
          </a:p>
        </p:txBody>
      </p:sp>
      <p:sp>
        <p:nvSpPr>
          <p:cNvPr id="5" name="Footer Placeholder 4"/>
          <p:cNvSpPr>
            <a:spLocks noGrp="1"/>
          </p:cNvSpPr>
          <p:nvPr>
            <p:ph type="ftr" sz="quarter" idx="3"/>
          </p:nvPr>
        </p:nvSpPr>
        <p:spPr>
          <a:xfrm>
            <a:off x="4038600" y="6462696"/>
            <a:ext cx="4114800" cy="351415"/>
          </a:xfrm>
          <a:prstGeom prst="rect">
            <a:avLst/>
          </a:prstGeom>
        </p:spPr>
        <p:txBody>
          <a:bodyPr vert="horz" lIns="0" tIns="0" rIns="0" bIns="0" rtlCol="0" anchor="ctr">
            <a:noAutofit/>
          </a:bodyPr>
          <a:lstStyle>
            <a:lvl1pPr algn="ctr">
              <a:defRPr sz="1200">
                <a:solidFill>
                  <a:schemeClr val="tx1">
                    <a:tint val="75000"/>
                  </a:schemeClr>
                </a:solidFill>
              </a:defRPr>
            </a:lvl1pPr>
          </a:lstStyle>
          <a:p>
            <a:endParaRPr lang="da-DK" dirty="0"/>
          </a:p>
        </p:txBody>
      </p:sp>
      <p:sp>
        <p:nvSpPr>
          <p:cNvPr id="6" name="Slide Number Placeholder 5"/>
          <p:cNvSpPr>
            <a:spLocks noGrp="1"/>
          </p:cNvSpPr>
          <p:nvPr>
            <p:ph type="sldNum" sz="quarter" idx="4"/>
          </p:nvPr>
        </p:nvSpPr>
        <p:spPr>
          <a:xfrm>
            <a:off x="8610600" y="6462696"/>
            <a:ext cx="2806700" cy="351415"/>
          </a:xfrm>
          <a:prstGeom prst="rect">
            <a:avLst/>
          </a:prstGeom>
        </p:spPr>
        <p:txBody>
          <a:bodyPr vert="horz" lIns="0" tIns="0" rIns="0" bIns="0" rtlCol="0" anchor="ctr">
            <a:noAutofit/>
          </a:bodyPr>
          <a:lstStyle>
            <a:lvl1pPr algn="r">
              <a:defRPr sz="1200">
                <a:solidFill>
                  <a:schemeClr val="tx1">
                    <a:tint val="75000"/>
                  </a:schemeClr>
                </a:solidFill>
              </a:defRPr>
            </a:lvl1pPr>
          </a:lstStyle>
          <a:p>
            <a:fld id="{45D37B1E-C366-494F-A587-962AD9AABC83}" type="slidenum">
              <a:rPr lang="da-DK" smtClean="0"/>
              <a:t>‹nr.›</a:t>
            </a:fld>
            <a:endParaRPr lang="da-DK" dirty="0"/>
          </a:p>
        </p:txBody>
      </p:sp>
      <p:sp>
        <p:nvSpPr>
          <p:cNvPr id="10" name="Institutlinje"/>
          <p:cNvSpPr/>
          <p:nvPr userDrawn="1"/>
        </p:nvSpPr>
        <p:spPr>
          <a:xfrm>
            <a:off x="0" y="6800400"/>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3" name="(n)B"/>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50029" y="150990"/>
            <a:ext cx="615927" cy="615927"/>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3" r:id="rId4"/>
    <p:sldLayoutId id="2147483664" r:id="rId5"/>
    <p:sldLayoutId id="2147483668" r:id="rId6"/>
    <p:sldLayoutId id="2147483658" r:id="rId7"/>
    <p:sldLayoutId id="2147483667" r:id="rId8"/>
    <p:sldLayoutId id="2147483657" r:id="rId9"/>
    <p:sldLayoutId id="2147483660" r:id="rId10"/>
    <p:sldLayoutId id="2147483651" r:id="rId11"/>
    <p:sldLayoutId id="2147483665" r:id="rId12"/>
    <p:sldLayoutId id="2147483661" r:id="rId13"/>
    <p:sldLayoutId id="2147483656" r:id="rId14"/>
    <p:sldLayoutId id="2147483669" r:id="rId15"/>
    <p:sldLayoutId id="2147483655" r:id="rId16"/>
    <p:sldLayoutId id="2147483654" r:id="rId17"/>
  </p:sldLayoutIdLst>
  <p:txStyles>
    <p:titleStyle>
      <a:lvl1pPr algn="l" defTabSz="914400" rtl="0" eaLnBrk="1" latinLnBrk="0" hangingPunct="1">
        <a:lnSpc>
          <a:spcPct val="90000"/>
        </a:lnSpc>
        <a:spcBef>
          <a:spcPct val="0"/>
        </a:spcBef>
        <a:buNone/>
        <a:defRPr sz="2000" b="1" kern="1200" cap="all" spc="200" baseline="0">
          <a:solidFill>
            <a:schemeClr val="tx1"/>
          </a:solidFill>
          <a:latin typeface="+mj-lt"/>
          <a:ea typeface="+mj-ea"/>
          <a:cs typeface="+mj-cs"/>
        </a:defRPr>
      </a:lvl1pPr>
    </p:titleStyle>
    <p:bodyStyle>
      <a:lvl1pPr marL="1872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1pPr>
      <a:lvl2pPr marL="3744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2pPr>
      <a:lvl3pPr marL="5616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3pPr>
      <a:lvl4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4pPr>
      <a:lvl5pPr marL="7488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5pPr>
      <a:lvl6pPr marL="748800" indent="-187200" algn="l" defTabSz="914400" rtl="0" eaLnBrk="1" latinLnBrk="0" hangingPunct="1">
        <a:lnSpc>
          <a:spcPct val="100000"/>
        </a:lnSpc>
        <a:spcBef>
          <a:spcPts val="1100"/>
        </a:spcBef>
        <a:buFont typeface="Arial" panose="020B0604020202020204" pitchFamily="34" charset="0"/>
        <a:buChar char="•"/>
        <a:defRPr sz="2000" kern="1200" baseline="0">
          <a:solidFill>
            <a:schemeClr val="tx1"/>
          </a:solidFill>
          <a:latin typeface="+mn-lt"/>
          <a:ea typeface="+mn-ea"/>
          <a:cs typeface="+mn-cs"/>
        </a:defRPr>
      </a:lvl6pPr>
      <a:lvl7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7pPr>
      <a:lvl8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8pPr>
      <a:lvl9pPr marL="748800" indent="-187200" algn="l" defTabSz="914400" rtl="0" eaLnBrk="1" latinLnBrk="0" hangingPunct="1">
        <a:lnSpc>
          <a:spcPct val="100000"/>
        </a:lnSpc>
        <a:spcBef>
          <a:spcPts val="11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7192" userDrawn="1">
          <p15:clr>
            <a:srgbClr val="F26B43"/>
          </p15:clr>
        </p15:guide>
        <p15:guide id="3" orient="horz" pos="224" userDrawn="1">
          <p15:clr>
            <a:srgbClr val="F26B43"/>
          </p15:clr>
        </p15:guide>
        <p15:guide id="4" orient="horz" pos="855" userDrawn="1">
          <p15:clr>
            <a:srgbClr val="F26B43"/>
          </p15:clr>
        </p15:guide>
        <p15:guide id="5" pos="482" userDrawn="1">
          <p15:clr>
            <a:srgbClr val="F26B43"/>
          </p15:clr>
        </p15:guide>
        <p15:guide id="6" pos="3725" userDrawn="1">
          <p15:clr>
            <a:srgbClr val="F26B43"/>
          </p15:clr>
        </p15:guide>
        <p15:guide id="7" orient="horz" pos="1032" userDrawn="1">
          <p15:clr>
            <a:srgbClr val="F26B43"/>
          </p15:clr>
        </p15:guide>
        <p15:guide id="8" orient="horz" pos="3965" userDrawn="1">
          <p15:clr>
            <a:srgbClr val="F26B43"/>
          </p15:clr>
        </p15:guide>
        <p15:guide id="9" pos="394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bwMode="auto">
          <a:xfrm>
            <a:off x="0" y="0"/>
            <a:ext cx="12192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004150"/>
              </a:solidFill>
            </a:endParaRPr>
          </a:p>
        </p:txBody>
      </p:sp>
      <p:sp>
        <p:nvSpPr>
          <p:cNvPr id="13" name="Rectangle 12"/>
          <p:cNvSpPr/>
          <p:nvPr/>
        </p:nvSpPr>
        <p:spPr bwMode="auto">
          <a:xfrm>
            <a:off x="0" y="0"/>
            <a:ext cx="12192000" cy="234000"/>
          </a:xfrm>
          <a:prstGeom prst="rect">
            <a:avLst/>
          </a:prstGeom>
          <a:solidFill>
            <a:schemeClr val="tx2"/>
          </a:solidFill>
          <a:ln w="317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FFFFFF"/>
              </a:solidFill>
            </a:endParaRPr>
          </a:p>
        </p:txBody>
      </p:sp>
      <p:sp>
        <p:nvSpPr>
          <p:cNvPr id="14" name="Rectangle 13"/>
          <p:cNvSpPr/>
          <p:nvPr/>
        </p:nvSpPr>
        <p:spPr bwMode="auto">
          <a:xfrm>
            <a:off x="0" y="6314730"/>
            <a:ext cx="12192000" cy="543600"/>
          </a:xfrm>
          <a:prstGeom prst="rect">
            <a:avLst/>
          </a:prstGeom>
          <a:solidFill>
            <a:schemeClr val="tx2"/>
          </a:solidFill>
          <a:ln w="317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fontAlgn="base">
              <a:spcBef>
                <a:spcPct val="0"/>
              </a:spcBef>
              <a:spcAft>
                <a:spcPct val="0"/>
              </a:spcAft>
            </a:pPr>
            <a:endParaRPr lang="da-DK" sz="2400" b="1" smtClean="0">
              <a:solidFill>
                <a:srgbClr val="004150"/>
              </a:solidFill>
            </a:endParaRPr>
          </a:p>
        </p:txBody>
      </p:sp>
      <p:sp>
        <p:nvSpPr>
          <p:cNvPr id="4099" name="Rectangle 3"/>
          <p:cNvSpPr>
            <a:spLocks noGrp="1" noChangeArrowheads="1"/>
          </p:cNvSpPr>
          <p:nvPr>
            <p:ph type="title"/>
          </p:nvPr>
        </p:nvSpPr>
        <p:spPr bwMode="auto">
          <a:xfrm>
            <a:off x="645585" y="239618"/>
            <a:ext cx="10905065" cy="1057371"/>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da-DK" noProof="0" dirty="0" smtClean="0"/>
              <a:t>Klik for at redigere titeltypografi i masteren</a:t>
            </a:r>
          </a:p>
        </p:txBody>
      </p:sp>
      <p:sp>
        <p:nvSpPr>
          <p:cNvPr id="4100" name="Rectangle 4"/>
          <p:cNvSpPr>
            <a:spLocks noGrp="1" noChangeArrowheads="1"/>
          </p:cNvSpPr>
          <p:nvPr>
            <p:ph type="body" idx="1"/>
          </p:nvPr>
        </p:nvSpPr>
        <p:spPr bwMode="auto">
          <a:xfrm>
            <a:off x="645586" y="1646238"/>
            <a:ext cx="10905065" cy="426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noProof="0" dirty="0" smtClean="0"/>
              <a:t>Klik for at redigere teksttypografierne i masteren</a:t>
            </a:r>
          </a:p>
          <a:p>
            <a:pPr lvl="1"/>
            <a:r>
              <a:rPr lang="da-DK" noProof="0" dirty="0" smtClean="0"/>
              <a:t>Andet niveau</a:t>
            </a:r>
          </a:p>
          <a:p>
            <a:pPr lvl="2"/>
            <a:r>
              <a:rPr lang="da-DK" noProof="0" dirty="0" smtClean="0"/>
              <a:t>Tredje niveau</a:t>
            </a:r>
          </a:p>
          <a:p>
            <a:pPr lvl="3"/>
            <a:r>
              <a:rPr lang="da-DK" noProof="0" dirty="0" smtClean="0"/>
              <a:t>Fjerde niveau</a:t>
            </a:r>
          </a:p>
          <a:p>
            <a:pPr lvl="4"/>
            <a:r>
              <a:rPr lang="da-DK" noProof="0" dirty="0" smtClean="0"/>
              <a:t>Femte niveau</a:t>
            </a:r>
          </a:p>
        </p:txBody>
      </p:sp>
      <p:sp>
        <p:nvSpPr>
          <p:cNvPr id="4101" name="Rectangle 5"/>
          <p:cNvSpPr>
            <a:spLocks noGrp="1" noChangeArrowheads="1"/>
          </p:cNvSpPr>
          <p:nvPr>
            <p:ph type="ftr" sz="quarter" idx="3"/>
          </p:nvPr>
        </p:nvSpPr>
        <p:spPr bwMode="auto">
          <a:xfrm>
            <a:off x="645584" y="5949950"/>
            <a:ext cx="10905067" cy="2873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1"/>
                </a:solidFill>
              </a:defRPr>
            </a:lvl1pPr>
          </a:lstStyle>
          <a:p>
            <a:pPr fontAlgn="base">
              <a:spcBef>
                <a:spcPct val="0"/>
              </a:spcBef>
              <a:spcAft>
                <a:spcPct val="0"/>
              </a:spcAft>
            </a:pPr>
            <a:endParaRPr lang="da-DK" b="1" dirty="0">
              <a:solidFill>
                <a:srgbClr val="FFFFFF"/>
              </a:solidFill>
            </a:endParaRPr>
          </a:p>
        </p:txBody>
      </p:sp>
      <p:sp>
        <p:nvSpPr>
          <p:cNvPr id="4102" name="Rectangle 6"/>
          <p:cNvSpPr>
            <a:spLocks noGrp="1" noChangeArrowheads="1"/>
          </p:cNvSpPr>
          <p:nvPr>
            <p:ph type="dt" sz="half" idx="2"/>
          </p:nvPr>
        </p:nvSpPr>
        <p:spPr bwMode="auto">
          <a:xfrm>
            <a:off x="0" y="-3175"/>
            <a:ext cx="2159000" cy="215900"/>
          </a:xfrm>
          <a:prstGeom prst="rect">
            <a:avLst/>
          </a:prstGeom>
          <a:noFill/>
          <a:ln w="9525">
            <a:noFill/>
            <a:miter lim="800000"/>
            <a:headEnd/>
            <a:tailEnd/>
          </a:ln>
          <a:effectLst/>
        </p:spPr>
        <p:txBody>
          <a:bodyPr vert="horz" wrap="square" lIns="72000" tIns="72000" rIns="72000" bIns="72000" numCol="1" anchor="ctr" anchorCtr="0" compatLnSpc="1">
            <a:prstTxWarp prst="textNoShape">
              <a:avLst/>
            </a:prstTxWarp>
          </a:bodyPr>
          <a:lstStyle>
            <a:lvl1pPr>
              <a:defRPr sz="1000">
                <a:solidFill>
                  <a:schemeClr val="bg1"/>
                </a:solidFill>
              </a:defRPr>
            </a:lvl1pPr>
          </a:lstStyle>
          <a:p>
            <a:pPr fontAlgn="base">
              <a:spcBef>
                <a:spcPct val="0"/>
              </a:spcBef>
              <a:spcAft>
                <a:spcPct val="0"/>
              </a:spcAft>
            </a:pPr>
            <a:r>
              <a:rPr lang="da-DK" b="1" smtClean="0">
                <a:solidFill>
                  <a:srgbClr val="FFFFFF"/>
                </a:solidFill>
              </a:rPr>
              <a:t>29-10-2015</a:t>
            </a:r>
            <a:endParaRPr lang="da-DK" b="1">
              <a:solidFill>
                <a:srgbClr val="FFFFFF"/>
              </a:solidFill>
            </a:endParaRPr>
          </a:p>
        </p:txBody>
      </p:sp>
      <p:sp>
        <p:nvSpPr>
          <p:cNvPr id="4103" name="Rectangle 7"/>
          <p:cNvSpPr>
            <a:spLocks noGrp="1" noChangeArrowheads="1"/>
          </p:cNvSpPr>
          <p:nvPr>
            <p:ph type="sldNum" sz="quarter" idx="4"/>
          </p:nvPr>
        </p:nvSpPr>
        <p:spPr bwMode="auto">
          <a:xfrm>
            <a:off x="11643784" y="-3175"/>
            <a:ext cx="548216" cy="215900"/>
          </a:xfrm>
          <a:prstGeom prst="rect">
            <a:avLst/>
          </a:prstGeom>
          <a:noFill/>
          <a:ln w="9525">
            <a:noFill/>
            <a:miter lim="800000"/>
            <a:headEnd/>
            <a:tailEnd/>
          </a:ln>
          <a:effectLst/>
        </p:spPr>
        <p:txBody>
          <a:bodyPr vert="horz" wrap="none" lIns="72000" tIns="0" rIns="72000" bIns="0" numCol="1" anchor="ctr" anchorCtr="0" compatLnSpc="1">
            <a:prstTxWarp prst="textNoShape">
              <a:avLst/>
            </a:prstTxWarp>
          </a:bodyPr>
          <a:lstStyle>
            <a:lvl1pPr algn="r">
              <a:defRPr sz="1000">
                <a:solidFill>
                  <a:schemeClr val="bg1"/>
                </a:solidFill>
              </a:defRPr>
            </a:lvl1pPr>
          </a:lstStyle>
          <a:p>
            <a:pPr fontAlgn="base">
              <a:spcBef>
                <a:spcPct val="0"/>
              </a:spcBef>
              <a:spcAft>
                <a:spcPct val="0"/>
              </a:spcAft>
            </a:pPr>
            <a:fld id="{D9BEB5ED-C561-47F7-81DF-42A897CD0345}" type="slidenum">
              <a:rPr lang="da-DK" b="1" smtClean="0">
                <a:solidFill>
                  <a:srgbClr val="FFFFFF"/>
                </a:solidFill>
              </a:rPr>
              <a:pPr fontAlgn="base">
                <a:spcBef>
                  <a:spcPct val="0"/>
                </a:spcBef>
                <a:spcAft>
                  <a:spcPct val="0"/>
                </a:spcAft>
              </a:pPr>
              <a:t>‹nr.›</a:t>
            </a:fld>
            <a:endParaRPr lang="da-DK" b="1">
              <a:solidFill>
                <a:srgbClr val="FFFFFF"/>
              </a:solidFill>
            </a:endParaRPr>
          </a:p>
        </p:txBody>
      </p:sp>
      <p:pic>
        <p:nvPicPr>
          <p:cNvPr id="20" name="Undersidegrafik01" descr="Aalborg Sygehus - Århus Universitetshospital_Undersidegrafik_1030.wmf"/>
          <p:cNvPicPr>
            <a:picLocks noChangeAspect="1"/>
          </p:cNvPicPr>
          <p:nvPr userDrawn="1"/>
        </p:nvPicPr>
        <p:blipFill>
          <a:blip r:embed="rId9" cstate="print"/>
          <a:stretch>
            <a:fillRect/>
          </a:stretch>
        </p:blipFill>
        <p:spPr>
          <a:xfrm>
            <a:off x="590401" y="6350395"/>
            <a:ext cx="5353847" cy="588526"/>
          </a:xfrm>
          <a:prstGeom prst="rect">
            <a:avLst/>
          </a:prstGeom>
        </p:spPr>
      </p:pic>
      <p:pic>
        <p:nvPicPr>
          <p:cNvPr id="21" name="Undersidegrafik201" descr="Region Nordjylland_Undersidegrafik2_1030.wmf"/>
          <p:cNvPicPr>
            <a:picLocks noChangeAspect="1"/>
          </p:cNvPicPr>
          <p:nvPr userDrawn="1"/>
        </p:nvPicPr>
        <p:blipFill>
          <a:blip r:embed="rId10" cstate="print"/>
          <a:stretch>
            <a:fillRect/>
          </a:stretch>
        </p:blipFill>
        <p:spPr>
          <a:xfrm>
            <a:off x="9614402" y="6405524"/>
            <a:ext cx="2418308" cy="507748"/>
          </a:xfrm>
          <a:prstGeom prst="rect">
            <a:avLst/>
          </a:prstGeom>
        </p:spPr>
      </p:pic>
    </p:spTree>
    <p:extLst>
      <p:ext uri="{BB962C8B-B14F-4D97-AF65-F5344CB8AC3E}">
        <p14:creationId xmlns:p14="http://schemas.microsoft.com/office/powerpoint/2010/main" val="1579542949"/>
      </p:ext>
    </p:extLst>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hf hdr="0" ftr="0"/>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180975" indent="-180975" algn="l" rtl="0" eaLnBrk="1" fontAlgn="base" hangingPunct="1">
        <a:spcBef>
          <a:spcPct val="20000"/>
        </a:spcBef>
        <a:spcAft>
          <a:spcPct val="0"/>
        </a:spcAft>
        <a:buSzPct val="70000"/>
        <a:buChar char="•"/>
        <a:defRPr sz="2400">
          <a:solidFill>
            <a:schemeClr val="tx1"/>
          </a:solidFill>
          <a:latin typeface="+mn-lt"/>
          <a:ea typeface="+mn-ea"/>
          <a:cs typeface="+mn-cs"/>
        </a:defRPr>
      </a:lvl1pPr>
      <a:lvl2pPr marL="541338" indent="-180975" algn="l" rtl="0" eaLnBrk="1" fontAlgn="base" hangingPunct="1">
        <a:spcBef>
          <a:spcPct val="20000"/>
        </a:spcBef>
        <a:spcAft>
          <a:spcPct val="0"/>
        </a:spcAft>
        <a:buSzPct val="70000"/>
        <a:buChar char="•"/>
        <a:defRPr sz="2000">
          <a:solidFill>
            <a:schemeClr val="tx1"/>
          </a:solidFill>
          <a:latin typeface="+mn-lt"/>
        </a:defRPr>
      </a:lvl2pPr>
      <a:lvl3pPr marL="895350" indent="-174625" algn="l" rtl="0" eaLnBrk="1" fontAlgn="base" hangingPunct="1">
        <a:spcBef>
          <a:spcPct val="20000"/>
        </a:spcBef>
        <a:spcAft>
          <a:spcPct val="0"/>
        </a:spcAft>
        <a:buSzPct val="70000"/>
        <a:buChar char="•"/>
        <a:defRPr>
          <a:solidFill>
            <a:schemeClr val="tx1"/>
          </a:solidFill>
          <a:latin typeface="+mn-lt"/>
        </a:defRPr>
      </a:lvl3pPr>
      <a:lvl4pPr marL="1257300" indent="-180975" algn="l" rtl="0" eaLnBrk="1" fontAlgn="base" hangingPunct="1">
        <a:spcBef>
          <a:spcPct val="20000"/>
        </a:spcBef>
        <a:spcAft>
          <a:spcPct val="0"/>
        </a:spcAft>
        <a:buSzPct val="70000"/>
        <a:buChar char="•"/>
        <a:defRPr sz="1400">
          <a:solidFill>
            <a:schemeClr val="tx1"/>
          </a:solidFill>
          <a:latin typeface="+mn-lt"/>
        </a:defRPr>
      </a:lvl4pPr>
      <a:lvl5pPr marL="1619250" indent="-180975" algn="l" rtl="0" eaLnBrk="1" fontAlgn="base" hangingPunct="1">
        <a:spcBef>
          <a:spcPct val="20000"/>
        </a:spcBef>
        <a:spcAft>
          <a:spcPct val="0"/>
        </a:spcAft>
        <a:buSzPct val="70000"/>
        <a:buChar char="•"/>
        <a:defRPr sz="1200" b="1">
          <a:solidFill>
            <a:schemeClr val="tx1"/>
          </a:solidFill>
          <a:latin typeface="+mn-lt"/>
        </a:defRPr>
      </a:lvl5pPr>
      <a:lvl6pPr marL="2076450" indent="-180975" algn="l" rtl="0" eaLnBrk="1" fontAlgn="base" hangingPunct="1">
        <a:spcBef>
          <a:spcPct val="20000"/>
        </a:spcBef>
        <a:spcAft>
          <a:spcPct val="0"/>
        </a:spcAft>
        <a:buSzPct val="70000"/>
        <a:buChar char="•"/>
        <a:defRPr sz="1200" b="1">
          <a:solidFill>
            <a:schemeClr val="tx1"/>
          </a:solidFill>
          <a:latin typeface="+mn-lt"/>
        </a:defRPr>
      </a:lvl6pPr>
      <a:lvl7pPr marL="2533650" indent="-180975" algn="l" rtl="0" eaLnBrk="1" fontAlgn="base" hangingPunct="1">
        <a:spcBef>
          <a:spcPct val="20000"/>
        </a:spcBef>
        <a:spcAft>
          <a:spcPct val="0"/>
        </a:spcAft>
        <a:buSzPct val="70000"/>
        <a:buChar char="•"/>
        <a:defRPr sz="1200" b="1">
          <a:solidFill>
            <a:schemeClr val="tx1"/>
          </a:solidFill>
          <a:latin typeface="+mn-lt"/>
        </a:defRPr>
      </a:lvl7pPr>
      <a:lvl8pPr marL="2990850" indent="-180975" algn="l" rtl="0" eaLnBrk="1" fontAlgn="base" hangingPunct="1">
        <a:spcBef>
          <a:spcPct val="20000"/>
        </a:spcBef>
        <a:spcAft>
          <a:spcPct val="0"/>
        </a:spcAft>
        <a:buSzPct val="70000"/>
        <a:buChar char="•"/>
        <a:defRPr sz="1200" b="1">
          <a:solidFill>
            <a:schemeClr val="tx1"/>
          </a:solidFill>
          <a:latin typeface="+mn-lt"/>
        </a:defRPr>
      </a:lvl8pPr>
      <a:lvl9pPr marL="3448050" indent="-180975" algn="l" rtl="0" eaLnBrk="1" fontAlgn="base" hangingPunct="1">
        <a:spcBef>
          <a:spcPct val="20000"/>
        </a:spcBef>
        <a:spcAft>
          <a:spcPct val="0"/>
        </a:spcAft>
        <a:buSzPct val="70000"/>
        <a:buChar char="•"/>
        <a:defRPr sz="1200" b="1">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5.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imaryColor"/>
          <p:cNvSpPr/>
          <p:nvPr/>
        </p:nvSpPr>
        <p:spPr>
          <a:xfrm>
            <a:off x="0" y="-1"/>
            <a:ext cx="12192000" cy="6854825"/>
          </a:xfrm>
          <a:prstGeom prst="rect">
            <a:avLst/>
          </a:prstGeom>
          <a:solidFill>
            <a:srgbClr val="8D97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54687C"/>
              </a:solidFill>
            </a:endParaRPr>
          </a:p>
        </p:txBody>
      </p:sp>
      <p:sp>
        <p:nvSpPr>
          <p:cNvPr id="10" name="TitlepagePicture"/>
          <p:cNvSpPr/>
          <p:nvPr/>
        </p:nvSpPr>
        <p:spPr>
          <a:xfrm>
            <a:off x="0" y="0"/>
            <a:ext cx="12192000" cy="6854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sp>
        <p:nvSpPr>
          <p:cNvPr id="4" name="SecondaryColor"/>
          <p:cNvSpPr/>
          <p:nvPr/>
        </p:nvSpPr>
        <p:spPr>
          <a:xfrm>
            <a:off x="0" y="5475600"/>
            <a:ext cx="12192002" cy="1382400"/>
          </a:xfrm>
          <a:prstGeom prst="rect">
            <a:avLst/>
          </a:prstGeom>
          <a:solidFill>
            <a:srgbClr val="0028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solidFill>
                <a:srgbClr val="FFFFFF"/>
              </a:solidFill>
            </a:endParaRPr>
          </a:p>
        </p:txBody>
      </p:sp>
      <p:pic>
        <p:nvPicPr>
          <p:cNvPr id="5" name="Femte element"/>
          <p:cNvPicPr>
            <a:picLocks noChangeAspect="1"/>
          </p:cNvPicPr>
          <p:nvPr/>
        </p:nvPicPr>
        <p:blipFill rotWithShape="1">
          <a:blip r:embed="rId4" cstate="print">
            <a:extLst>
              <a:ext uri="{28A0092B-C50C-407E-A947-70E740481C1C}">
                <a14:useLocalDpi xmlns:a14="http://schemas.microsoft.com/office/drawing/2010/main" val="0"/>
              </a:ext>
            </a:extLst>
          </a:blip>
          <a:srcRect b="7991"/>
          <a:stretch/>
        </p:blipFill>
        <p:spPr>
          <a:xfrm>
            <a:off x="3021340" y="45958"/>
            <a:ext cx="8883323" cy="5380808"/>
          </a:xfrm>
          <a:prstGeom prst="rect">
            <a:avLst/>
          </a:prstGeom>
        </p:spPr>
      </p:pic>
      <p:sp>
        <p:nvSpPr>
          <p:cNvPr id="6" name="Institutlinje"/>
          <p:cNvSpPr/>
          <p:nvPr/>
        </p:nvSpPr>
        <p:spPr>
          <a:xfrm>
            <a:off x="0" y="5420181"/>
            <a:ext cx="12192000" cy="57600"/>
          </a:xfrm>
          <a:prstGeom prst="rect">
            <a:avLst/>
          </a:prstGeom>
          <a:solidFill>
            <a:srgbClr val="00698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7" name="(n) W"/>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5175" y="571522"/>
            <a:ext cx="615927" cy="615927"/>
          </a:xfrm>
          <a:prstGeom prst="rect">
            <a:avLst/>
          </a:prstGeom>
        </p:spPr>
      </p:pic>
      <p:sp>
        <p:nvSpPr>
          <p:cNvPr id="8" name="LogoPPT"/>
          <p:cNvSpPr/>
          <p:nvPr/>
        </p:nvSpPr>
        <p:spPr>
          <a:xfrm>
            <a:off x="9421200" y="5810400"/>
            <a:ext cx="243360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a:p>
        </p:txBody>
      </p:sp>
      <p:pic>
        <p:nvPicPr>
          <p:cNvPr id="14" name="LogoPPT_bmkAr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51978" y="5810400"/>
            <a:ext cx="3402822" cy="720000"/>
          </a:xfrm>
          <a:prstGeom prst="rect">
            <a:avLst/>
          </a:prstGeom>
        </p:spPr>
      </p:pic>
      <p:sp>
        <p:nvSpPr>
          <p:cNvPr id="2" name="Titel 1"/>
          <p:cNvSpPr>
            <a:spLocks noGrp="1"/>
          </p:cNvSpPr>
          <p:nvPr>
            <p:ph type="ctrTitle"/>
          </p:nvPr>
        </p:nvSpPr>
        <p:spPr>
          <a:xfrm>
            <a:off x="387223" y="2403596"/>
            <a:ext cx="6408510" cy="665532"/>
          </a:xfrm>
        </p:spPr>
        <p:txBody>
          <a:bodyPr/>
          <a:lstStyle/>
          <a:p>
            <a:r>
              <a:rPr lang="da-DK" sz="3600" dirty="0" smtClean="0"/>
              <a:t>kVALITATIV EVALUERING AF SAMTALER MED TIDLIGERE INTENSIVE PATIENTER</a:t>
            </a:r>
            <a:r>
              <a:rPr lang="da-DK" sz="2800" dirty="0" smtClean="0"/>
              <a:t/>
            </a:r>
            <a:br>
              <a:rPr lang="da-DK" sz="2800" dirty="0" smtClean="0"/>
            </a:br>
            <a:r>
              <a:rPr lang="da-DK" dirty="0"/>
              <a:t/>
            </a:r>
            <a:br>
              <a:rPr lang="da-DK" dirty="0"/>
            </a:br>
            <a:r>
              <a:rPr lang="da-DK" dirty="0"/>
              <a:t/>
            </a:r>
            <a:br>
              <a:rPr lang="da-DK" dirty="0"/>
            </a:br>
            <a:r>
              <a:rPr lang="da-DK" dirty="0" smtClean="0"/>
              <a:t/>
            </a:r>
            <a:br>
              <a:rPr lang="da-DK" dirty="0" smtClean="0"/>
            </a:br>
            <a:r>
              <a:rPr lang="da-DK" sz="1600" dirty="0" smtClean="0"/>
              <a:t>Anne </a:t>
            </a:r>
            <a:r>
              <a:rPr lang="da-DK" sz="1600" dirty="0" err="1" smtClean="0"/>
              <a:t>glæemose</a:t>
            </a:r>
            <a:r>
              <a:rPr lang="da-DK" sz="1600" dirty="0" smtClean="0"/>
              <a:t> og Ann Louise Hanifa</a:t>
            </a:r>
            <a:br>
              <a:rPr lang="da-DK" sz="1600" dirty="0" smtClean="0"/>
            </a:br>
            <a:r>
              <a:rPr lang="da-DK" sz="1600" dirty="0" smtClean="0"/>
              <a:t>Intensiv afsnit R, Klinik </a:t>
            </a:r>
            <a:r>
              <a:rPr lang="da-DK" sz="1600" dirty="0" smtClean="0"/>
              <a:t>akut</a:t>
            </a:r>
            <a:r>
              <a:rPr lang="da-DK" sz="1600" dirty="0"/>
              <a:t>.</a:t>
            </a:r>
            <a:r>
              <a:rPr lang="da-DK" sz="1600" dirty="0" smtClean="0"/>
              <a:t/>
            </a:r>
            <a:br>
              <a:rPr lang="da-DK" sz="1600" dirty="0" smtClean="0"/>
            </a:br>
            <a:r>
              <a:rPr lang="da-DK" sz="1600" dirty="0" smtClean="0"/>
              <a:t>Birgitte s Laursen, forskningsenheden for klinisk </a:t>
            </a:r>
            <a:r>
              <a:rPr lang="da-DK" sz="1600" dirty="0" smtClean="0"/>
              <a:t>sygepleje</a:t>
            </a:r>
            <a:r>
              <a:rPr lang="da-DK" sz="1600" dirty="0"/>
              <a:t>.</a:t>
            </a:r>
            <a:r>
              <a:rPr lang="da-DK" sz="1600" dirty="0" smtClean="0"/>
              <a:t>  </a:t>
            </a:r>
            <a:endParaRPr lang="da-DK" sz="1600" dirty="0"/>
          </a:p>
        </p:txBody>
      </p:sp>
    </p:spTree>
    <p:extLst>
      <p:ext uri="{BB962C8B-B14F-4D97-AF65-F5344CB8AC3E}">
        <p14:creationId xmlns:p14="http://schemas.microsoft.com/office/powerpoint/2010/main" val="745800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Afvikling af samtalen</a:t>
            </a:r>
            <a:endParaRPr lang="da-DK" sz="2400" dirty="0"/>
          </a:p>
        </p:txBody>
      </p:sp>
      <p:sp>
        <p:nvSpPr>
          <p:cNvPr id="3" name="Pladsholder til indhold 2"/>
          <p:cNvSpPr>
            <a:spLocks noGrp="1"/>
          </p:cNvSpPr>
          <p:nvPr>
            <p:ph idx="1"/>
          </p:nvPr>
        </p:nvSpPr>
        <p:spPr/>
        <p:txBody>
          <a:bodyPr/>
          <a:lstStyle/>
          <a:p>
            <a:endParaRPr lang="da-DK" dirty="0" smtClean="0"/>
          </a:p>
          <a:p>
            <a:r>
              <a:rPr lang="da-DK" sz="2400" dirty="0" smtClean="0"/>
              <a:t>Tidspunkt for afholdelse af </a:t>
            </a:r>
            <a:r>
              <a:rPr lang="da-DK" sz="2400" dirty="0" err="1" smtClean="0"/>
              <a:t>follow-up</a:t>
            </a:r>
            <a:r>
              <a:rPr lang="da-DK" sz="2400" dirty="0" smtClean="0"/>
              <a:t> samtalen</a:t>
            </a:r>
          </a:p>
          <a:p>
            <a:endParaRPr lang="da-DK" sz="2400" dirty="0"/>
          </a:p>
          <a:p>
            <a:r>
              <a:rPr lang="da-DK" sz="2400" dirty="0" smtClean="0"/>
              <a:t>Uklarhed om samtalens formål og indhold trods skriftlig information</a:t>
            </a:r>
          </a:p>
          <a:p>
            <a:pPr marL="561600" lvl="3" indent="0">
              <a:buNone/>
            </a:pPr>
            <a:r>
              <a:rPr lang="da-DK" i="1" dirty="0" smtClean="0"/>
              <a:t>”Jeg spekulerede på, om jeg kunne svare på det I ville spørge om. Det gjorde mig nervøs. Jeg havde jo aldrig været der (på intensiv afdeling)”</a:t>
            </a:r>
            <a:r>
              <a:rPr lang="da-DK" sz="1800" i="1" dirty="0" smtClean="0"/>
              <a:t> (kvindelig patient, 84 år)</a:t>
            </a:r>
            <a:endParaRPr lang="da-DK" i="1" dirty="0" smtClean="0"/>
          </a:p>
          <a:p>
            <a:endParaRPr lang="da-DK" i="1" dirty="0"/>
          </a:p>
          <a:p>
            <a:r>
              <a:rPr lang="da-DK" sz="2400" dirty="0" smtClean="0"/>
              <a:t>Årsager til at møde op</a:t>
            </a:r>
          </a:p>
          <a:p>
            <a:endParaRPr lang="da-DK" sz="2400" dirty="0"/>
          </a:p>
          <a:p>
            <a:r>
              <a:rPr lang="da-DK" sz="2400" dirty="0" smtClean="0"/>
              <a:t>Patienterne kan kun holde til én aftale om dagen</a:t>
            </a:r>
          </a:p>
          <a:p>
            <a:pPr marL="0" indent="0">
              <a:buNone/>
            </a:pPr>
            <a:endParaRPr lang="da-DK" sz="2400" dirty="0" smtClean="0"/>
          </a:p>
          <a:p>
            <a:endParaRPr lang="da-DK" dirty="0"/>
          </a:p>
          <a:p>
            <a:endParaRPr lang="da-DK" dirty="0" smtClean="0"/>
          </a:p>
          <a:p>
            <a:endParaRPr lang="da-DK" dirty="0"/>
          </a:p>
        </p:txBody>
      </p:sp>
    </p:spTree>
    <p:extLst>
      <p:ext uri="{BB962C8B-B14F-4D97-AF65-F5344CB8AC3E}">
        <p14:creationId xmlns:p14="http://schemas.microsoft.com/office/powerpoint/2010/main" val="898676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sz="2400" dirty="0" smtClean="0"/>
              <a:t>Inddragelse af Pårørende</a:t>
            </a:r>
            <a:endParaRPr lang="da-DK" sz="2400" dirty="0"/>
          </a:p>
        </p:txBody>
      </p:sp>
      <p:sp>
        <p:nvSpPr>
          <p:cNvPr id="6" name="Pladsholder til indhold 5"/>
          <p:cNvSpPr>
            <a:spLocks noGrp="1"/>
          </p:cNvSpPr>
          <p:nvPr>
            <p:ph idx="1"/>
          </p:nvPr>
        </p:nvSpPr>
        <p:spPr/>
        <p:txBody>
          <a:bodyPr/>
          <a:lstStyle/>
          <a:p>
            <a:pPr>
              <a:spcBef>
                <a:spcPts val="1100"/>
              </a:spcBef>
            </a:pPr>
            <a:endParaRPr lang="da-DK" sz="2400" dirty="0" smtClean="0"/>
          </a:p>
          <a:p>
            <a:pPr>
              <a:spcBef>
                <a:spcPts val="1100"/>
              </a:spcBef>
            </a:pPr>
            <a:r>
              <a:rPr lang="da-DK" sz="2400" dirty="0" smtClean="0"/>
              <a:t>Pårørende var fysisk og psykisk støtte både under indlæggelse og bagefter</a:t>
            </a:r>
          </a:p>
          <a:p>
            <a:pPr>
              <a:spcBef>
                <a:spcPts val="1100"/>
              </a:spcBef>
            </a:pPr>
            <a:endParaRPr lang="da-DK" sz="2400" dirty="0" smtClean="0"/>
          </a:p>
          <a:p>
            <a:pPr>
              <a:spcBef>
                <a:spcPts val="1100"/>
              </a:spcBef>
            </a:pPr>
            <a:r>
              <a:rPr lang="da-DK" sz="2400" dirty="0" smtClean="0"/>
              <a:t>Pårørende </a:t>
            </a:r>
            <a:r>
              <a:rPr lang="da-DK" sz="2400" dirty="0" smtClean="0"/>
              <a:t>var primær kilde til information om indlæggelse på intensiv afdeling</a:t>
            </a:r>
          </a:p>
          <a:p>
            <a:pPr>
              <a:spcBef>
                <a:spcPts val="1100"/>
              </a:spcBef>
            </a:pPr>
            <a:endParaRPr lang="da-DK" sz="2400" dirty="0" smtClean="0"/>
          </a:p>
          <a:p>
            <a:pPr>
              <a:spcBef>
                <a:spcPts val="1100"/>
              </a:spcBef>
            </a:pPr>
            <a:r>
              <a:rPr lang="da-DK" sz="2400" dirty="0" smtClean="0"/>
              <a:t>Pårørendes </a:t>
            </a:r>
            <a:r>
              <a:rPr lang="da-DK" sz="2400" dirty="0" smtClean="0"/>
              <a:t>bearbejdning af deres krise</a:t>
            </a:r>
          </a:p>
          <a:p>
            <a:pPr>
              <a:spcBef>
                <a:spcPts val="1100"/>
              </a:spcBef>
            </a:pPr>
            <a:endParaRPr lang="da-DK" sz="2400" dirty="0" smtClean="0"/>
          </a:p>
          <a:p>
            <a:pPr>
              <a:spcBef>
                <a:spcPts val="1100"/>
              </a:spcBef>
            </a:pPr>
            <a:r>
              <a:rPr lang="da-DK" sz="2400" dirty="0" smtClean="0"/>
              <a:t>”</a:t>
            </a:r>
            <a:r>
              <a:rPr lang="da-DK" sz="2400" i="1" dirty="0" smtClean="0"/>
              <a:t>Mange nyttige informationer til familiens opretholdelse</a:t>
            </a:r>
            <a:r>
              <a:rPr lang="da-DK" sz="2400" dirty="0" smtClean="0"/>
              <a:t>” </a:t>
            </a:r>
            <a:r>
              <a:rPr lang="da-DK" sz="1800" dirty="0" smtClean="0"/>
              <a:t>(hustru til mandlig pt 67 år)</a:t>
            </a:r>
            <a:endParaRPr lang="da-DK" sz="2400" dirty="0"/>
          </a:p>
        </p:txBody>
      </p:sp>
    </p:spTree>
    <p:extLst>
      <p:ext uri="{BB962C8B-B14F-4D97-AF65-F5344CB8AC3E}">
        <p14:creationId xmlns:p14="http://schemas.microsoft.com/office/powerpoint/2010/main" val="2411455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a:t>Fremvisning af sengestue</a:t>
            </a:r>
            <a:endParaRPr lang="da-DK" dirty="0"/>
          </a:p>
        </p:txBody>
      </p:sp>
      <p:sp>
        <p:nvSpPr>
          <p:cNvPr id="3" name="Pladsholder til tekst 2"/>
          <p:cNvSpPr>
            <a:spLocks noGrp="1"/>
          </p:cNvSpPr>
          <p:nvPr>
            <p:ph type="body" sz="quarter" idx="14"/>
          </p:nvPr>
        </p:nvSpPr>
        <p:spPr/>
        <p:txBody>
          <a:bodyPr/>
          <a:lstStyle/>
          <a:p>
            <a:pPr marL="0" lvl="0" indent="0">
              <a:buNone/>
            </a:pPr>
            <a:endParaRPr lang="da-DK" sz="2400" dirty="0" smtClean="0"/>
          </a:p>
          <a:p>
            <a:pPr lvl="0"/>
            <a:r>
              <a:rPr lang="da-DK" sz="2400" dirty="0" smtClean="0"/>
              <a:t>Tidspunkt for fremvisning af sengestuen</a:t>
            </a:r>
          </a:p>
          <a:p>
            <a:pPr lvl="0"/>
            <a:endParaRPr lang="da-DK" sz="2400" dirty="0"/>
          </a:p>
          <a:p>
            <a:pPr lvl="0"/>
            <a:r>
              <a:rPr lang="da-DK" sz="2400" dirty="0"/>
              <a:t>Vigtigheden af at gense sengestuen</a:t>
            </a:r>
          </a:p>
          <a:p>
            <a:pPr lvl="0"/>
            <a:endParaRPr lang="da-DK" sz="2400" dirty="0"/>
          </a:p>
        </p:txBody>
      </p:sp>
      <p:pic>
        <p:nvPicPr>
          <p:cNvPr id="5" name="Pladsholder til billede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1464" r="21464"/>
          <a:stretch>
            <a:fillRect/>
          </a:stretch>
        </p:blipFill>
        <p:spPr/>
      </p:pic>
    </p:spTree>
    <p:extLst>
      <p:ext uri="{BB962C8B-B14F-4D97-AF65-F5344CB8AC3E}">
        <p14:creationId xmlns:p14="http://schemas.microsoft.com/office/powerpoint/2010/main" val="531428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Patienterne konfronteres med forløbet og hvor syge de har været</a:t>
            </a:r>
            <a:endParaRPr lang="da-DK" sz="2400" dirty="0"/>
          </a:p>
        </p:txBody>
      </p:sp>
      <p:sp>
        <p:nvSpPr>
          <p:cNvPr id="3" name="Pladsholder til indhold 2"/>
          <p:cNvSpPr>
            <a:spLocks noGrp="1"/>
          </p:cNvSpPr>
          <p:nvPr>
            <p:ph idx="1"/>
          </p:nvPr>
        </p:nvSpPr>
        <p:spPr/>
        <p:txBody>
          <a:bodyPr/>
          <a:lstStyle/>
          <a:p>
            <a:endParaRPr lang="da-DK" i="1" dirty="0" smtClean="0"/>
          </a:p>
          <a:p>
            <a:r>
              <a:rPr lang="da-DK" i="1" dirty="0" smtClean="0"/>
              <a:t>”Da jeg gik forbi stuerne og hørte lydene, var der ligesom et kapitel, der lukkede sig. </a:t>
            </a:r>
            <a:r>
              <a:rPr lang="da-DK" i="1" dirty="0"/>
              <a:t>J</a:t>
            </a:r>
            <a:r>
              <a:rPr lang="da-DK" i="1" dirty="0" smtClean="0"/>
              <a:t>eg har slet ikke døjet med mareridt siden”</a:t>
            </a:r>
            <a:r>
              <a:rPr lang="da-DK" dirty="0" smtClean="0"/>
              <a:t> </a:t>
            </a:r>
            <a:r>
              <a:rPr lang="da-DK" sz="1800" dirty="0" smtClean="0"/>
              <a:t>(kvindelig patient, 32 år)</a:t>
            </a:r>
          </a:p>
          <a:p>
            <a:endParaRPr lang="da-DK" sz="1800" dirty="0"/>
          </a:p>
          <a:p>
            <a:r>
              <a:rPr lang="da-DK" i="1" dirty="0" smtClean="0"/>
              <a:t>”Samtalen åbnede op for mine følelser om at have været så syg og det havde jeg fået pakket væk” </a:t>
            </a:r>
            <a:r>
              <a:rPr lang="da-DK" sz="1800" dirty="0" smtClean="0"/>
              <a:t>(kvindelig patient, 62 år)</a:t>
            </a:r>
          </a:p>
          <a:p>
            <a:endParaRPr lang="da-DK" sz="1800" dirty="0" smtClean="0"/>
          </a:p>
          <a:p>
            <a:r>
              <a:rPr lang="da-DK" i="1" dirty="0" smtClean="0"/>
              <a:t>”Det, der gjorde mest indtryk på mig, var erkendelsen af hvor syg jeg havde været. Det havde jeg ikke helt været klar over selv” </a:t>
            </a:r>
            <a:r>
              <a:rPr lang="da-DK" sz="1800" dirty="0" smtClean="0"/>
              <a:t>(kvindelig patient, 53 år)</a:t>
            </a:r>
          </a:p>
          <a:p>
            <a:endParaRPr lang="da-DK" sz="1800" i="1" dirty="0"/>
          </a:p>
          <a:p>
            <a:pPr marL="0" indent="0">
              <a:buNone/>
            </a:pPr>
            <a:endParaRPr lang="da-DK" i="1" dirty="0"/>
          </a:p>
          <a:p>
            <a:endParaRPr lang="da-DK" i="1" dirty="0" smtClean="0"/>
          </a:p>
        </p:txBody>
      </p:sp>
    </p:spTree>
    <p:extLst>
      <p:ext uri="{BB962C8B-B14F-4D97-AF65-F5344CB8AC3E}">
        <p14:creationId xmlns:p14="http://schemas.microsoft.com/office/powerpoint/2010/main" val="2954782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Follow-up</a:t>
            </a:r>
            <a:r>
              <a:rPr lang="da-DK" dirty="0" smtClean="0"/>
              <a:t> samtalen giver patienterne forståelse for at de PICS symptomer, de har, er normale</a:t>
            </a:r>
            <a:endParaRPr lang="da-DK" dirty="0"/>
          </a:p>
        </p:txBody>
      </p:sp>
      <p:sp>
        <p:nvSpPr>
          <p:cNvPr id="3" name="Pladsholder til indhold 2"/>
          <p:cNvSpPr>
            <a:spLocks noGrp="1"/>
          </p:cNvSpPr>
          <p:nvPr>
            <p:ph idx="1"/>
          </p:nvPr>
        </p:nvSpPr>
        <p:spPr/>
        <p:txBody>
          <a:bodyPr/>
          <a:lstStyle/>
          <a:p>
            <a:endParaRPr lang="da-DK" dirty="0" smtClean="0"/>
          </a:p>
          <a:p>
            <a:r>
              <a:rPr lang="da-DK" i="1" dirty="0" smtClean="0"/>
              <a:t>”Den klarhed, der kom omkring mine hallucinationer og smagsløg, og at man ikke var alene om at have det på den måde, når man har været på intensiv. Det var den største øjenåbner for mit vedkommende” </a:t>
            </a:r>
            <a:r>
              <a:rPr lang="da-DK" dirty="0"/>
              <a:t>(</a:t>
            </a:r>
            <a:r>
              <a:rPr lang="da-DK" sz="1800" dirty="0" smtClean="0"/>
              <a:t>mandlig patient, 67 år</a:t>
            </a:r>
            <a:r>
              <a:rPr lang="da-DK" dirty="0"/>
              <a:t>)</a:t>
            </a:r>
            <a:endParaRPr lang="da-DK" i="1" dirty="0" smtClean="0"/>
          </a:p>
          <a:p>
            <a:endParaRPr lang="da-DK" i="1" dirty="0"/>
          </a:p>
          <a:p>
            <a:r>
              <a:rPr lang="da-DK" i="1" dirty="0" smtClean="0"/>
              <a:t>”Det var en lettelse at få at vide, at jeg ikke var det eneste fjols, der drømte sådan nogle forfærdelige drømme, fordi det fyldte enormt meget for mig, mens det stod på. Det gjorde det” </a:t>
            </a:r>
            <a:r>
              <a:rPr lang="da-DK" sz="1800" dirty="0" smtClean="0"/>
              <a:t>(kvindelig patient, 51 år)</a:t>
            </a:r>
          </a:p>
          <a:p>
            <a:endParaRPr lang="da-DK" sz="1800" i="1" dirty="0"/>
          </a:p>
          <a:p>
            <a:r>
              <a:rPr lang="da-DK" i="1" dirty="0" smtClean="0"/>
              <a:t>”Folk ved ikke hvad det indebærer at have været på intensiv” </a:t>
            </a:r>
            <a:r>
              <a:rPr lang="da-DK" sz="1800" dirty="0" smtClean="0"/>
              <a:t>(kvindelig patient, 55 år)</a:t>
            </a:r>
            <a:endParaRPr lang="da-DK" dirty="0" smtClean="0"/>
          </a:p>
          <a:p>
            <a:endParaRPr lang="da-DK" i="1" dirty="0"/>
          </a:p>
          <a:p>
            <a:endParaRPr lang="da-DK" dirty="0"/>
          </a:p>
        </p:txBody>
      </p:sp>
    </p:spTree>
    <p:extLst>
      <p:ext uri="{BB962C8B-B14F-4D97-AF65-F5344CB8AC3E}">
        <p14:creationId xmlns:p14="http://schemas.microsoft.com/office/powerpoint/2010/main" val="1825631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Konklusion og bud på fremtidig praksis</a:t>
            </a:r>
            <a:endParaRPr lang="da-DK" sz="2400" dirty="0"/>
          </a:p>
        </p:txBody>
      </p:sp>
      <p:sp>
        <p:nvSpPr>
          <p:cNvPr id="3" name="Pladsholder til indhold 2"/>
          <p:cNvSpPr>
            <a:spLocks noGrp="1"/>
          </p:cNvSpPr>
          <p:nvPr>
            <p:ph idx="1"/>
          </p:nvPr>
        </p:nvSpPr>
        <p:spPr/>
        <p:txBody>
          <a:bodyPr/>
          <a:lstStyle/>
          <a:p>
            <a:pPr marL="0" indent="0">
              <a:buNone/>
            </a:pPr>
            <a:endParaRPr lang="da-DK" sz="2400" dirty="0" smtClean="0"/>
          </a:p>
          <a:p>
            <a:r>
              <a:rPr lang="da-DK" sz="2400" dirty="0" err="1" smtClean="0"/>
              <a:t>Follow-up</a:t>
            </a:r>
            <a:r>
              <a:rPr lang="da-DK" sz="2400" dirty="0" smtClean="0"/>
              <a:t> samtalen har sin berettigelse</a:t>
            </a:r>
          </a:p>
          <a:p>
            <a:r>
              <a:rPr lang="da-DK" sz="2400" dirty="0" smtClean="0"/>
              <a:t>Pårørende skal inddrages i </a:t>
            </a:r>
            <a:r>
              <a:rPr lang="da-DK" sz="2400" dirty="0" err="1" smtClean="0"/>
              <a:t>follow-up</a:t>
            </a:r>
            <a:r>
              <a:rPr lang="da-DK" sz="2400" dirty="0" smtClean="0"/>
              <a:t> tilbud</a:t>
            </a:r>
          </a:p>
          <a:p>
            <a:r>
              <a:rPr lang="da-DK" sz="2400" dirty="0" smtClean="0"/>
              <a:t>Samtalen bør foregå på afdelingen og der skal være mulighed for at se en sengestue</a:t>
            </a:r>
            <a:endParaRPr lang="da-DK" sz="2400" dirty="0"/>
          </a:p>
          <a:p>
            <a:r>
              <a:rPr lang="da-DK" sz="2400" dirty="0" smtClean="0"/>
              <a:t>Tidspunkt for </a:t>
            </a:r>
            <a:r>
              <a:rPr lang="da-DK" sz="2400" dirty="0" err="1" smtClean="0"/>
              <a:t>follow-up</a:t>
            </a:r>
            <a:r>
              <a:rPr lang="da-DK" sz="2400" dirty="0" smtClean="0"/>
              <a:t> samtalen er svært at optimere</a:t>
            </a:r>
          </a:p>
          <a:p>
            <a:r>
              <a:rPr lang="da-DK" sz="2400" dirty="0" smtClean="0"/>
              <a:t>Ambulatoriefunktion</a:t>
            </a:r>
          </a:p>
          <a:p>
            <a:r>
              <a:rPr lang="da-DK" sz="2400" dirty="0" smtClean="0"/>
              <a:t>Samtalen skal ses som en del af en bred vifte af tiltag, som har til hensigt at reducere og forebygge forekomsten af PICS symptomer</a:t>
            </a:r>
          </a:p>
          <a:p>
            <a:endParaRPr lang="da-DK" sz="2400" dirty="0"/>
          </a:p>
          <a:p>
            <a:pPr marL="0" indent="0">
              <a:buNone/>
            </a:pPr>
            <a:endParaRPr lang="da-DK" sz="2400" dirty="0"/>
          </a:p>
        </p:txBody>
      </p:sp>
    </p:spTree>
    <p:extLst>
      <p:ext uri="{BB962C8B-B14F-4D97-AF65-F5344CB8AC3E}">
        <p14:creationId xmlns:p14="http://schemas.microsoft.com/office/powerpoint/2010/main" val="1959523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Kilder</a:t>
            </a:r>
            <a:endParaRPr lang="da-DK" dirty="0"/>
          </a:p>
        </p:txBody>
      </p:sp>
      <p:sp>
        <p:nvSpPr>
          <p:cNvPr id="3" name="Pladsholder til indhold 2"/>
          <p:cNvSpPr>
            <a:spLocks noGrp="1"/>
          </p:cNvSpPr>
          <p:nvPr>
            <p:ph idx="1"/>
          </p:nvPr>
        </p:nvSpPr>
        <p:spPr>
          <a:xfrm>
            <a:off x="765174" y="1605280"/>
            <a:ext cx="9293225" cy="4857416"/>
          </a:xfrm>
        </p:spPr>
        <p:txBody>
          <a:bodyPr/>
          <a:lstStyle/>
          <a:p>
            <a:r>
              <a:rPr lang="da-DK" sz="1600" dirty="0" smtClean="0"/>
              <a:t>Angus &amp; </a:t>
            </a:r>
            <a:r>
              <a:rPr lang="da-DK" sz="1600" dirty="0" err="1" smtClean="0"/>
              <a:t>Carlet</a:t>
            </a:r>
            <a:r>
              <a:rPr lang="da-DK" sz="1600" dirty="0" smtClean="0"/>
              <a:t> (2003): </a:t>
            </a:r>
            <a:r>
              <a:rPr lang="da-DK" sz="1600" i="1" dirty="0" err="1" smtClean="0"/>
              <a:t>Surviving</a:t>
            </a:r>
            <a:r>
              <a:rPr lang="da-DK" sz="1600" i="1" dirty="0" smtClean="0"/>
              <a:t> Intensive Care: a </a:t>
            </a:r>
            <a:r>
              <a:rPr lang="da-DK" sz="1600" i="1" dirty="0" err="1" smtClean="0"/>
              <a:t>report</a:t>
            </a:r>
            <a:r>
              <a:rPr lang="da-DK" sz="1600" i="1" dirty="0" smtClean="0"/>
              <a:t> from the 2002 </a:t>
            </a:r>
            <a:r>
              <a:rPr lang="da-DK" sz="1600" i="1" dirty="0" err="1" smtClean="0"/>
              <a:t>Brussels</a:t>
            </a:r>
            <a:r>
              <a:rPr lang="da-DK" sz="1600" i="1" dirty="0" smtClean="0"/>
              <a:t> </a:t>
            </a:r>
            <a:r>
              <a:rPr lang="da-DK" sz="1600" i="1" dirty="0" err="1" smtClean="0"/>
              <a:t>Roundtable</a:t>
            </a:r>
            <a:r>
              <a:rPr lang="da-DK" sz="1600" dirty="0" smtClean="0"/>
              <a:t>. Intensive Care </a:t>
            </a:r>
            <a:r>
              <a:rPr lang="da-DK" sz="1600" dirty="0" err="1" smtClean="0"/>
              <a:t>Medicine</a:t>
            </a:r>
            <a:r>
              <a:rPr lang="da-DK" sz="1600" dirty="0"/>
              <a:t>.</a:t>
            </a:r>
            <a:endParaRPr lang="da-DK" sz="1600" dirty="0" smtClean="0"/>
          </a:p>
          <a:p>
            <a:r>
              <a:rPr lang="da-DK" sz="1600" dirty="0" smtClean="0"/>
              <a:t>Cameron et al (2016): </a:t>
            </a:r>
            <a:r>
              <a:rPr lang="da-DK" sz="1600" i="1" dirty="0" smtClean="0"/>
              <a:t>One-Year </a:t>
            </a:r>
            <a:r>
              <a:rPr lang="da-DK" sz="1600" i="1" dirty="0" err="1" smtClean="0"/>
              <a:t>Outcomes</a:t>
            </a:r>
            <a:r>
              <a:rPr lang="da-DK" sz="1600" i="1" dirty="0" smtClean="0"/>
              <a:t> in </a:t>
            </a:r>
            <a:r>
              <a:rPr lang="da-DK" sz="1600" i="1" dirty="0" err="1" smtClean="0"/>
              <a:t>Caregivers</a:t>
            </a:r>
            <a:r>
              <a:rPr lang="da-DK" sz="1600" i="1" dirty="0" smtClean="0"/>
              <a:t> of </a:t>
            </a:r>
            <a:r>
              <a:rPr lang="da-DK" sz="1600" i="1" dirty="0" err="1" smtClean="0"/>
              <a:t>Critically</a:t>
            </a:r>
            <a:r>
              <a:rPr lang="da-DK" sz="1600" i="1" dirty="0" smtClean="0"/>
              <a:t> Ill Patients</a:t>
            </a:r>
            <a:r>
              <a:rPr lang="da-DK" sz="1600" dirty="0" smtClean="0"/>
              <a:t>. The New England Journal of </a:t>
            </a:r>
            <a:r>
              <a:rPr lang="da-DK" sz="1600" dirty="0" err="1" smtClean="0"/>
              <a:t>Medicine</a:t>
            </a:r>
            <a:r>
              <a:rPr lang="da-DK" sz="1600" dirty="0" smtClean="0"/>
              <a:t>.</a:t>
            </a:r>
          </a:p>
          <a:p>
            <a:r>
              <a:rPr lang="da-DK" sz="1600" dirty="0" smtClean="0"/>
              <a:t>Jensen et al (2016): </a:t>
            </a:r>
            <a:r>
              <a:rPr lang="da-DK" sz="1600" i="1" dirty="0" err="1" smtClean="0"/>
              <a:t>Towards</a:t>
            </a:r>
            <a:r>
              <a:rPr lang="da-DK" sz="1600" i="1" dirty="0" smtClean="0"/>
              <a:t> a new </a:t>
            </a:r>
            <a:r>
              <a:rPr lang="da-DK" sz="1600" i="1" dirty="0" err="1" smtClean="0"/>
              <a:t>orientation</a:t>
            </a:r>
            <a:r>
              <a:rPr lang="da-DK" sz="1600" i="1" dirty="0" smtClean="0"/>
              <a:t>: a </a:t>
            </a:r>
            <a:r>
              <a:rPr lang="da-DK" sz="1600" i="1" dirty="0" err="1" smtClean="0"/>
              <a:t>qualitative</a:t>
            </a:r>
            <a:r>
              <a:rPr lang="da-DK" sz="1600" i="1" dirty="0" smtClean="0"/>
              <a:t> </a:t>
            </a:r>
            <a:r>
              <a:rPr lang="da-DK" sz="1600" i="1" dirty="0" err="1" smtClean="0"/>
              <a:t>longitudinal</a:t>
            </a:r>
            <a:r>
              <a:rPr lang="da-DK" sz="1600" i="1" dirty="0" smtClean="0"/>
              <a:t> </a:t>
            </a:r>
            <a:r>
              <a:rPr lang="da-DK" sz="1600" i="1" dirty="0" err="1" smtClean="0"/>
              <a:t>study</a:t>
            </a:r>
            <a:r>
              <a:rPr lang="da-DK" sz="1600" i="1" dirty="0" smtClean="0"/>
              <a:t> of an intensive </a:t>
            </a:r>
            <a:r>
              <a:rPr lang="da-DK" sz="1600" i="1" dirty="0" err="1" smtClean="0"/>
              <a:t>care</a:t>
            </a:r>
            <a:r>
              <a:rPr lang="da-DK" sz="1600" i="1" dirty="0" smtClean="0"/>
              <a:t> </a:t>
            </a:r>
            <a:r>
              <a:rPr lang="da-DK" sz="1600" i="1" dirty="0" err="1" smtClean="0"/>
              <a:t>recovery</a:t>
            </a:r>
            <a:r>
              <a:rPr lang="da-DK" sz="1600" i="1" dirty="0" smtClean="0"/>
              <a:t> </a:t>
            </a:r>
            <a:r>
              <a:rPr lang="da-DK" sz="1600" i="1" dirty="0" err="1" smtClean="0"/>
              <a:t>programme</a:t>
            </a:r>
            <a:r>
              <a:rPr lang="da-DK" sz="1600" dirty="0" smtClean="0"/>
              <a:t>. Journal of </a:t>
            </a:r>
            <a:r>
              <a:rPr lang="da-DK" sz="1600" dirty="0" err="1"/>
              <a:t>C</a:t>
            </a:r>
            <a:r>
              <a:rPr lang="da-DK" sz="1600" dirty="0" err="1" smtClean="0"/>
              <a:t>linical</a:t>
            </a:r>
            <a:r>
              <a:rPr lang="da-DK" sz="1600" dirty="0" smtClean="0"/>
              <a:t> </a:t>
            </a:r>
            <a:r>
              <a:rPr lang="da-DK" sz="1600" dirty="0" err="1" smtClean="0"/>
              <a:t>Nursing</a:t>
            </a:r>
            <a:r>
              <a:rPr lang="da-DK" sz="1600" dirty="0" smtClean="0"/>
              <a:t>.</a:t>
            </a:r>
          </a:p>
          <a:p>
            <a:r>
              <a:rPr lang="da-DK" sz="1600" dirty="0" smtClean="0"/>
              <a:t>Jensen et al (2015): </a:t>
            </a:r>
            <a:r>
              <a:rPr lang="da-DK" sz="1600" i="1" dirty="0" err="1" smtClean="0"/>
              <a:t>Impact</a:t>
            </a:r>
            <a:r>
              <a:rPr lang="da-DK" sz="1600" i="1" dirty="0" smtClean="0"/>
              <a:t> of </a:t>
            </a:r>
            <a:r>
              <a:rPr lang="da-DK" sz="1600" i="1" dirty="0" err="1" smtClean="0"/>
              <a:t>follow-up</a:t>
            </a:r>
            <a:r>
              <a:rPr lang="da-DK" sz="1600" i="1" dirty="0" smtClean="0"/>
              <a:t> </a:t>
            </a:r>
            <a:r>
              <a:rPr lang="da-DK" sz="1600" i="1" dirty="0" err="1" smtClean="0"/>
              <a:t>consultations</a:t>
            </a:r>
            <a:r>
              <a:rPr lang="da-DK" sz="1600" i="1" dirty="0" smtClean="0"/>
              <a:t> for ICU </a:t>
            </a:r>
            <a:r>
              <a:rPr lang="da-DK" sz="1600" i="1" dirty="0" err="1" smtClean="0"/>
              <a:t>survivors</a:t>
            </a:r>
            <a:r>
              <a:rPr lang="da-DK" sz="1600" i="1" dirty="0" smtClean="0"/>
              <a:t> on post-ICU-</a:t>
            </a:r>
            <a:r>
              <a:rPr lang="da-DK" sz="1600" i="1" dirty="0" err="1" smtClean="0"/>
              <a:t>syndrome</a:t>
            </a:r>
            <a:r>
              <a:rPr lang="da-DK" sz="1600" i="1" dirty="0" smtClean="0"/>
              <a:t>: a </a:t>
            </a:r>
            <a:r>
              <a:rPr lang="da-DK" sz="1600" i="1" dirty="0" err="1" smtClean="0"/>
              <a:t>systemativ</a:t>
            </a:r>
            <a:r>
              <a:rPr lang="da-DK" sz="1600" i="1" dirty="0" smtClean="0"/>
              <a:t> </a:t>
            </a:r>
            <a:r>
              <a:rPr lang="da-DK" sz="1600" i="1" dirty="0" err="1" smtClean="0"/>
              <a:t>review</a:t>
            </a:r>
            <a:r>
              <a:rPr lang="da-DK" sz="1600" i="1" dirty="0" smtClean="0"/>
              <a:t> and </a:t>
            </a:r>
            <a:r>
              <a:rPr lang="da-DK" sz="1600" i="1" dirty="0" err="1" smtClean="0"/>
              <a:t>metaanalysis</a:t>
            </a:r>
            <a:r>
              <a:rPr lang="da-DK" sz="1600" dirty="0" smtClean="0"/>
              <a:t>. Intensive </a:t>
            </a:r>
            <a:r>
              <a:rPr lang="da-DK" sz="1600" dirty="0"/>
              <a:t>C</a:t>
            </a:r>
            <a:r>
              <a:rPr lang="da-DK" sz="1600" dirty="0" smtClean="0"/>
              <a:t>are </a:t>
            </a:r>
            <a:r>
              <a:rPr lang="da-DK" sz="1600" dirty="0" err="1"/>
              <a:t>M</a:t>
            </a:r>
            <a:r>
              <a:rPr lang="da-DK" sz="1600" dirty="0" err="1" smtClean="0"/>
              <a:t>edicine</a:t>
            </a:r>
            <a:r>
              <a:rPr lang="da-DK" sz="1600" dirty="0" smtClean="0"/>
              <a:t>.</a:t>
            </a:r>
          </a:p>
          <a:p>
            <a:r>
              <a:rPr lang="da-DK" sz="1600" dirty="0" err="1" smtClean="0"/>
              <a:t>Needham</a:t>
            </a:r>
            <a:r>
              <a:rPr lang="da-DK" sz="1600" dirty="0" smtClean="0"/>
              <a:t> et al (2012): </a:t>
            </a:r>
            <a:r>
              <a:rPr lang="da-DK" sz="1600" i="1" dirty="0" err="1" smtClean="0"/>
              <a:t>Improving</a:t>
            </a:r>
            <a:r>
              <a:rPr lang="da-DK" sz="1600" i="1" dirty="0" smtClean="0"/>
              <a:t> long-term </a:t>
            </a:r>
            <a:r>
              <a:rPr lang="da-DK" sz="1600" i="1" dirty="0" err="1" smtClean="0"/>
              <a:t>outcomes</a:t>
            </a:r>
            <a:r>
              <a:rPr lang="da-DK" sz="1600" i="1" dirty="0" smtClean="0"/>
              <a:t> </a:t>
            </a:r>
            <a:r>
              <a:rPr lang="da-DK" sz="1600" i="1" dirty="0" err="1" smtClean="0"/>
              <a:t>after</a:t>
            </a:r>
            <a:r>
              <a:rPr lang="da-DK" sz="1600" i="1" dirty="0" smtClean="0"/>
              <a:t> </a:t>
            </a:r>
            <a:r>
              <a:rPr lang="da-DK" sz="1600" i="1" dirty="0" err="1" smtClean="0"/>
              <a:t>discharge</a:t>
            </a:r>
            <a:r>
              <a:rPr lang="da-DK" sz="1600" i="1" dirty="0" smtClean="0"/>
              <a:t> from intensive </a:t>
            </a:r>
            <a:r>
              <a:rPr lang="da-DK" sz="1600" i="1" dirty="0" err="1" smtClean="0"/>
              <a:t>care</a:t>
            </a:r>
            <a:r>
              <a:rPr lang="da-DK" sz="1600" i="1" dirty="0" smtClean="0"/>
              <a:t> unit: Report from a </a:t>
            </a:r>
            <a:r>
              <a:rPr lang="da-DK" sz="1600" i="1" dirty="0" err="1" smtClean="0"/>
              <a:t>stakeholders</a:t>
            </a:r>
            <a:r>
              <a:rPr lang="da-DK" sz="1600" i="1" dirty="0"/>
              <a:t> </a:t>
            </a:r>
            <a:r>
              <a:rPr lang="da-DK" sz="1600" i="1" dirty="0" err="1" smtClean="0"/>
              <a:t>conference</a:t>
            </a:r>
            <a:r>
              <a:rPr lang="da-DK" sz="1600" i="1" dirty="0" smtClean="0"/>
              <a:t>.</a:t>
            </a:r>
            <a:r>
              <a:rPr lang="da-DK" sz="1600" dirty="0" smtClean="0"/>
              <a:t> Critical Care </a:t>
            </a:r>
            <a:r>
              <a:rPr lang="da-DK" sz="1600" dirty="0" err="1" smtClean="0"/>
              <a:t>Medicine</a:t>
            </a:r>
            <a:r>
              <a:rPr lang="da-DK" sz="1600" dirty="0" smtClean="0"/>
              <a:t>.</a:t>
            </a:r>
          </a:p>
          <a:p>
            <a:r>
              <a:rPr lang="da-DK" sz="1600" dirty="0" smtClean="0"/>
              <a:t>Svenningsen et al (2015): </a:t>
            </a:r>
            <a:r>
              <a:rPr lang="da-DK" sz="1600" i="1" dirty="0" smtClean="0"/>
              <a:t>Post-ICU symptoms, </a:t>
            </a:r>
            <a:r>
              <a:rPr lang="da-DK" sz="1600" i="1" dirty="0" err="1" smtClean="0"/>
              <a:t>consequenses</a:t>
            </a:r>
            <a:r>
              <a:rPr lang="da-DK" sz="1600" i="1" dirty="0" smtClean="0"/>
              <a:t>, and </a:t>
            </a:r>
            <a:r>
              <a:rPr lang="da-DK" sz="1600" i="1" dirty="0" err="1" smtClean="0"/>
              <a:t>follow-up</a:t>
            </a:r>
            <a:r>
              <a:rPr lang="da-DK" sz="1600" i="1" dirty="0" smtClean="0"/>
              <a:t>: An </a:t>
            </a:r>
            <a:r>
              <a:rPr lang="da-DK" sz="1600" i="1" dirty="0" err="1" smtClean="0"/>
              <a:t>integrative</a:t>
            </a:r>
            <a:r>
              <a:rPr lang="da-DK" sz="1600" i="1" dirty="0" smtClean="0"/>
              <a:t> </a:t>
            </a:r>
            <a:r>
              <a:rPr lang="da-DK" sz="1600" i="1" dirty="0" err="1" smtClean="0"/>
              <a:t>review</a:t>
            </a:r>
            <a:r>
              <a:rPr lang="da-DK" sz="1600" dirty="0" smtClean="0"/>
              <a:t>. British </a:t>
            </a:r>
            <a:r>
              <a:rPr lang="da-DK" sz="1600" dirty="0" err="1" smtClean="0"/>
              <a:t>Assosiation</a:t>
            </a:r>
            <a:r>
              <a:rPr lang="da-DK" sz="1600" dirty="0" smtClean="0"/>
              <a:t> of Critical Care Nurses.</a:t>
            </a:r>
          </a:p>
          <a:p>
            <a:r>
              <a:rPr lang="da-DK" sz="1600" dirty="0" err="1" smtClean="0"/>
              <a:t>Ågaard</a:t>
            </a:r>
            <a:r>
              <a:rPr lang="da-DK" sz="1600" dirty="0" smtClean="0"/>
              <a:t> et al (2012): </a:t>
            </a:r>
            <a:r>
              <a:rPr lang="da-DK" sz="1600" i="1" dirty="0" err="1" smtClean="0"/>
              <a:t>Struggling</a:t>
            </a:r>
            <a:r>
              <a:rPr lang="da-DK" sz="1600" i="1" dirty="0" smtClean="0"/>
              <a:t> for </a:t>
            </a:r>
            <a:r>
              <a:rPr lang="da-DK" sz="1600" i="1" dirty="0" err="1" smtClean="0"/>
              <a:t>independenca</a:t>
            </a:r>
            <a:r>
              <a:rPr lang="da-DK" sz="1600" i="1" dirty="0" smtClean="0"/>
              <a:t>: A </a:t>
            </a:r>
            <a:r>
              <a:rPr lang="da-DK" sz="1600" i="1" dirty="0" err="1" smtClean="0"/>
              <a:t>grounded</a:t>
            </a:r>
            <a:r>
              <a:rPr lang="da-DK" sz="1600" i="1" dirty="0" smtClean="0"/>
              <a:t> </a:t>
            </a:r>
            <a:r>
              <a:rPr lang="da-DK" sz="1600" i="1" dirty="0" err="1" smtClean="0"/>
              <a:t>theory</a:t>
            </a:r>
            <a:r>
              <a:rPr lang="da-DK" sz="1600" i="1" dirty="0" smtClean="0"/>
              <a:t> </a:t>
            </a:r>
            <a:r>
              <a:rPr lang="da-DK" sz="1600" i="1" dirty="0" err="1" smtClean="0"/>
              <a:t>study</a:t>
            </a:r>
            <a:r>
              <a:rPr lang="da-DK" sz="1600" i="1" dirty="0" smtClean="0"/>
              <a:t> on </a:t>
            </a:r>
            <a:r>
              <a:rPr lang="da-DK" sz="1600" i="1" dirty="0" err="1" smtClean="0"/>
              <a:t>convalescence</a:t>
            </a:r>
            <a:r>
              <a:rPr lang="da-DK" sz="1600" i="1" dirty="0" smtClean="0"/>
              <a:t> of ICU </a:t>
            </a:r>
            <a:r>
              <a:rPr lang="da-DK" sz="1600" i="1" dirty="0" err="1" smtClean="0"/>
              <a:t>survivors</a:t>
            </a:r>
            <a:r>
              <a:rPr lang="da-DK" sz="1600" i="1" dirty="0" smtClean="0"/>
              <a:t> 12 </a:t>
            </a:r>
            <a:r>
              <a:rPr lang="da-DK" sz="1600" i="1" dirty="0" err="1" smtClean="0"/>
              <a:t>month</a:t>
            </a:r>
            <a:r>
              <a:rPr lang="da-DK" sz="1600" i="1" dirty="0" smtClean="0"/>
              <a:t> post ICU </a:t>
            </a:r>
            <a:r>
              <a:rPr lang="da-DK" sz="1600" i="1" dirty="0" err="1" smtClean="0"/>
              <a:t>discharge</a:t>
            </a:r>
            <a:r>
              <a:rPr lang="da-DK" sz="1600" dirty="0" smtClean="0"/>
              <a:t>. Intensive and Critical Care </a:t>
            </a:r>
            <a:r>
              <a:rPr lang="da-DK" sz="1600" dirty="0" err="1" smtClean="0"/>
              <a:t>Nursing</a:t>
            </a:r>
            <a:r>
              <a:rPr lang="da-DK" sz="1600" dirty="0" smtClean="0"/>
              <a:t>.</a:t>
            </a:r>
          </a:p>
          <a:p>
            <a:r>
              <a:rPr lang="da-DK" sz="1600" dirty="0" err="1" smtClean="0"/>
              <a:t>Fonsmark</a:t>
            </a:r>
            <a:r>
              <a:rPr lang="da-DK" sz="1600" dirty="0" smtClean="0"/>
              <a:t> &amp; Rosendahl-Nielsen (2015): </a:t>
            </a:r>
            <a:r>
              <a:rPr lang="da-DK" sz="1600" i="1" dirty="0" err="1" smtClean="0"/>
              <a:t>Experience</a:t>
            </a:r>
            <a:r>
              <a:rPr lang="da-DK" sz="1600" i="1" dirty="0" smtClean="0"/>
              <a:t> from a </a:t>
            </a:r>
            <a:r>
              <a:rPr lang="da-DK" sz="1600" i="1" dirty="0" err="1" smtClean="0"/>
              <a:t>multidisiplinary</a:t>
            </a:r>
            <a:r>
              <a:rPr lang="da-DK" sz="1600" i="1" dirty="0" smtClean="0"/>
              <a:t> </a:t>
            </a:r>
            <a:r>
              <a:rPr lang="da-DK" sz="1600" i="1" dirty="0" err="1" smtClean="0"/>
              <a:t>follow-up</a:t>
            </a:r>
            <a:r>
              <a:rPr lang="da-DK" sz="1600" i="1" dirty="0" smtClean="0"/>
              <a:t> on </a:t>
            </a:r>
            <a:r>
              <a:rPr lang="da-DK" sz="1600" i="1" dirty="0" err="1" smtClean="0"/>
              <a:t>critically</a:t>
            </a:r>
            <a:r>
              <a:rPr lang="da-DK" sz="1600" i="1" dirty="0" smtClean="0"/>
              <a:t> </a:t>
            </a:r>
            <a:r>
              <a:rPr lang="da-DK" sz="1600" i="1" dirty="0" err="1" smtClean="0"/>
              <a:t>ill</a:t>
            </a:r>
            <a:r>
              <a:rPr lang="da-DK" sz="1600" i="1" dirty="0" smtClean="0"/>
              <a:t> patients </a:t>
            </a:r>
            <a:r>
              <a:rPr lang="da-DK" sz="1600" i="1" dirty="0" err="1" smtClean="0"/>
              <a:t>treated</a:t>
            </a:r>
            <a:r>
              <a:rPr lang="da-DK" sz="1600" i="1" dirty="0" smtClean="0"/>
              <a:t> in an intensive </a:t>
            </a:r>
            <a:r>
              <a:rPr lang="da-DK" sz="1600" i="1" dirty="0" err="1" smtClean="0"/>
              <a:t>care</a:t>
            </a:r>
            <a:r>
              <a:rPr lang="da-DK" sz="1600" i="1" dirty="0" smtClean="0"/>
              <a:t> unit</a:t>
            </a:r>
            <a:r>
              <a:rPr lang="da-DK" sz="1600" dirty="0" smtClean="0"/>
              <a:t>. Danish Medical Journal.</a:t>
            </a:r>
          </a:p>
          <a:p>
            <a:pPr marL="0" indent="0">
              <a:buNone/>
            </a:pPr>
            <a:endParaRPr lang="da-DK" dirty="0" smtClean="0"/>
          </a:p>
          <a:p>
            <a:pPr marL="0" indent="0">
              <a:buNone/>
            </a:pPr>
            <a:endParaRPr lang="da-DK" dirty="0" smtClean="0"/>
          </a:p>
          <a:p>
            <a:pPr marL="0" indent="0">
              <a:buNone/>
            </a:pPr>
            <a:endParaRPr lang="da-DK" dirty="0" smtClean="0"/>
          </a:p>
          <a:p>
            <a:endParaRPr lang="da-DK" dirty="0"/>
          </a:p>
        </p:txBody>
      </p:sp>
    </p:spTree>
    <p:extLst>
      <p:ext uri="{BB962C8B-B14F-4D97-AF65-F5344CB8AC3E}">
        <p14:creationId xmlns:p14="http://schemas.microsoft.com/office/powerpoint/2010/main" val="4023905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D_LAN_Thanks"/>
          <p:cNvSpPr/>
          <p:nvPr/>
        </p:nvSpPr>
        <p:spPr>
          <a:xfrm>
            <a:off x="760544" y="355600"/>
            <a:ext cx="5973992" cy="10053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lnSpc>
                <a:spcPct val="90000"/>
              </a:lnSpc>
            </a:pPr>
            <a:r>
              <a:rPr lang="da-DK" sz="2000" b="1" cap="all" spc="200" baseline="0" smtClean="0">
                <a:solidFill>
                  <a:srgbClr val="FFFFFF"/>
                </a:solidFill>
              </a:rPr>
              <a:t>Tak for i dag</a:t>
            </a:r>
            <a:endParaRPr lang="da-DK" sz="2000" b="1" cap="all" spc="200" baseline="0" dirty="0">
              <a:solidFill>
                <a:srgbClr val="FFFFFF"/>
              </a:solidFill>
            </a:endParaRPr>
          </a:p>
        </p:txBody>
      </p:sp>
    </p:spTree>
    <p:extLst>
      <p:ext uri="{BB962C8B-B14F-4D97-AF65-F5344CB8AC3E}">
        <p14:creationId xmlns:p14="http://schemas.microsoft.com/office/powerpoint/2010/main" val="82575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 for </a:t>
            </a:r>
            <a:r>
              <a:rPr lang="da-DK" dirty="0" err="1" smtClean="0"/>
              <a:t>follow-up</a:t>
            </a:r>
            <a:r>
              <a:rPr lang="da-DK" dirty="0" smtClean="0"/>
              <a:t> til intensive patienter </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Succeskriterier </a:t>
            </a:r>
            <a:r>
              <a:rPr lang="da-DK" dirty="0" smtClean="0"/>
              <a:t>for intensiv terapi har bevæget sig fra et kortsigtet fokus på mortalitet til mere langsigtet fokus på patienternes livskvalitet (Angus &amp; </a:t>
            </a:r>
            <a:r>
              <a:rPr lang="da-DK" dirty="0" err="1" smtClean="0"/>
              <a:t>Carlet</a:t>
            </a:r>
            <a:r>
              <a:rPr lang="da-DK" dirty="0" smtClean="0"/>
              <a:t> 2003).</a:t>
            </a:r>
          </a:p>
          <a:p>
            <a:endParaRPr lang="da-DK" dirty="0" smtClean="0"/>
          </a:p>
          <a:p>
            <a:r>
              <a:rPr lang="da-DK" dirty="0" smtClean="0"/>
              <a:t>Der </a:t>
            </a:r>
            <a:r>
              <a:rPr lang="da-DK" dirty="0" smtClean="0"/>
              <a:t>findes ingen ”</a:t>
            </a:r>
            <a:r>
              <a:rPr lang="da-DK" dirty="0" smtClean="0"/>
              <a:t>gold </a:t>
            </a:r>
            <a:r>
              <a:rPr lang="da-DK" dirty="0" smtClean="0"/>
              <a:t>standard” for </a:t>
            </a:r>
            <a:r>
              <a:rPr lang="da-DK" dirty="0" err="1" smtClean="0"/>
              <a:t>follow-up</a:t>
            </a:r>
            <a:r>
              <a:rPr lang="da-DK" dirty="0" smtClean="0"/>
              <a:t> til tidligere intensive patienter (Jensen et al 2015). </a:t>
            </a:r>
          </a:p>
          <a:p>
            <a:endParaRPr lang="da-DK" dirty="0" smtClean="0"/>
          </a:p>
          <a:p>
            <a:r>
              <a:rPr lang="da-DK" dirty="0" smtClean="0"/>
              <a:t>Rigshospitalets </a:t>
            </a:r>
            <a:r>
              <a:rPr lang="da-DK" dirty="0" smtClean="0"/>
              <a:t>tværfaglige </a:t>
            </a:r>
            <a:r>
              <a:rPr lang="da-DK" dirty="0" err="1" smtClean="0"/>
              <a:t>follow-up</a:t>
            </a:r>
            <a:r>
              <a:rPr lang="da-DK" dirty="0" smtClean="0"/>
              <a:t> klinik (</a:t>
            </a:r>
            <a:r>
              <a:rPr lang="da-DK" dirty="0" err="1" smtClean="0"/>
              <a:t>Fonsmark</a:t>
            </a:r>
            <a:r>
              <a:rPr lang="da-DK" dirty="0" smtClean="0"/>
              <a:t> &amp; Rosendahl-Nielsen 2015</a:t>
            </a:r>
            <a:r>
              <a:rPr lang="da-DK" dirty="0" smtClean="0"/>
              <a:t>).</a:t>
            </a:r>
            <a:endParaRPr lang="da-DK" dirty="0" smtClean="0"/>
          </a:p>
          <a:p>
            <a:pPr marL="187200" lvl="1" indent="0">
              <a:buNone/>
            </a:pPr>
            <a:endParaRPr lang="da-DK" dirty="0"/>
          </a:p>
          <a:p>
            <a:pPr marL="187200" lvl="1" indent="0">
              <a:buNone/>
            </a:pPr>
            <a:endParaRPr lang="da-DK" dirty="0" smtClean="0"/>
          </a:p>
          <a:p>
            <a:pPr marL="187200" lvl="1" indent="0">
              <a:buNone/>
            </a:pPr>
            <a:endParaRPr lang="da-DK" dirty="0" smtClean="0"/>
          </a:p>
          <a:p>
            <a:endParaRPr lang="da-DK" dirty="0"/>
          </a:p>
        </p:txBody>
      </p:sp>
    </p:spTree>
    <p:extLst>
      <p:ext uri="{BB962C8B-B14F-4D97-AF65-F5344CB8AC3E}">
        <p14:creationId xmlns:p14="http://schemas.microsoft.com/office/powerpoint/2010/main" val="500040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Forløbet af </a:t>
            </a:r>
            <a:r>
              <a:rPr lang="da-DK" dirty="0"/>
              <a:t>K</a:t>
            </a:r>
            <a:r>
              <a:rPr lang="da-DK" dirty="0" smtClean="0"/>
              <a:t>ritisk sygdom</a:t>
            </a:r>
            <a:endParaRPr lang="da-DK" dirty="0"/>
          </a:p>
        </p:txBody>
      </p:sp>
      <p:pic>
        <p:nvPicPr>
          <p:cNvPr id="4" name="Pladsholder til indhold 10"/>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23074" y="2850506"/>
            <a:ext cx="6139502" cy="2400000"/>
          </a:xfrm>
          <a:prstGeom prst="rect">
            <a:avLst/>
          </a:prstGeom>
          <a:noFill/>
          <a:ln w="9525">
            <a:noFill/>
            <a:miter lim="800000"/>
            <a:headEnd/>
            <a:tailEnd/>
          </a:ln>
          <a:effectLst/>
        </p:spPr>
      </p:pic>
      <p:sp>
        <p:nvSpPr>
          <p:cNvPr id="5" name="Tekstfelt 4"/>
          <p:cNvSpPr txBox="1"/>
          <p:nvPr/>
        </p:nvSpPr>
        <p:spPr>
          <a:xfrm>
            <a:off x="760939" y="5648960"/>
            <a:ext cx="10455701" cy="553998"/>
          </a:xfrm>
          <a:prstGeom prst="rect">
            <a:avLst/>
          </a:prstGeom>
          <a:noFill/>
        </p:spPr>
        <p:txBody>
          <a:bodyPr wrap="square" lIns="0" tIns="0" rIns="0" bIns="0" rtlCol="0">
            <a:spAutoFit/>
          </a:bodyPr>
          <a:lstStyle/>
          <a:p>
            <a:r>
              <a:rPr lang="da-DK" dirty="0" smtClean="0"/>
              <a:t>Kilde: Angus (2003): </a:t>
            </a:r>
            <a:r>
              <a:rPr lang="da-DK" i="1" dirty="0" err="1" smtClean="0"/>
              <a:t>Surviving</a:t>
            </a:r>
            <a:r>
              <a:rPr lang="da-DK" i="1" dirty="0" smtClean="0"/>
              <a:t> Intensive Care: a </a:t>
            </a:r>
            <a:r>
              <a:rPr lang="da-DK" i="1" dirty="0" err="1" smtClean="0"/>
              <a:t>report</a:t>
            </a:r>
            <a:r>
              <a:rPr lang="da-DK" i="1" dirty="0" smtClean="0"/>
              <a:t> from the 2002 </a:t>
            </a:r>
            <a:r>
              <a:rPr lang="da-DK" i="1" dirty="0" err="1" smtClean="0"/>
              <a:t>Brussels</a:t>
            </a:r>
            <a:r>
              <a:rPr lang="da-DK" i="1" dirty="0" smtClean="0"/>
              <a:t> </a:t>
            </a:r>
            <a:r>
              <a:rPr lang="da-DK" i="1" dirty="0" err="1" smtClean="0"/>
              <a:t>Roundtable</a:t>
            </a:r>
            <a:r>
              <a:rPr lang="da-DK" dirty="0" smtClean="0"/>
              <a:t>. Intensive Care Med.</a:t>
            </a:r>
          </a:p>
        </p:txBody>
      </p:sp>
    </p:spTree>
    <p:extLst>
      <p:ext uri="{BB962C8B-B14F-4D97-AF65-F5344CB8AC3E}">
        <p14:creationId xmlns:p14="http://schemas.microsoft.com/office/powerpoint/2010/main" val="2951264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Post intensive </a:t>
            </a:r>
            <a:r>
              <a:rPr lang="da-DK" sz="2400" dirty="0" err="1" smtClean="0"/>
              <a:t>care</a:t>
            </a:r>
            <a:r>
              <a:rPr lang="da-DK" sz="2400" dirty="0" smtClean="0"/>
              <a:t> syndrom (</a:t>
            </a:r>
            <a:r>
              <a:rPr lang="da-DK" sz="2400" dirty="0" err="1" smtClean="0"/>
              <a:t>pics</a:t>
            </a:r>
            <a:r>
              <a:rPr lang="da-DK" sz="2400" dirty="0" smtClean="0"/>
              <a:t>)</a:t>
            </a:r>
            <a:endParaRPr lang="da-DK" sz="2400" dirty="0"/>
          </a:p>
        </p:txBody>
      </p:sp>
      <p:sp>
        <p:nvSpPr>
          <p:cNvPr id="3" name="Pladsholder til indhold 2"/>
          <p:cNvSpPr>
            <a:spLocks noGrp="1"/>
          </p:cNvSpPr>
          <p:nvPr>
            <p:ph idx="1"/>
          </p:nvPr>
        </p:nvSpPr>
        <p:spPr/>
        <p:txBody>
          <a:bodyPr/>
          <a:lstStyle/>
          <a:p>
            <a:pPr marL="0" indent="0">
              <a:buNone/>
            </a:pPr>
            <a:endParaRPr lang="da-DK" sz="2400" dirty="0" smtClean="0"/>
          </a:p>
          <a:p>
            <a:pPr marL="0" indent="0">
              <a:buNone/>
            </a:pPr>
            <a:r>
              <a:rPr lang="da-DK" sz="2400" i="1" dirty="0" smtClean="0"/>
              <a:t>”Ny eller yderligere svækkelse i den fysiske, kognitive eller mentale sundhedstilstand efter kritisk sygdom, der persisterer efter den akutte hospitalisering” </a:t>
            </a:r>
            <a:r>
              <a:rPr lang="da-DK" sz="1600" dirty="0" smtClean="0"/>
              <a:t>(</a:t>
            </a:r>
            <a:r>
              <a:rPr lang="da-DK" sz="1600" dirty="0" err="1" smtClean="0"/>
              <a:t>Needham</a:t>
            </a:r>
            <a:r>
              <a:rPr lang="da-DK" sz="1600" dirty="0" smtClean="0"/>
              <a:t> 2012)</a:t>
            </a:r>
            <a:endParaRPr lang="da-DK" sz="1600" dirty="0"/>
          </a:p>
        </p:txBody>
      </p:sp>
    </p:spTree>
    <p:extLst>
      <p:ext uri="{BB962C8B-B14F-4D97-AF65-F5344CB8AC3E}">
        <p14:creationId xmlns:p14="http://schemas.microsoft.com/office/powerpoint/2010/main" val="334740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Eksempler på </a:t>
            </a:r>
            <a:r>
              <a:rPr lang="da-DK" sz="2400" dirty="0" err="1" smtClean="0"/>
              <a:t>pics</a:t>
            </a:r>
            <a:endParaRPr lang="da-DK" sz="2400"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4120028834"/>
              </p:ext>
            </p:extLst>
          </p:nvPr>
        </p:nvGraphicFramePr>
        <p:xfrm>
          <a:off x="765175" y="1638301"/>
          <a:ext cx="10655300" cy="4152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felt 4"/>
          <p:cNvSpPr txBox="1"/>
          <p:nvPr/>
        </p:nvSpPr>
        <p:spPr>
          <a:xfrm>
            <a:off x="760939" y="6014720"/>
            <a:ext cx="10923061" cy="276999"/>
          </a:xfrm>
          <a:prstGeom prst="rect">
            <a:avLst/>
          </a:prstGeom>
          <a:noFill/>
        </p:spPr>
        <p:txBody>
          <a:bodyPr wrap="square" lIns="0" tIns="0" rIns="0" bIns="0" rtlCol="0">
            <a:spAutoFit/>
          </a:bodyPr>
          <a:lstStyle/>
          <a:p>
            <a:r>
              <a:rPr lang="da-DK" dirty="0" smtClean="0"/>
              <a:t>Kilde: </a:t>
            </a:r>
            <a:r>
              <a:rPr lang="da-DK" dirty="0" err="1" smtClean="0"/>
              <a:t>Needham</a:t>
            </a:r>
            <a:r>
              <a:rPr lang="da-DK" dirty="0" smtClean="0"/>
              <a:t> 2012</a:t>
            </a:r>
          </a:p>
        </p:txBody>
      </p:sp>
    </p:spTree>
    <p:extLst>
      <p:ext uri="{BB962C8B-B14F-4D97-AF65-F5344CB8AC3E}">
        <p14:creationId xmlns:p14="http://schemas.microsoft.com/office/powerpoint/2010/main" val="1599640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5175" y="373178"/>
            <a:ext cx="10652651" cy="1001762"/>
          </a:xfrm>
        </p:spPr>
        <p:txBody>
          <a:bodyPr/>
          <a:lstStyle/>
          <a:p>
            <a:r>
              <a:rPr lang="da-DK" sz="2400" dirty="0" smtClean="0"/>
              <a:t>Baggrund for projektet</a:t>
            </a:r>
            <a:endParaRPr lang="da-DK" sz="2400" dirty="0"/>
          </a:p>
        </p:txBody>
      </p:sp>
      <p:sp>
        <p:nvSpPr>
          <p:cNvPr id="3" name="Pladsholder til indhold 2"/>
          <p:cNvSpPr>
            <a:spLocks noGrp="1"/>
          </p:cNvSpPr>
          <p:nvPr>
            <p:ph idx="1"/>
          </p:nvPr>
        </p:nvSpPr>
        <p:spPr/>
        <p:txBody>
          <a:bodyPr/>
          <a:lstStyle/>
          <a:p>
            <a:pPr marL="0" indent="0">
              <a:buNone/>
            </a:pPr>
            <a:r>
              <a:rPr lang="da-DK" sz="2400" u="sng" dirty="0" smtClean="0"/>
              <a:t>Klinisk </a:t>
            </a:r>
            <a:r>
              <a:rPr lang="da-DK" sz="2400" u="sng" dirty="0" smtClean="0"/>
              <a:t>baggrund</a:t>
            </a:r>
            <a:endParaRPr lang="da-DK" sz="2400" u="sng" dirty="0" smtClean="0"/>
          </a:p>
          <a:p>
            <a:r>
              <a:rPr lang="da-DK" sz="2400" dirty="0" smtClean="0"/>
              <a:t>På </a:t>
            </a:r>
            <a:r>
              <a:rPr lang="da-DK" sz="2400" dirty="0"/>
              <a:t>I</a:t>
            </a:r>
            <a:r>
              <a:rPr lang="da-DK" sz="2400" dirty="0" smtClean="0"/>
              <a:t>ntensivt Afsnit R, afholdes samtaler med tidligere intensive patienter. </a:t>
            </a:r>
          </a:p>
          <a:p>
            <a:r>
              <a:rPr lang="da-DK" sz="2400" dirty="0" smtClean="0"/>
              <a:t>Samtalen afholdes </a:t>
            </a:r>
            <a:r>
              <a:rPr lang="da-DK" sz="2400" dirty="0" err="1" smtClean="0"/>
              <a:t>ca</a:t>
            </a:r>
            <a:r>
              <a:rPr lang="da-DK" sz="2400" dirty="0" smtClean="0"/>
              <a:t> 3 måneder efter udskrivelse fra intensiv afsnit.</a:t>
            </a:r>
          </a:p>
          <a:p>
            <a:r>
              <a:rPr lang="da-DK" sz="2400" dirty="0" smtClean="0"/>
              <a:t>Afholdes på afdelingen af en </a:t>
            </a:r>
            <a:r>
              <a:rPr lang="da-DK" sz="2400" dirty="0" smtClean="0"/>
              <a:t>intensivsygeplejerske.</a:t>
            </a:r>
            <a:endParaRPr lang="da-DK" sz="2400" dirty="0" smtClean="0"/>
          </a:p>
          <a:p>
            <a:endParaRPr lang="da-DK" sz="2400" dirty="0" smtClean="0"/>
          </a:p>
          <a:p>
            <a:endParaRPr lang="da-DK" sz="2400" dirty="0" smtClean="0"/>
          </a:p>
          <a:p>
            <a:endParaRPr lang="da-DK" sz="2400" dirty="0"/>
          </a:p>
        </p:txBody>
      </p:sp>
      <p:sp>
        <p:nvSpPr>
          <p:cNvPr id="4" name="Pladsholder til indhold 3"/>
          <p:cNvSpPr>
            <a:spLocks noGrp="1"/>
          </p:cNvSpPr>
          <p:nvPr>
            <p:ph sz="quarter" idx="13"/>
          </p:nvPr>
        </p:nvSpPr>
        <p:spPr/>
        <p:txBody>
          <a:bodyPr/>
          <a:lstStyle/>
          <a:p>
            <a:pPr marL="0" indent="0">
              <a:buNone/>
            </a:pPr>
            <a:r>
              <a:rPr lang="da-DK" sz="2400" u="sng" dirty="0" smtClean="0"/>
              <a:t>Forskningsmæssig baggrund</a:t>
            </a:r>
          </a:p>
          <a:p>
            <a:r>
              <a:rPr lang="da-DK" sz="2400" dirty="0" smtClean="0"/>
              <a:t>Projektet er en del af forskningsprogrammet ”Patienten i front – Forskning i centrum”, der hører under Forskningsenheden for </a:t>
            </a:r>
            <a:r>
              <a:rPr lang="da-DK" sz="2400" dirty="0"/>
              <a:t>K</a:t>
            </a:r>
            <a:r>
              <a:rPr lang="da-DK" sz="2400" dirty="0" smtClean="0"/>
              <a:t>linisk </a:t>
            </a:r>
            <a:r>
              <a:rPr lang="da-DK" sz="2400" dirty="0" smtClean="0"/>
              <a:t>Sygepleje.</a:t>
            </a:r>
            <a:endParaRPr lang="da-DK" sz="2400" dirty="0" smtClean="0"/>
          </a:p>
        </p:txBody>
      </p:sp>
    </p:spTree>
    <p:extLst>
      <p:ext uri="{BB962C8B-B14F-4D97-AF65-F5344CB8AC3E}">
        <p14:creationId xmlns:p14="http://schemas.microsoft.com/office/powerpoint/2010/main" val="2172802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a:t>Formål med projektet</a:t>
            </a:r>
          </a:p>
        </p:txBody>
      </p:sp>
      <p:sp>
        <p:nvSpPr>
          <p:cNvPr id="3" name="Pladsholder til indhold 2"/>
          <p:cNvSpPr>
            <a:spLocks noGrp="1"/>
          </p:cNvSpPr>
          <p:nvPr>
            <p:ph idx="1"/>
          </p:nvPr>
        </p:nvSpPr>
        <p:spPr/>
        <p:txBody>
          <a:bodyPr/>
          <a:lstStyle/>
          <a:p>
            <a:pPr marL="0" lvl="0" indent="0">
              <a:buNone/>
            </a:pPr>
            <a:endParaRPr lang="da-DK" dirty="0"/>
          </a:p>
          <a:p>
            <a:pPr lvl="0"/>
            <a:r>
              <a:rPr lang="da-DK" sz="2400" dirty="0" smtClean="0"/>
              <a:t>At </a:t>
            </a:r>
            <a:r>
              <a:rPr lang="da-DK" sz="2400" dirty="0"/>
              <a:t>undersøge tidligere intensive patienters oplevelse af form og indhold af den individuelle </a:t>
            </a:r>
            <a:r>
              <a:rPr lang="da-DK" sz="2400" dirty="0" err="1"/>
              <a:t>follow-up</a:t>
            </a:r>
            <a:r>
              <a:rPr lang="da-DK" sz="2400" dirty="0"/>
              <a:t> samtale.</a:t>
            </a:r>
          </a:p>
          <a:p>
            <a:pPr lvl="0"/>
            <a:r>
              <a:rPr lang="da-DK" sz="2400" dirty="0"/>
              <a:t>At beskrive betydningen af samtalen i forhold til den enkelte </a:t>
            </a:r>
            <a:r>
              <a:rPr lang="da-DK" sz="2400" dirty="0" smtClean="0"/>
              <a:t>patients PICS </a:t>
            </a:r>
            <a:r>
              <a:rPr lang="da-DK" sz="2400" dirty="0"/>
              <a:t>symptomer.</a:t>
            </a:r>
          </a:p>
          <a:p>
            <a:endParaRPr lang="da-DK" dirty="0"/>
          </a:p>
        </p:txBody>
      </p:sp>
    </p:spTree>
    <p:extLst>
      <p:ext uri="{BB962C8B-B14F-4D97-AF65-F5344CB8AC3E}">
        <p14:creationId xmlns:p14="http://schemas.microsoft.com/office/powerpoint/2010/main" val="1118307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fremgangsmåde</a:t>
            </a:r>
            <a:endParaRPr lang="da-DK" sz="2400"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503575995"/>
              </p:ext>
            </p:extLst>
          </p:nvPr>
        </p:nvGraphicFramePr>
        <p:xfrm>
          <a:off x="765175" y="1638300"/>
          <a:ext cx="10655300" cy="4824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1135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sz="2400" dirty="0"/>
          </a:p>
        </p:txBody>
      </p:sp>
      <p:sp>
        <p:nvSpPr>
          <p:cNvPr id="3" name="Pladsholder til tekst 2"/>
          <p:cNvSpPr>
            <a:spLocks noGrp="1"/>
          </p:cNvSpPr>
          <p:nvPr>
            <p:ph type="body" sz="quarter" idx="14"/>
          </p:nvPr>
        </p:nvSpPr>
        <p:spPr/>
        <p:txBody>
          <a:bodyPr/>
          <a:lstStyle/>
          <a:p>
            <a:endParaRPr lang="da-DK" dirty="0" smtClean="0"/>
          </a:p>
          <a:p>
            <a:pPr marL="0" indent="0" algn="ctr">
              <a:buNone/>
            </a:pPr>
            <a:r>
              <a:rPr lang="da-DK" sz="2800" b="1" dirty="0" smtClean="0"/>
              <a:t>FUND</a:t>
            </a:r>
          </a:p>
        </p:txBody>
      </p:sp>
      <p:pic>
        <p:nvPicPr>
          <p:cNvPr id="5" name="Pladsholder til billede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4342" r="4342"/>
          <a:stretch>
            <a:fillRect/>
          </a:stretch>
        </p:blipFill>
        <p:spPr/>
      </p:pic>
    </p:spTree>
    <p:extLst>
      <p:ext uri="{BB962C8B-B14F-4D97-AF65-F5344CB8AC3E}">
        <p14:creationId xmlns:p14="http://schemas.microsoft.com/office/powerpoint/2010/main" val="10037632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NTENT" val="&lt;content&gt;&#10;  &lt;element&gt;&#10;    &lt;prefix&gt;&lt;/prefix&gt;&#10;    &lt;value&gt;%SD_OFF_Institute%&lt;/value&gt;&#10;    &lt;postfix&gt;&lt;/postfix&gt;&#10;  &lt;/element&gt;&#10;  &lt;element&gt;&#10;    &lt;prefix&gt;&amp;#11;&lt;/prefix&gt;&#10;    &lt;value&gt;%USR_Department%&lt;/value&gt;&#10;    &lt;postfix&gt;&lt;/postfix&gt;&#10;  &lt;/element&gt;&#10;  &lt;element&gt;&#10;    &lt;prefix&gt;&amp;#11;&lt;/prefix&gt;&#10;    &lt;value&gt;%USR_Speciality%&lt;/value&gt;&#10;    &lt;postfix&gt;&lt;/postfix&gt;&#10;  &lt;/element&gt;&#10;  &lt;element&gt;&#10;    &lt;prefix&gt;&amp;#11;&lt;/prefix&gt;&#10;    &lt;value&gt;%USR_Unit%&lt;/value&gt;&#10;    &lt;postfix&gt;&lt;/postfix&gt;&#10;  &lt;/element&gt;&#10;  &lt;element&gt;&#10;    &lt;prefix&gt;&amp;#11;&lt;/prefix&gt;&#10;    &lt;value&gt;%USR_Email%&lt;/value&gt;&#10;    &lt;postfix&gt;&lt;/postfix&gt;&#10;  &lt;/element&gt;&#10;    &lt;element&gt;&#10;    &lt;prefix&gt;&amp;#11;&lt;/prefix&gt;&#10;    &lt;value&gt;%USR_DirectPhone%&lt;/value&gt;&#10;    &lt;postfix&gt;&lt;/postfix&gt;&#10;  &lt;/element&gt;&#10;&#10;&lt;/content&gt;"/>
</p:tagLst>
</file>

<file path=ppt/theme/theme1.xml><?xml version="1.0" encoding="utf-8"?>
<a:theme xmlns:a="http://schemas.openxmlformats.org/drawingml/2006/main" name="Blank">
  <a:themeElements>
    <a:clrScheme name="Sundhed_Blå">
      <a:dk1>
        <a:sysClr val="windowText" lastClr="000000"/>
      </a:dk1>
      <a:lt1>
        <a:srgbClr val="FFFFFF"/>
      </a:lt1>
      <a:dk2>
        <a:srgbClr val="003145"/>
      </a:dk2>
      <a:lt2>
        <a:srgbClr val="ADC2C7"/>
      </a:lt2>
      <a:accent1>
        <a:srgbClr val="006983"/>
      </a:accent1>
      <a:accent2>
        <a:srgbClr val="1BD1FF"/>
      </a:accent2>
      <a:accent3>
        <a:srgbClr val="004150"/>
      </a:accent3>
      <a:accent4>
        <a:srgbClr val="3C8A2E"/>
      </a:accent4>
      <a:accent5>
        <a:srgbClr val="228E7C"/>
      </a:accent5>
      <a:accent6>
        <a:srgbClr val="002060"/>
      </a:accent6>
      <a:hlink>
        <a:srgbClr val="0000FF"/>
      </a:hlink>
      <a:folHlink>
        <a:srgbClr val="800080"/>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72000" tIns="72000" rIns="72000" bIns="72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RN PowerPoint.potx" id="{7B7D3DFC-9764-49C7-82C7-2A1AE1C2FBE0}" vid="{E2DCEEF7-6B01-48C4-89A0-FEDEEFB2E172}"/>
    </a:ext>
  </a:extLst>
</a:theme>
</file>

<file path=ppt/theme/theme2.xml><?xml version="1.0" encoding="utf-8"?>
<a:theme xmlns:a="http://schemas.openxmlformats.org/drawingml/2006/main" name="1_blank">
  <a:themeElements>
    <a:clrScheme name="2 Print Sundhed">
      <a:dk1>
        <a:sysClr val="windowText" lastClr="000000"/>
      </a:dk1>
      <a:lt1>
        <a:srgbClr val="004150"/>
      </a:lt1>
      <a:dk2>
        <a:srgbClr val="FFFFFF"/>
      </a:dk2>
      <a:lt2>
        <a:srgbClr val="006983"/>
      </a:lt2>
      <a:accent1>
        <a:srgbClr val="006983"/>
      </a:accent1>
      <a:accent2>
        <a:srgbClr val="1BD1FF"/>
      </a:accent2>
      <a:accent3>
        <a:srgbClr val="003145"/>
      </a:accent3>
      <a:accent4>
        <a:srgbClr val="3C8A2E"/>
      </a:accent4>
      <a:accent5>
        <a:srgbClr val="228E7C"/>
      </a:accent5>
      <a:accent6>
        <a:srgbClr val="002060"/>
      </a:accent6>
      <a:hlink>
        <a:srgbClr val="0000FF"/>
      </a:hlink>
      <a:folHlink>
        <a:srgbClr val="800080"/>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2400" b="1" i="0" u="none" strike="noStrike" cap="none" normalizeH="0" baseline="0" smtClean="0">
            <a:ln>
              <a:noFill/>
            </a:ln>
            <a:solidFill>
              <a:schemeClr val="tx1"/>
            </a:solidFill>
            <a:effectLst/>
            <a:latin typeface="Arial" charset="0"/>
          </a:defRPr>
        </a:defPPr>
      </a:lst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undhed_Blå">
    <a:dk1>
      <a:sysClr val="windowText" lastClr="000000"/>
    </a:dk1>
    <a:lt1>
      <a:srgbClr val="FFFFFF"/>
    </a:lt1>
    <a:dk2>
      <a:srgbClr val="003145"/>
    </a:dk2>
    <a:lt2>
      <a:srgbClr val="ADC2C7"/>
    </a:lt2>
    <a:accent1>
      <a:srgbClr val="006983"/>
    </a:accent1>
    <a:accent2>
      <a:srgbClr val="1BD1FF"/>
    </a:accent2>
    <a:accent3>
      <a:srgbClr val="004150"/>
    </a:accent3>
    <a:accent4>
      <a:srgbClr val="3C8A2E"/>
    </a:accent4>
    <a:accent5>
      <a:srgbClr val="228E7C"/>
    </a:accent5>
    <a:accent6>
      <a:srgbClr val="002060"/>
    </a:accent6>
    <a:hlink>
      <a:srgbClr val="0000FF"/>
    </a:hlink>
    <a:folHlink>
      <a:srgbClr val="800080"/>
    </a:folHlink>
  </a:clrScheme>
</a:themeOverride>
</file>

<file path=ppt/theme/themeOverride2.xml><?xml version="1.0" encoding="utf-8"?>
<a:themeOverride xmlns:a="http://schemas.openxmlformats.org/drawingml/2006/main">
  <a:clrScheme name="Sundhed_Blå">
    <a:dk1>
      <a:sysClr val="windowText" lastClr="000000"/>
    </a:dk1>
    <a:lt1>
      <a:srgbClr val="FFFFFF"/>
    </a:lt1>
    <a:dk2>
      <a:srgbClr val="003145"/>
    </a:dk2>
    <a:lt2>
      <a:srgbClr val="ADC2C7"/>
    </a:lt2>
    <a:accent1>
      <a:srgbClr val="006983"/>
    </a:accent1>
    <a:accent2>
      <a:srgbClr val="1BD1FF"/>
    </a:accent2>
    <a:accent3>
      <a:srgbClr val="004150"/>
    </a:accent3>
    <a:accent4>
      <a:srgbClr val="3C8A2E"/>
    </a:accent4>
    <a:accent5>
      <a:srgbClr val="228E7C"/>
    </a:accent5>
    <a:accent6>
      <a:srgbClr val="002060"/>
    </a:accent6>
    <a:hlink>
      <a:srgbClr val="0000FF"/>
    </a:hlink>
    <a:folHlink>
      <a:srgbClr val="800080"/>
    </a:folHlink>
  </a:clrScheme>
</a:themeOverride>
</file>

<file path=ppt/theme/themeOverride3.xml><?xml version="1.0" encoding="utf-8"?>
<a:themeOverride xmlns:a="http://schemas.openxmlformats.org/drawingml/2006/main">
  <a:clrScheme name="Sundhed_Blå">
    <a:dk1>
      <a:sysClr val="windowText" lastClr="000000"/>
    </a:dk1>
    <a:lt1>
      <a:srgbClr val="FFFFFF"/>
    </a:lt1>
    <a:dk2>
      <a:srgbClr val="003145"/>
    </a:dk2>
    <a:lt2>
      <a:srgbClr val="ADC2C7"/>
    </a:lt2>
    <a:accent1>
      <a:srgbClr val="006983"/>
    </a:accent1>
    <a:accent2>
      <a:srgbClr val="1BD1FF"/>
    </a:accent2>
    <a:accent3>
      <a:srgbClr val="004150"/>
    </a:accent3>
    <a:accent4>
      <a:srgbClr val="3C8A2E"/>
    </a:accent4>
    <a:accent5>
      <a:srgbClr val="228E7C"/>
    </a:accent5>
    <a:accent6>
      <a:srgbClr val="002060"/>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RN PowerPoint</Template>
  <TotalTime>1489</TotalTime>
  <Words>2914</Words>
  <Application>Microsoft Office PowerPoint</Application>
  <PresentationFormat>Widescreen</PresentationFormat>
  <Paragraphs>246</Paragraphs>
  <Slides>17</Slides>
  <Notes>17</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17</vt:i4>
      </vt:variant>
    </vt:vector>
  </HeadingPairs>
  <TitlesOfParts>
    <vt:vector size="21" baseType="lpstr">
      <vt:lpstr>Arial</vt:lpstr>
      <vt:lpstr>Calibri</vt:lpstr>
      <vt:lpstr>Blank</vt:lpstr>
      <vt:lpstr>1_blank</vt:lpstr>
      <vt:lpstr>kVALITATIV EVALUERING AF SAMTALER MED TIDLIGERE INTENSIVE PATIENTER    Anne glæemose og Ann Louise Hanifa Intensiv afsnit R, Klinik akut. Birgitte s Laursen, forskningsenheden for klinisk sygepleje.  </vt:lpstr>
      <vt:lpstr>Baggrund for follow-up til intensive patienter </vt:lpstr>
      <vt:lpstr>Forløbet af Kritisk sygdom</vt:lpstr>
      <vt:lpstr>Post intensive care syndrom (pics)</vt:lpstr>
      <vt:lpstr>Eksempler på pics</vt:lpstr>
      <vt:lpstr>Baggrund for projektet</vt:lpstr>
      <vt:lpstr>Formål med projektet</vt:lpstr>
      <vt:lpstr>fremgangsmåde</vt:lpstr>
      <vt:lpstr>PowerPoint-præsentation</vt:lpstr>
      <vt:lpstr>Afvikling af samtalen</vt:lpstr>
      <vt:lpstr>Inddragelse af Pårørende</vt:lpstr>
      <vt:lpstr>Fremvisning af sengestue</vt:lpstr>
      <vt:lpstr>Patienterne konfronteres med forløbet og hvor syge de har været</vt:lpstr>
      <vt:lpstr>Follow-up samtalen giver patienterne forståelse for at de PICS symptomer, de har, er normale</vt:lpstr>
      <vt:lpstr>Konklusion og bud på fremtidig praksis</vt:lpstr>
      <vt:lpstr>Kilder</vt:lpstr>
      <vt:lpstr>PowerPoint-præsentation</vt:lpstr>
    </vt:vector>
  </TitlesOfParts>
  <Company>Region Nordjylland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 EVALUERING AF SAMTALER MED TIDLIGERE INTENSIVE PATIENTER    Anne glæemose og Ann Louise Hanifa Intensiv afsnit R, Klinik akut, AauhK</dc:title>
  <dc:creator>Ann Louise Bødker Hanifa / Region Nordjylland</dc:creator>
  <cp:lastModifiedBy>Ann Louise Bødker Hanifa / Region Nordjylland</cp:lastModifiedBy>
  <cp:revision>202</cp:revision>
  <cp:lastPrinted>2017-10-02T12:22:47Z</cp:lastPrinted>
  <dcterms:created xsi:type="dcterms:W3CDTF">2017-06-06T10:23:56Z</dcterms:created>
  <dcterms:modified xsi:type="dcterms:W3CDTF">2017-10-03T07:06:08Z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www.skabelon.dk</vt:lpwstr>
  </property>
  <property fmtid="{D5CDD505-2E9C-101B-9397-08002B2CF9AE}" pid="3" name="ArtworkDefinitionTemplate">
    <vt:lpwstr>Presentation</vt:lpwstr>
  </property>
  <property fmtid="{D5CDD505-2E9C-101B-9397-08002B2CF9AE}" pid="4" name="HelpDocument">
    <vt:lpwstr>Region Nordjylland.html</vt:lpwstr>
  </property>
  <property fmtid="{D5CDD505-2E9C-101B-9397-08002B2CF9AE}" pid="5" name="RunSetTextContentFromTag">
    <vt:lpwstr>True</vt:lpwstr>
  </property>
  <property fmtid="{D5CDD505-2E9C-101B-9397-08002B2CF9AE}" pid="6" name="DocumentInfoFinished">
    <vt:lpwstr>True</vt:lpwstr>
  </property>
  <property fmtid="{D5CDD505-2E9C-101B-9397-08002B2CF9AE}" pid="7" name="SD_UserprofileName">
    <vt:lpwstr>Ann</vt:lpwstr>
  </property>
  <property fmtid="{D5CDD505-2E9C-101B-9397-08002B2CF9AE}" pid="8" name="SD_OFF_ID">
    <vt:lpwstr>3</vt:lpwstr>
  </property>
  <property fmtid="{D5CDD505-2E9C-101B-9397-08002B2CF9AE}" pid="9" name="CurrentOfficeID">
    <vt:lpwstr>3</vt:lpwstr>
  </property>
  <property fmtid="{D5CDD505-2E9C-101B-9397-08002B2CF9AE}" pid="10" name="SD_OFF_DisplayName">
    <vt:lpwstr>Aalborg Universitetshospital</vt:lpwstr>
  </property>
  <property fmtid="{D5CDD505-2E9C-101B-9397-08002B2CF9AE}" pid="11" name="SD_OFF_Institute">
    <vt:lpwstr>Aalborg Universitetshospital</vt:lpwstr>
  </property>
  <property fmtid="{D5CDD505-2E9C-101B-9397-08002B2CF9AE}" pid="12" name="SD_OFF_Institute_en-GB">
    <vt:lpwstr>Aalborg Universitetshospital</vt:lpwstr>
  </property>
  <property fmtid="{D5CDD505-2E9C-101B-9397-08002B2CF9AE}" pid="13" name="SD_OFF_MandatoryDepartment">
    <vt:lpwstr>(ingen)</vt:lpwstr>
  </property>
  <property fmtid="{D5CDD505-2E9C-101B-9397-08002B2CF9AE}" pid="14" name="SD_OFF_MandatoryDepartment_en-GB">
    <vt:lpwstr>(none)</vt:lpwstr>
  </property>
  <property fmtid="{D5CDD505-2E9C-101B-9397-08002B2CF9AE}" pid="15" name="SD_OFF_ColorDefinition">
    <vt:lpwstr>Blue</vt:lpwstr>
  </property>
  <property fmtid="{D5CDD505-2E9C-101B-9397-08002B2CF9AE}" pid="16" name="SD_OFF_LogoFileName">
    <vt:lpwstr>AalborgUniversitetshospital</vt:lpwstr>
  </property>
  <property fmtid="{D5CDD505-2E9C-101B-9397-08002B2CF9AE}" pid="17" name="USR_Name">
    <vt:lpwstr>Ann Louise Hanifa og Anne Glæemose</vt:lpwstr>
  </property>
  <property fmtid="{D5CDD505-2E9C-101B-9397-08002B2CF9AE}" pid="18" name="USR_Title">
    <vt:lpwstr>Intensivsygeplejersker</vt:lpwstr>
  </property>
  <property fmtid="{D5CDD505-2E9C-101B-9397-08002B2CF9AE}" pid="19" name="USR_DirectPhone">
    <vt:lpwstr/>
  </property>
  <property fmtid="{D5CDD505-2E9C-101B-9397-08002B2CF9AE}" pid="20" name="USR_Email">
    <vt:lpwstr>anlob@rn.dk aog@rn.dk</vt:lpwstr>
  </property>
  <property fmtid="{D5CDD505-2E9C-101B-9397-08002B2CF9AE}" pid="21" name="USR_Department">
    <vt:lpwstr>Klinik Akut</vt:lpwstr>
  </property>
  <property fmtid="{D5CDD505-2E9C-101B-9397-08002B2CF9AE}" pid="22" name="USR_Speciality">
    <vt:lpwstr/>
  </property>
  <property fmtid="{D5CDD505-2E9C-101B-9397-08002B2CF9AE}" pid="23" name="USR_Unit">
    <vt:lpwstr/>
  </property>
  <property fmtid="{D5CDD505-2E9C-101B-9397-08002B2CF9AE}" pid="24" name="USR_AddressOne">
    <vt:lpwstr>Hobrovej 42A, Postboks 365</vt:lpwstr>
  </property>
  <property fmtid="{D5CDD505-2E9C-101B-9397-08002B2CF9AE}" pid="25" name="USR_AddressTwo">
    <vt:lpwstr/>
  </property>
  <property fmtid="{D5CDD505-2E9C-101B-9397-08002B2CF9AE}" pid="26" name="USR_AddressThree">
    <vt:lpwstr>9000 Aalborg</vt:lpwstr>
  </property>
  <property fmtid="{D5CDD505-2E9C-101B-9397-08002B2CF9AE}" pid="27" name="USR_BusinessPhone">
    <vt:lpwstr/>
  </property>
  <property fmtid="{D5CDD505-2E9C-101B-9397-08002B2CF9AE}" pid="28" name="USR_Web">
    <vt:lpwstr/>
  </property>
  <property fmtid="{D5CDD505-2E9C-101B-9397-08002B2CF9AE}" pid="29" name="USR_FreeText">
    <vt:lpwstr/>
  </property>
  <property fmtid="{D5CDD505-2E9C-101B-9397-08002B2CF9AE}" pid="30" name="OVE_ReturnAddress">
    <vt:lpwstr/>
  </property>
  <property fmtid="{D5CDD505-2E9C-101B-9397-08002B2CF9AE}" pid="31" name="USR_Signature1">
    <vt:lpwstr>Ann Louise Bødker Hanifa</vt:lpwstr>
  </property>
  <property fmtid="{D5CDD505-2E9C-101B-9397-08002B2CF9AE}" pid="32" name="USR_SignatureTitle1">
    <vt:lpwstr>Intensivsygeplejerske</vt:lpwstr>
  </property>
  <property fmtid="{D5CDD505-2E9C-101B-9397-08002B2CF9AE}" pid="33" name="SD_DocumentLanguage">
    <vt:lpwstr>da-DK</vt:lpwstr>
  </property>
  <property fmtid="{D5CDD505-2E9C-101B-9397-08002B2CF9AE}" pid="34" name="LastCompletedArtworkDefinition">
    <vt:lpwstr>RegionN</vt:lpwstr>
  </property>
  <property fmtid="{D5CDD505-2E9C-101B-9397-08002B2CF9AE}" pid="35" name="LastColorSetFilter">
    <vt:lpwstr>BlueWhite*</vt:lpwstr>
  </property>
  <property fmtid="{D5CDD505-2E9C-101B-9397-08002B2CF9AE}" pid="36" name="ColorExtensionSet">
    <vt:lpwstr>BlueWhiteOne</vt:lpwstr>
  </property>
  <property fmtid="{D5CDD505-2E9C-101B-9397-08002B2CF9AE}" pid="37" name="ColorDefinition">
    <vt:lpwstr>Blue</vt:lpwstr>
  </property>
</Properties>
</file>