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7.xml" ContentType="application/vnd.openxmlformats-officedocument.themeOverride+xml"/>
  <Override PartName="/ppt/notesSlides/notesSlide15.xml" ContentType="application/vnd.openxmlformats-officedocument.presentationml.notesSlide+xml"/>
  <Override PartName="/ppt/theme/themeOverride8.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2" r:id="rId2"/>
    <p:sldId id="272" r:id="rId3"/>
    <p:sldId id="271" r:id="rId4"/>
    <p:sldId id="273" r:id="rId5"/>
    <p:sldId id="274" r:id="rId6"/>
    <p:sldId id="285" r:id="rId7"/>
    <p:sldId id="286" r:id="rId8"/>
    <p:sldId id="291" r:id="rId9"/>
    <p:sldId id="292" r:id="rId10"/>
    <p:sldId id="283" r:id="rId11"/>
    <p:sldId id="287" r:id="rId12"/>
    <p:sldId id="288" r:id="rId13"/>
    <p:sldId id="289" r:id="rId14"/>
    <p:sldId id="290" r:id="rId15"/>
    <p:sldId id="264" r:id="rId16"/>
    <p:sldId id="284"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B3B5A7"/>
    <a:srgbClr val="CDCFC4"/>
    <a:srgbClr val="FFFFFF"/>
    <a:srgbClr val="000000"/>
    <a:srgbClr val="DD8694"/>
    <a:srgbClr val="006983"/>
    <a:srgbClr val="822433"/>
    <a:srgbClr val="002839"/>
    <a:srgbClr val="8D98A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643" autoAdjust="0"/>
  </p:normalViewPr>
  <p:slideViewPr>
    <p:cSldViewPr snapToGrid="0" showGuides="1">
      <p:cViewPr varScale="1">
        <p:scale>
          <a:sx n="99" d="100"/>
          <a:sy n="99" d="100"/>
        </p:scale>
        <p:origin x="72"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72A38B-F9FA-4036-A084-652409E98F08}" type="datetimeFigureOut">
              <a:rPr lang="da-DK" smtClean="0"/>
              <a:pPr/>
              <a:t>04-10-2017</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436F85-577F-4A92-A47F-D540A2BCC821}" type="slidenum">
              <a:rPr lang="da-DK" smtClean="0"/>
              <a:pPr/>
              <a:t>‹nr.›</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da-DK" smtClean="0"/>
              <a:pPr/>
              <a:t>1</a:t>
            </a:fld>
            <a:endParaRPr lang="da-DK" dirty="0"/>
          </a:p>
        </p:txBody>
      </p:sp>
    </p:spTree>
    <p:extLst>
      <p:ext uri="{BB962C8B-B14F-4D97-AF65-F5344CB8AC3E}">
        <p14:creationId xmlns:p14="http://schemas.microsoft.com/office/powerpoint/2010/main" val="4183272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pPr/>
              <a:t>10</a:t>
            </a:fld>
            <a:endParaRPr lang="da-DK" dirty="0"/>
          </a:p>
        </p:txBody>
      </p:sp>
    </p:spTree>
    <p:extLst>
      <p:ext uri="{BB962C8B-B14F-4D97-AF65-F5344CB8AC3E}">
        <p14:creationId xmlns:p14="http://schemas.microsoft.com/office/powerpoint/2010/main" val="66921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pPr/>
              <a:t>11</a:t>
            </a:fld>
            <a:endParaRPr lang="da-DK" dirty="0"/>
          </a:p>
        </p:txBody>
      </p:sp>
    </p:spTree>
    <p:extLst>
      <p:ext uri="{BB962C8B-B14F-4D97-AF65-F5344CB8AC3E}">
        <p14:creationId xmlns:p14="http://schemas.microsoft.com/office/powerpoint/2010/main" val="3670467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pPr/>
              <a:t>12</a:t>
            </a:fld>
            <a:endParaRPr lang="da-DK" dirty="0"/>
          </a:p>
        </p:txBody>
      </p:sp>
    </p:spTree>
    <p:extLst>
      <p:ext uri="{BB962C8B-B14F-4D97-AF65-F5344CB8AC3E}">
        <p14:creationId xmlns:p14="http://schemas.microsoft.com/office/powerpoint/2010/main" val="205555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pPr/>
              <a:t>13</a:t>
            </a:fld>
            <a:endParaRPr lang="da-DK" dirty="0"/>
          </a:p>
        </p:txBody>
      </p:sp>
    </p:spTree>
    <p:extLst>
      <p:ext uri="{BB962C8B-B14F-4D97-AF65-F5344CB8AC3E}">
        <p14:creationId xmlns:p14="http://schemas.microsoft.com/office/powerpoint/2010/main" val="4018613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pPr/>
              <a:t>14</a:t>
            </a:fld>
            <a:endParaRPr lang="da-DK" dirty="0"/>
          </a:p>
        </p:txBody>
      </p:sp>
    </p:spTree>
    <p:extLst>
      <p:ext uri="{BB962C8B-B14F-4D97-AF65-F5344CB8AC3E}">
        <p14:creationId xmlns:p14="http://schemas.microsoft.com/office/powerpoint/2010/main" val="394467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pPr/>
              <a:t>15</a:t>
            </a:fld>
            <a:endParaRPr lang="da-DK" dirty="0"/>
          </a:p>
        </p:txBody>
      </p:sp>
    </p:spTree>
    <p:extLst>
      <p:ext uri="{BB962C8B-B14F-4D97-AF65-F5344CB8AC3E}">
        <p14:creationId xmlns:p14="http://schemas.microsoft.com/office/powerpoint/2010/main" val="1820537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pPr/>
              <a:t>16</a:t>
            </a:fld>
            <a:endParaRPr lang="da-DK" dirty="0"/>
          </a:p>
        </p:txBody>
      </p:sp>
    </p:spTree>
    <p:extLst>
      <p:ext uri="{BB962C8B-B14F-4D97-AF65-F5344CB8AC3E}">
        <p14:creationId xmlns:p14="http://schemas.microsoft.com/office/powerpoint/2010/main" val="129173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pPr/>
              <a:t>2</a:t>
            </a:fld>
            <a:endParaRPr lang="da-DK" dirty="0"/>
          </a:p>
        </p:txBody>
      </p:sp>
    </p:spTree>
    <p:extLst>
      <p:ext uri="{BB962C8B-B14F-4D97-AF65-F5344CB8AC3E}">
        <p14:creationId xmlns:p14="http://schemas.microsoft.com/office/powerpoint/2010/main" val="2635015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da-DK" sz="2000" b="0" i="0" u="none" strike="noStrike" kern="1200" cap="none" spc="0" normalizeH="0" baseline="0" noProof="0" dirty="0" smtClean="0">
                <a:ln>
                  <a:noFill/>
                </a:ln>
                <a:solidFill>
                  <a:prstClr val="black"/>
                </a:solidFill>
                <a:effectLst/>
                <a:uLnTx/>
                <a:uFillTx/>
                <a:latin typeface="Arial"/>
                <a:ea typeface="+mn-ea"/>
                <a:cs typeface="Arial"/>
              </a:rPr>
              <a:t/>
            </a:r>
            <a:br>
              <a:rPr kumimoji="0" lang="da-DK" sz="2000" b="0" i="0" u="none" strike="noStrike" kern="1200" cap="none" spc="0" normalizeH="0" baseline="0" noProof="0" dirty="0" smtClean="0">
                <a:ln>
                  <a:noFill/>
                </a:ln>
                <a:solidFill>
                  <a:prstClr val="black"/>
                </a:solidFill>
                <a:effectLst/>
                <a:uLnTx/>
                <a:uFillTx/>
                <a:latin typeface="Arial"/>
                <a:ea typeface="+mn-ea"/>
                <a:cs typeface="Arial"/>
              </a:rPr>
            </a:br>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pPr/>
              <a:t>3</a:t>
            </a:fld>
            <a:endParaRPr lang="da-DK" dirty="0"/>
          </a:p>
        </p:txBody>
      </p:sp>
    </p:spTree>
    <p:extLst>
      <p:ext uri="{BB962C8B-B14F-4D97-AF65-F5344CB8AC3E}">
        <p14:creationId xmlns:p14="http://schemas.microsoft.com/office/powerpoint/2010/main" val="90091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pPr/>
              <a:t>4</a:t>
            </a:fld>
            <a:endParaRPr lang="da-DK" dirty="0"/>
          </a:p>
        </p:txBody>
      </p:sp>
    </p:spTree>
    <p:extLst>
      <p:ext uri="{BB962C8B-B14F-4D97-AF65-F5344CB8AC3E}">
        <p14:creationId xmlns:p14="http://schemas.microsoft.com/office/powerpoint/2010/main" val="234733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pPr/>
              <a:t>5</a:t>
            </a:fld>
            <a:endParaRPr lang="da-DK" dirty="0"/>
          </a:p>
        </p:txBody>
      </p:sp>
    </p:spTree>
    <p:extLst>
      <p:ext uri="{BB962C8B-B14F-4D97-AF65-F5344CB8AC3E}">
        <p14:creationId xmlns:p14="http://schemas.microsoft.com/office/powerpoint/2010/main" val="340310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pPr/>
              <a:t>6</a:t>
            </a:fld>
            <a:endParaRPr lang="da-DK" dirty="0"/>
          </a:p>
        </p:txBody>
      </p:sp>
    </p:spTree>
    <p:extLst>
      <p:ext uri="{BB962C8B-B14F-4D97-AF65-F5344CB8AC3E}">
        <p14:creationId xmlns:p14="http://schemas.microsoft.com/office/powerpoint/2010/main" val="8374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pPr/>
              <a:t>7</a:t>
            </a:fld>
            <a:endParaRPr lang="da-DK" dirty="0"/>
          </a:p>
        </p:txBody>
      </p:sp>
    </p:spTree>
    <p:extLst>
      <p:ext uri="{BB962C8B-B14F-4D97-AF65-F5344CB8AC3E}">
        <p14:creationId xmlns:p14="http://schemas.microsoft.com/office/powerpoint/2010/main" val="773169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pPr/>
              <a:t>8</a:t>
            </a:fld>
            <a:endParaRPr lang="da-DK" dirty="0"/>
          </a:p>
        </p:txBody>
      </p:sp>
    </p:spTree>
    <p:extLst>
      <p:ext uri="{BB962C8B-B14F-4D97-AF65-F5344CB8AC3E}">
        <p14:creationId xmlns:p14="http://schemas.microsoft.com/office/powerpoint/2010/main" val="25704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pPr/>
              <a:t>9</a:t>
            </a:fld>
            <a:endParaRPr lang="da-DK" dirty="0"/>
          </a:p>
        </p:txBody>
      </p:sp>
    </p:spTree>
    <p:extLst>
      <p:ext uri="{BB962C8B-B14F-4D97-AF65-F5344CB8AC3E}">
        <p14:creationId xmlns:p14="http://schemas.microsoft.com/office/powerpoint/2010/main" val="264372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1" name="SecondaryColor"/>
          <p:cNvSpPr/>
          <p:nvPr userDrawn="1"/>
        </p:nvSpPr>
        <p:spPr>
          <a:xfrm>
            <a:off x="0" y="5475600"/>
            <a:ext cx="12192002" cy="1382400"/>
          </a:xfrm>
          <a:prstGeom prst="rect">
            <a:avLst/>
          </a:prstGeom>
          <a:solidFill>
            <a:srgbClr val="0028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smtClean="0"/>
              <a:t>Klik for at redigere i master</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pPr/>
              <a:t>04-10-2017</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pPr/>
              <a:t>‹nr.›</a:t>
            </a:fld>
            <a:endParaRPr lang="da-DK" dirty="0"/>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7"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51978" y="5810400"/>
            <a:ext cx="3402822" cy="720000"/>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smtClean="0"/>
              <a:t>Klik for at redigere i master</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pPr/>
              <a:t>04-10-2017</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14" name="(n)W"/>
          <p:cNvSpPr>
            <a:spLocks noGrp="1"/>
          </p:cNvSpPr>
          <p:nvPr>
            <p:ph type="body" sz="quarter" idx="15" hasCustomPrompt="1"/>
          </p:nvPr>
        </p:nvSpPr>
        <p:spPr>
          <a:xfrm>
            <a:off x="151200" y="150990"/>
            <a:ext cx="615600" cy="615600"/>
          </a:xfrm>
          <a:blipFill>
            <a:blip r:embed="rId2" cstate="print"/>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42108348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smtClean="0"/>
              <a:t>Klik for at redigere i master</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04-10-2017</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6419481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smtClean="0"/>
              <a:t>Klik for at redigere i master</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04-10-2017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32957818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smtClean="0"/>
              <a:t>Klik for at redigere i master</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04-10-2017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pPr/>
              <a:t>04-10-2017</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pPr/>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sp>
        <p:nvSpPr>
          <p:cNvPr id="20" name="(n)W"/>
          <p:cNvSpPr>
            <a:spLocks noGrp="1"/>
          </p:cNvSpPr>
          <p:nvPr>
            <p:ph type="body" sz="quarter" idx="15" hasCustomPrompt="1"/>
          </p:nvPr>
        </p:nvSpPr>
        <p:spPr>
          <a:xfrm>
            <a:off x="151200" y="150990"/>
            <a:ext cx="615600" cy="615600"/>
          </a:xfrm>
          <a:blipFill>
            <a:blip r:embed="rId2" cstate="print"/>
            <a:stretch>
              <a:fillRect/>
            </a:stretch>
          </a:blipFill>
        </p:spPr>
        <p:txBody>
          <a:bodyPr/>
          <a:lstStyle>
            <a:lvl1pPr marL="0" indent="0">
              <a:buFontTx/>
              <a:buNone/>
              <a:defRPr sz="100"/>
            </a:lvl1pPr>
          </a:lstStyle>
          <a:p>
            <a:pPr lvl="0"/>
            <a:r>
              <a:rPr lang="da-DK" dirty="0"/>
              <a:t>.</a:t>
            </a:r>
          </a:p>
        </p:txBody>
      </p:sp>
    </p:spTree>
    <p:extLst>
      <p:ext uri="{BB962C8B-B14F-4D97-AF65-F5344CB8AC3E}">
        <p14:creationId xmlns:p14="http://schemas.microsoft.com/office/powerpoint/2010/main" val="1939768170"/>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04-10-2017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+45 23 49 75 19</a:t>
            </a:r>
            <a:endParaRPr lang="da-DK" sz="2400" dirty="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karin.mikkelsen@rn.dk</a:t>
            </a:r>
            <a:endParaRPr lang="da-DK" sz="2400" dirty="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Klinik Akut</a:t>
            </a:r>
            <a:endParaRPr lang="da-DK" sz="2400" dirty="0"/>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Aalborg Universitetshospital</a:t>
            </a:r>
            <a:endParaRPr lang="da-DK" sz="2400" dirty="0"/>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smtClean="0">
                <a:solidFill>
                  <a:srgbClr val="FFFFFF"/>
                </a:solidFill>
              </a:rPr>
              <a:t>Aalborg Universitetshospital</a:t>
            </a:r>
            <a:br>
              <a:rPr lang="da-DK" sz="2400" smtClean="0">
                <a:solidFill>
                  <a:srgbClr val="FFFFFF"/>
                </a:solidFill>
              </a:rPr>
            </a:br>
            <a:r>
              <a:rPr lang="da-DK" sz="2400" smtClean="0">
                <a:solidFill>
                  <a:srgbClr val="FFFFFF"/>
                </a:solidFill>
              </a:rPr>
              <a:t>Klinik Akut</a:t>
            </a:r>
            <a:br>
              <a:rPr lang="da-DK" sz="2400" smtClean="0">
                <a:solidFill>
                  <a:srgbClr val="FFFFFF"/>
                </a:solidFill>
              </a:rPr>
            </a:br>
            <a:r>
              <a:rPr lang="da-DK" sz="2400" smtClean="0">
                <a:solidFill>
                  <a:srgbClr val="FFFFFF"/>
                </a:solidFill>
              </a:rPr>
              <a:t>karin.mikkelsen@rn.dk</a:t>
            </a:r>
            <a:br>
              <a:rPr lang="da-DK" sz="2400" smtClean="0">
                <a:solidFill>
                  <a:srgbClr val="FFFFFF"/>
                </a:solidFill>
              </a:rPr>
            </a:br>
            <a:r>
              <a:rPr lang="da-DK" sz="2400" smtClean="0">
                <a:solidFill>
                  <a:srgbClr val="FFFFFF"/>
                </a:solidFill>
              </a:rPr>
              <a:t>+45 23 49 75 19</a:t>
            </a:r>
            <a:endParaRPr lang="da-DK" sz="2400" dirty="0">
              <a:solidFill>
                <a:srgbClr val="FFFFFF"/>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10000"/>
          </a:bodyPr>
          <a:lstStyle/>
          <a:p>
            <a:pPr algn="l"/>
            <a:r>
              <a:rPr lang="da-DK" sz="5000" b="1" cap="all" spc="500" baseline="0" smtClean="0">
                <a:solidFill>
                  <a:srgbClr val="FFFFFF"/>
                </a:solidFill>
              </a:rPr>
              <a:t>Karin Bundgaard Mikkelsen</a:t>
            </a:r>
            <a:endParaRPr lang="da-DK" sz="5000" b="1" cap="all" spc="500" baseline="0" dirty="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solidFill>
                  <a:srgbClr val="FFFFFF"/>
                </a:solidFill>
              </a:rPr>
              <a:t>Postdoc</a:t>
            </a:r>
            <a:endParaRPr lang="da-DK" sz="2400" dirty="0">
              <a:solidFill>
                <a:srgbClr val="FFFFFF"/>
              </a:solidFill>
            </a:endParaRPr>
          </a:p>
        </p:txBody>
      </p:sp>
    </p:spTree>
    <p:extLst>
      <p:ext uri="{BB962C8B-B14F-4D97-AF65-F5344CB8AC3E}">
        <p14:creationId xmlns:p14="http://schemas.microsoft.com/office/powerpoint/2010/main" val="206853118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pPr/>
              <a:t>04-10-2017</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dirty="0"/>
          </a:p>
        </p:txBody>
      </p:sp>
      <p:sp>
        <p:nvSpPr>
          <p:cNvPr id="3" name="Date Placeholder 2"/>
          <p:cNvSpPr>
            <a:spLocks noGrp="1"/>
          </p:cNvSpPr>
          <p:nvPr>
            <p:ph type="dt" sz="half" idx="10"/>
          </p:nvPr>
        </p:nvSpPr>
        <p:spPr/>
        <p:txBody>
          <a:bodyPr/>
          <a:lstStyle/>
          <a:p>
            <a:fld id="{54E0A626-36E7-4ACB-AE94-30B8AB1B2246}" type="datetimeFigureOut">
              <a:rPr lang="da-DK" smtClean="0"/>
              <a:pPr/>
              <a:t>04-10-2017</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94525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5"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p:txBody>
          <a:bodyPr/>
          <a:lstStyle>
            <a:lvl1pPr>
              <a:defRPr>
                <a:solidFill>
                  <a:srgbClr val="FFFFFF"/>
                </a:solidFill>
              </a:defRPr>
            </a:lvl1pPr>
          </a:lstStyle>
          <a:p>
            <a:r>
              <a:rPr lang="da-DK" smtClean="0"/>
              <a:t>Klik for at redigere i master</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04-10-2017</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542258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pPr/>
              <a:t>04-10-2017</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7140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8"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smtClean="0"/>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04-10-2017</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040176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pPr/>
              <a:t>04-10-2017</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3955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le"/>
          <p:cNvSpPr>
            <a:spLocks noGrp="1"/>
          </p:cNvSpPr>
          <p:nvPr>
            <p:ph type="title"/>
          </p:nvPr>
        </p:nvSpPr>
        <p:spPr/>
        <p:txBody>
          <a:bodyPr/>
          <a:lstStyle>
            <a:lvl1pPr>
              <a:defRPr>
                <a:solidFill>
                  <a:srgbClr val="FFFFFF"/>
                </a:solidFill>
              </a:defRPr>
            </a:lvl1pPr>
          </a:lstStyle>
          <a:p>
            <a:r>
              <a:rPr lang="da-DK" smtClean="0"/>
              <a:t>Klik for at redigere i master</a:t>
            </a:r>
            <a:endParaRPr lang="en-GB" dirty="0"/>
          </a:p>
        </p:txBody>
      </p:sp>
      <p:sp>
        <p:nvSpPr>
          <p:cNvPr id="3" name="Text"/>
          <p:cNvSpPr>
            <a:spLocks noGrp="1"/>
          </p:cNvSpPr>
          <p:nvPr>
            <p:ph idx="1"/>
          </p:nvPr>
        </p:nvSpPr>
        <p:spPr>
          <a:xfrm>
            <a:off x="765175" y="1638696"/>
            <a:ext cx="5148264" cy="482398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8" name="Text"/>
          <p:cNvSpPr>
            <a:spLocks noGrp="1"/>
          </p:cNvSpPr>
          <p:nvPr>
            <p:ph sz="quarter" idx="13"/>
          </p:nvPr>
        </p:nvSpPr>
        <p:spPr>
          <a:xfrm>
            <a:off x="6269038" y="1638300"/>
            <a:ext cx="5148788"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04-10-2017</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3146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6" name="PrimaryColor"/>
          <p:cNvSpPr/>
          <p:nvPr userDrawn="1"/>
        </p:nvSpPr>
        <p:spPr>
          <a:xfrm>
            <a:off x="-1" y="0"/>
            <a:ext cx="6019035"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smtClean="0"/>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smtClean="0"/>
              <a:t>Klik på ikonet for at tilføje et billede</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04-10-2017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90849549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sp>
        <p:nvSpPr>
          <p:cNvPr id="6" name="PrimaryColor"/>
          <p:cNvSpPr/>
          <p:nvPr userDrawn="1"/>
        </p:nvSpPr>
        <p:spPr>
          <a:xfrm>
            <a:off x="-1" y="0"/>
            <a:ext cx="6019035"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smtClean="0"/>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pPr/>
              <a:t>04-10-2017</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8"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2087018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smtClean="0"/>
              <a:t>Klik for at redigere i master</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04-10-2017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149239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pPr/>
              <a:t>04-10-2017</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pPr/>
              <a:t>‹nr.›</a:t>
            </a:fld>
            <a:endParaRPr lang="da-DK" dirty="0"/>
          </a:p>
        </p:txBody>
      </p:sp>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3" name="(n)B"/>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64" r:id="rId5"/>
    <p:sldLayoutId id="2147483668" r:id="rId6"/>
    <p:sldLayoutId id="2147483658" r:id="rId7"/>
    <p:sldLayoutId id="2147483667" r:id="rId8"/>
    <p:sldLayoutId id="2147483657" r:id="rId9"/>
    <p:sldLayoutId id="2147483660" r:id="rId10"/>
    <p:sldLayoutId id="2147483651" r:id="rId11"/>
    <p:sldLayoutId id="2147483665" r:id="rId12"/>
    <p:sldLayoutId id="2147483661" r:id="rId13"/>
    <p:sldLayoutId id="2147483656" r:id="rId14"/>
    <p:sldLayoutId id="2147483669" r:id="rId15"/>
    <p:sldLayoutId id="2147483655" r:id="rId16"/>
    <p:sldLayoutId id="2147483654"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192" userDrawn="1">
          <p15:clr>
            <a:srgbClr val="F26B43"/>
          </p15:clr>
        </p15:guide>
        <p15:guide id="3" orient="horz" pos="224" userDrawn="1">
          <p15:clr>
            <a:srgbClr val="F26B43"/>
          </p15:clr>
        </p15:guide>
        <p15:guide id="4" orient="horz" pos="855" userDrawn="1">
          <p15:clr>
            <a:srgbClr val="F26B43"/>
          </p15:clr>
        </p15:guide>
        <p15:guide id="5" pos="482" userDrawn="1">
          <p15:clr>
            <a:srgbClr val="F26B43"/>
          </p15:clr>
        </p15:guide>
        <p15:guide id="6" pos="3725" userDrawn="1">
          <p15:clr>
            <a:srgbClr val="F26B43"/>
          </p15:clr>
        </p15:guide>
        <p15:guide id="7" orient="horz" pos="1032" userDrawn="1">
          <p15:clr>
            <a:srgbClr val="F26B43"/>
          </p15:clr>
        </p15:guide>
        <p15:guide id="8" orient="horz" pos="3965" userDrawn="1">
          <p15:clr>
            <a:srgbClr val="F26B43"/>
          </p15:clr>
        </p15:guide>
        <p15:guide id="9" pos="39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hemeOverride" Target="../theme/themeOverride7.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hemeOverride" Target="../theme/themeOverride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4.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hemeOverride" Target="../theme/themeOverride5.xml"/><Relationship Id="rId5" Type="http://schemas.openxmlformats.org/officeDocument/2006/relationships/image" Target="../media/image18.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imaryColor"/>
          <p:cNvSpPr/>
          <p:nvPr/>
        </p:nvSpPr>
        <p:spPr>
          <a:xfrm>
            <a:off x="0" y="-1"/>
            <a:ext cx="12192000" cy="6854825"/>
          </a:xfrm>
          <a:prstGeom prst="rect">
            <a:avLst/>
          </a:prstGeom>
          <a:solidFill>
            <a:srgbClr val="0098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10" name="TitlepagePicture"/>
          <p:cNvSpPr/>
          <p:nvPr/>
        </p:nvSpPr>
        <p:spPr>
          <a:xfrm>
            <a:off x="0" y="0"/>
            <a:ext cx="12192000" cy="685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4" name="SecondaryColor"/>
          <p:cNvSpPr/>
          <p:nvPr/>
        </p:nvSpPr>
        <p:spPr>
          <a:xfrm>
            <a:off x="0" y="5475600"/>
            <a:ext cx="12192002" cy="1382400"/>
          </a:xfrm>
          <a:prstGeom prst="rect">
            <a:avLst/>
          </a:prstGeom>
          <a:solidFill>
            <a:srgbClr val="00283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FFFFFF"/>
              </a:solidFill>
            </a:endParaRPr>
          </a:p>
        </p:txBody>
      </p:sp>
      <p:pic>
        <p:nvPicPr>
          <p:cNvPr id="5" name="Femte element"/>
          <p:cNvPicPr>
            <a:picLocks noChangeAspect="1"/>
          </p:cNvPicPr>
          <p:nvPr/>
        </p:nvPicPr>
        <p:blipFill rotWithShape="1">
          <a:blip r:embed="rId4"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6" name="Institutlinje"/>
          <p:cNvSpPr/>
          <p:nvPr/>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7" name="(n) W"/>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8" name="LogoPPT"/>
          <p:cNvSpPr/>
          <p:nvPr/>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pic>
        <p:nvPicPr>
          <p:cNvPr id="12" name="LogoPPT_bmkAr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1978" y="5810400"/>
            <a:ext cx="3402822" cy="720000"/>
          </a:xfrm>
          <a:prstGeom prst="rect">
            <a:avLst/>
          </a:prstGeom>
        </p:spPr>
      </p:pic>
      <p:sp>
        <p:nvSpPr>
          <p:cNvPr id="2" name="Titel 1"/>
          <p:cNvSpPr>
            <a:spLocks noGrp="1"/>
          </p:cNvSpPr>
          <p:nvPr>
            <p:ph type="ctrTitle"/>
          </p:nvPr>
        </p:nvSpPr>
        <p:spPr>
          <a:xfrm>
            <a:off x="765175" y="2881480"/>
            <a:ext cx="9046090" cy="665532"/>
          </a:xfrm>
        </p:spPr>
        <p:txBody>
          <a:bodyPr/>
          <a:lstStyle/>
          <a:p>
            <a:r>
              <a:rPr lang="da-DK" sz="4800" dirty="0" smtClean="0">
                <a:latin typeface="Calibri" panose="020F0502020204030204" pitchFamily="34" charset="0"/>
              </a:rPr>
              <a:t>HOT-NURSE</a:t>
            </a:r>
            <a:br>
              <a:rPr lang="da-DK" sz="4800" dirty="0" smtClean="0">
                <a:latin typeface="Calibri" panose="020F0502020204030204" pitchFamily="34" charset="0"/>
              </a:rPr>
            </a:br>
            <a:r>
              <a:rPr lang="da-DK" sz="4800" dirty="0" err="1" smtClean="0">
                <a:latin typeface="Calibri" panose="020F0502020204030204" pitchFamily="34" charset="0"/>
              </a:rPr>
              <a:t>Hypo</a:t>
            </a:r>
            <a:r>
              <a:rPr lang="da-DK" sz="4800" dirty="0" smtClean="0">
                <a:latin typeface="Calibri" panose="020F0502020204030204" pitchFamily="34" charset="0"/>
              </a:rPr>
              <a:t>- eller </a:t>
            </a:r>
            <a:r>
              <a:rPr lang="da-DK" sz="4800" dirty="0" err="1" smtClean="0">
                <a:latin typeface="Calibri" panose="020F0502020204030204" pitchFamily="34" charset="0"/>
              </a:rPr>
              <a:t>hyperoxi</a:t>
            </a:r>
            <a:r>
              <a:rPr lang="da-DK" sz="4800" dirty="0" smtClean="0">
                <a:latin typeface="Calibri" panose="020F0502020204030204" pitchFamily="34" charset="0"/>
              </a:rPr>
              <a:t/>
            </a:r>
            <a:br>
              <a:rPr lang="da-DK" sz="4800" dirty="0" smtClean="0">
                <a:latin typeface="Calibri" panose="020F0502020204030204" pitchFamily="34" charset="0"/>
              </a:rPr>
            </a:br>
            <a:r>
              <a:rPr lang="da-DK" sz="2400" cap="none" dirty="0" smtClean="0">
                <a:latin typeface="Calibri" panose="020F0502020204030204" pitchFamily="34" charset="0"/>
              </a:rPr>
              <a:t>- hvor meget er nok og hvem bestemmer det?</a:t>
            </a:r>
            <a:endParaRPr lang="da-DK" sz="2400" cap="none" dirty="0">
              <a:latin typeface="Calibri" panose="020F0502020204030204" pitchFamily="34" charset="0"/>
            </a:endParaRPr>
          </a:p>
        </p:txBody>
      </p:sp>
    </p:spTree>
    <p:extLst>
      <p:ext uri="{BB962C8B-B14F-4D97-AF65-F5344CB8AC3E}">
        <p14:creationId xmlns:p14="http://schemas.microsoft.com/office/powerpoint/2010/main" val="745800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3200" dirty="0" smtClean="0">
                <a:latin typeface="Calibri" panose="020F0502020204030204" pitchFamily="34" charset="0"/>
              </a:rPr>
              <a:t>Præliminære resultater</a:t>
            </a:r>
            <a:endParaRPr lang="da-DK" sz="3200" dirty="0">
              <a:latin typeface="Calibri" panose="020F0502020204030204" pitchFamily="34" charset="0"/>
            </a:endParaRPr>
          </a:p>
        </p:txBody>
      </p:sp>
      <p:pic>
        <p:nvPicPr>
          <p:cNvPr id="5" name="Pladsholder til indhold 4"/>
          <p:cNvPicPr>
            <a:picLocks noGrp="1" noChangeAspect="1"/>
          </p:cNvPicPr>
          <p:nvPr>
            <p:ph idx="1"/>
          </p:nvPr>
        </p:nvPicPr>
        <p:blipFill>
          <a:blip r:embed="rId4" cstate="print"/>
          <a:stretch>
            <a:fillRect/>
          </a:stretch>
        </p:blipFill>
        <p:spPr>
          <a:xfrm>
            <a:off x="4512612" y="3668261"/>
            <a:ext cx="4134979" cy="2771040"/>
          </a:xfrm>
          <a:prstGeom prst="rect">
            <a:avLst/>
          </a:prstGeom>
        </p:spPr>
      </p:pic>
      <p:pic>
        <p:nvPicPr>
          <p:cNvPr id="6" name="Pladsholder til indhold 5"/>
          <p:cNvPicPr>
            <a:picLocks noGrp="1" noChangeAspect="1"/>
          </p:cNvPicPr>
          <p:nvPr>
            <p:ph sz="quarter" idx="4294967295"/>
          </p:nvPr>
        </p:nvPicPr>
        <p:blipFill>
          <a:blip r:embed="rId5" cstate="print"/>
          <a:stretch>
            <a:fillRect/>
          </a:stretch>
        </p:blipFill>
        <p:spPr>
          <a:xfrm>
            <a:off x="9213296" y="3881621"/>
            <a:ext cx="2102468" cy="2102469"/>
          </a:xfrm>
          <a:prstGeom prst="rect">
            <a:avLst/>
          </a:prstGeom>
        </p:spPr>
      </p:pic>
      <p:pic>
        <p:nvPicPr>
          <p:cNvPr id="8" name="Billede 7"/>
          <p:cNvPicPr>
            <a:picLocks noChangeAspect="1"/>
          </p:cNvPicPr>
          <p:nvPr/>
        </p:nvPicPr>
        <p:blipFill>
          <a:blip r:embed="rId6" cstate="print"/>
          <a:stretch>
            <a:fillRect/>
          </a:stretch>
        </p:blipFill>
        <p:spPr>
          <a:xfrm>
            <a:off x="6708809" y="478298"/>
            <a:ext cx="2970511" cy="2970511"/>
          </a:xfrm>
          <a:prstGeom prst="rect">
            <a:avLst/>
          </a:prstGeom>
        </p:spPr>
      </p:pic>
      <p:sp>
        <p:nvSpPr>
          <p:cNvPr id="4" name="Tekstfelt 3"/>
          <p:cNvSpPr txBox="1"/>
          <p:nvPr/>
        </p:nvSpPr>
        <p:spPr>
          <a:xfrm>
            <a:off x="760939" y="1963554"/>
            <a:ext cx="2952796" cy="2354491"/>
          </a:xfrm>
          <a:prstGeom prst="rect">
            <a:avLst/>
          </a:prstGeom>
          <a:noFill/>
        </p:spPr>
        <p:txBody>
          <a:bodyPr wrap="none" lIns="0" tIns="0" rIns="0" bIns="0" rtlCol="0">
            <a:spAutoFit/>
          </a:bodyPr>
          <a:lstStyle/>
          <a:p>
            <a:pPr marL="360000" indent="-360000">
              <a:lnSpc>
                <a:spcPts val="3000"/>
              </a:lnSpc>
              <a:spcBef>
                <a:spcPts val="600"/>
              </a:spcBef>
              <a:spcAft>
                <a:spcPts val="600"/>
              </a:spcAft>
              <a:buBlip>
                <a:blip r:embed="rId7"/>
              </a:buBlip>
            </a:pPr>
            <a:r>
              <a:rPr lang="da-DK" sz="2200" dirty="0" smtClean="0">
                <a:latin typeface="Calibri" panose="020F0502020204030204" pitchFamily="34" charset="0"/>
              </a:rPr>
              <a:t>Ansvar</a:t>
            </a:r>
          </a:p>
          <a:p>
            <a:pPr marL="360000" indent="-360000">
              <a:lnSpc>
                <a:spcPts val="3000"/>
              </a:lnSpc>
              <a:spcBef>
                <a:spcPts val="600"/>
              </a:spcBef>
              <a:spcAft>
                <a:spcPts val="600"/>
              </a:spcAft>
              <a:buBlip>
                <a:blip r:embed="rId7"/>
              </a:buBlip>
            </a:pPr>
            <a:r>
              <a:rPr lang="da-DK" sz="2200" dirty="0" smtClean="0">
                <a:latin typeface="Calibri" panose="020F0502020204030204" pitchFamily="34" charset="0"/>
              </a:rPr>
              <a:t>Viden og kompetencer</a:t>
            </a:r>
          </a:p>
          <a:p>
            <a:pPr marL="360000" indent="-360000">
              <a:lnSpc>
                <a:spcPts val="3000"/>
              </a:lnSpc>
              <a:spcBef>
                <a:spcPts val="600"/>
              </a:spcBef>
              <a:spcAft>
                <a:spcPts val="600"/>
              </a:spcAft>
              <a:buBlip>
                <a:blip r:embed="rId7"/>
              </a:buBlip>
            </a:pPr>
            <a:r>
              <a:rPr lang="da-DK" sz="2200" dirty="0" smtClean="0">
                <a:latin typeface="Calibri" panose="020F0502020204030204" pitchFamily="34" charset="0"/>
              </a:rPr>
              <a:t>Samarbejdskultur</a:t>
            </a:r>
          </a:p>
          <a:p>
            <a:pPr marL="360000" indent="-360000">
              <a:lnSpc>
                <a:spcPts val="3000"/>
              </a:lnSpc>
              <a:spcBef>
                <a:spcPts val="600"/>
              </a:spcBef>
              <a:spcAft>
                <a:spcPts val="600"/>
              </a:spcAft>
              <a:buBlip>
                <a:blip r:embed="rId7"/>
              </a:buBlip>
            </a:pPr>
            <a:r>
              <a:rPr lang="da-DK" sz="2200" dirty="0" smtClean="0">
                <a:latin typeface="Calibri" panose="020F0502020204030204" pitchFamily="34" charset="0"/>
              </a:rPr>
              <a:t>Behandling</a:t>
            </a:r>
          </a:p>
          <a:p>
            <a:pPr marL="285750" indent="-285750">
              <a:buBlip>
                <a:blip r:embed="rId7"/>
              </a:buBlip>
            </a:pPr>
            <a:endParaRPr lang="da-DK" dirty="0" err="1" smtClean="0"/>
          </a:p>
        </p:txBody>
      </p:sp>
    </p:spTree>
    <p:extLst>
      <p:ext uri="{BB962C8B-B14F-4D97-AF65-F5344CB8AC3E}">
        <p14:creationId xmlns:p14="http://schemas.microsoft.com/office/powerpoint/2010/main" val="4240293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smtClean="0">
                <a:latin typeface="Calibri" panose="020F0502020204030204" pitchFamily="34" charset="0"/>
              </a:rPr>
              <a:t>Ansvar</a:t>
            </a:r>
            <a:endParaRPr lang="da-DK" sz="3200" dirty="0">
              <a:latin typeface="Calibri" panose="020F0502020204030204" pitchFamily="34" charset="0"/>
            </a:endParaRPr>
          </a:p>
        </p:txBody>
      </p:sp>
      <p:sp>
        <p:nvSpPr>
          <p:cNvPr id="3" name="Pladsholder til indhold 2"/>
          <p:cNvSpPr>
            <a:spLocks noGrp="1"/>
          </p:cNvSpPr>
          <p:nvPr>
            <p:ph idx="1"/>
          </p:nvPr>
        </p:nvSpPr>
        <p:spPr/>
        <p:txBody>
          <a:bodyPr/>
          <a:lstStyle/>
          <a:p>
            <a:pPr marL="0" indent="0">
              <a:spcBef>
                <a:spcPts val="0"/>
              </a:spcBef>
              <a:buNone/>
            </a:pPr>
            <a:r>
              <a:rPr lang="da-DK" sz="2200" i="1" dirty="0" smtClean="0">
                <a:latin typeface="Calibri" panose="020F0502020204030204" pitchFamily="34" charset="0"/>
                <a:ea typeface="Calibri" panose="020F0502020204030204" pitchFamily="34" charset="0"/>
                <a:cs typeface="Times New Roman" panose="02020603050405020304" pitchFamily="18" charset="0"/>
              </a:rPr>
              <a:t>Vi </a:t>
            </a:r>
            <a:r>
              <a:rPr lang="da-DK" sz="2200" i="1" dirty="0">
                <a:latin typeface="Calibri" panose="020F0502020204030204" pitchFamily="34" charset="0"/>
                <a:ea typeface="Calibri" panose="020F0502020204030204" pitchFamily="34" charset="0"/>
                <a:cs typeface="Times New Roman" panose="02020603050405020304" pitchFamily="18" charset="0"/>
              </a:rPr>
              <a:t>er jo omkring patienterne 24 timer i døgnet, det er også </a:t>
            </a:r>
            <a:r>
              <a:rPr lang="da-DK" sz="2200" i="1" dirty="0" smtClean="0">
                <a:latin typeface="Calibri" panose="020F0502020204030204" pitchFamily="34" charset="0"/>
                <a:ea typeface="Calibri" panose="020F0502020204030204" pitchFamily="34" charset="0"/>
                <a:cs typeface="Times New Roman" panose="02020603050405020304" pitchFamily="18" charset="0"/>
              </a:rPr>
              <a:t>os, </a:t>
            </a:r>
            <a:r>
              <a:rPr lang="da-DK" sz="2200" i="1" dirty="0">
                <a:latin typeface="Calibri" panose="020F0502020204030204" pitchFamily="34" charset="0"/>
                <a:ea typeface="Calibri" panose="020F0502020204030204" pitchFamily="34" charset="0"/>
                <a:cs typeface="Times New Roman" panose="02020603050405020304" pitchFamily="18" charset="0"/>
              </a:rPr>
              <a:t>der er </a:t>
            </a:r>
            <a:r>
              <a:rPr lang="da-DK" sz="2200" i="1" dirty="0" smtClean="0">
                <a:latin typeface="Calibri" panose="020F0502020204030204" pitchFamily="34" charset="0"/>
                <a:ea typeface="Calibri" panose="020F0502020204030204" pitchFamily="34" charset="0"/>
                <a:cs typeface="Times New Roman" panose="02020603050405020304" pitchFamily="18" charset="0"/>
              </a:rPr>
              <a:t>der, </a:t>
            </a:r>
            <a:r>
              <a:rPr lang="da-DK" sz="2200" i="1" dirty="0">
                <a:latin typeface="Calibri" panose="020F0502020204030204" pitchFamily="34" charset="0"/>
                <a:ea typeface="Calibri" panose="020F0502020204030204" pitchFamily="34" charset="0"/>
                <a:cs typeface="Times New Roman" panose="02020603050405020304" pitchFamily="18" charset="0"/>
              </a:rPr>
              <a:t>når patienten bliver </a:t>
            </a:r>
            <a:r>
              <a:rPr lang="da-DK" sz="2200" i="1" dirty="0" smtClean="0">
                <a:latin typeface="Calibri" panose="020F0502020204030204" pitchFamily="34" charset="0"/>
                <a:ea typeface="Calibri" panose="020F0502020204030204" pitchFamily="34" charset="0"/>
                <a:cs typeface="Times New Roman" panose="02020603050405020304" pitchFamily="18" charset="0"/>
              </a:rPr>
              <a:t>om-lejret </a:t>
            </a:r>
            <a:r>
              <a:rPr lang="da-DK" sz="2200" i="1" dirty="0">
                <a:latin typeface="Calibri" panose="020F0502020204030204" pitchFamily="34" charset="0"/>
                <a:ea typeface="Calibri" panose="020F0502020204030204" pitchFamily="34" charset="0"/>
                <a:cs typeface="Times New Roman" panose="02020603050405020304" pitchFamily="18" charset="0"/>
              </a:rPr>
              <a:t>og vi kan se, nu er der også en pneumoni på højre side og nu ligger vi ham om på den dårlige side, så kan vi jo godt se </a:t>
            </a:r>
            <a:r>
              <a:rPr lang="da-DK" sz="2200" i="1" dirty="0" smtClean="0">
                <a:latin typeface="Calibri" panose="020F0502020204030204" pitchFamily="34" charset="0"/>
                <a:ea typeface="Calibri" panose="020F0502020204030204" pitchFamily="34" charset="0"/>
                <a:cs typeface="Times New Roman" panose="02020603050405020304" pitchFamily="18" charset="0"/>
              </a:rPr>
              <a:t>det, </a:t>
            </a:r>
            <a:r>
              <a:rPr lang="da-DK" sz="2200" i="1" dirty="0">
                <a:latin typeface="Calibri" panose="020F0502020204030204" pitchFamily="34" charset="0"/>
                <a:ea typeface="Calibri" panose="020F0502020204030204" pitchFamily="34" charset="0"/>
                <a:cs typeface="Times New Roman" panose="02020603050405020304" pitchFamily="18" charset="0"/>
              </a:rPr>
              <a:t>og så ændrer vi selv på det. Det er </a:t>
            </a:r>
            <a:r>
              <a:rPr lang="da-DK" sz="2200" i="1" dirty="0" smtClean="0">
                <a:latin typeface="Calibri" panose="020F0502020204030204" pitchFamily="34" charset="0"/>
                <a:ea typeface="Calibri" panose="020F0502020204030204" pitchFamily="34" charset="0"/>
                <a:cs typeface="Times New Roman" panose="02020603050405020304" pitchFamily="18" charset="0"/>
              </a:rPr>
              <a:t>os, </a:t>
            </a:r>
            <a:r>
              <a:rPr lang="da-DK" sz="2200" i="1" dirty="0">
                <a:latin typeface="Calibri" panose="020F0502020204030204" pitchFamily="34" charset="0"/>
                <a:ea typeface="Calibri" panose="020F0502020204030204" pitchFamily="34" charset="0"/>
                <a:cs typeface="Times New Roman" panose="02020603050405020304" pitchFamily="18" charset="0"/>
              </a:rPr>
              <a:t>der gør </a:t>
            </a:r>
            <a:r>
              <a:rPr lang="da-DK" sz="2200" i="1" dirty="0" smtClean="0">
                <a:latin typeface="Calibri" panose="020F0502020204030204" pitchFamily="34" charset="0"/>
                <a:ea typeface="Calibri" panose="020F0502020204030204" pitchFamily="34" charset="0"/>
                <a:cs typeface="Times New Roman" panose="02020603050405020304" pitchFamily="18" charset="0"/>
              </a:rPr>
              <a:t>erfaringerne. </a:t>
            </a:r>
          </a:p>
          <a:p>
            <a:pPr marL="0" indent="0">
              <a:spcBef>
                <a:spcPts val="0"/>
              </a:spcBef>
              <a:buNone/>
            </a:pPr>
            <a:r>
              <a:rPr lang="da-DK" sz="2200" i="1" dirty="0" smtClean="0">
                <a:latin typeface="Calibri" panose="020F0502020204030204" pitchFamily="34" charset="0"/>
                <a:ea typeface="Calibri" panose="020F0502020204030204" pitchFamily="34" charset="0"/>
                <a:cs typeface="Times New Roman" panose="02020603050405020304" pitchFamily="18" charset="0"/>
              </a:rPr>
              <a:t>Ja</a:t>
            </a:r>
            <a:r>
              <a:rPr lang="da-DK" sz="2200" i="1" dirty="0">
                <a:latin typeface="Calibri" panose="020F0502020204030204" pitchFamily="34" charset="0"/>
                <a:ea typeface="Calibri" panose="020F0502020204030204" pitchFamily="34" charset="0"/>
                <a:cs typeface="Times New Roman" panose="02020603050405020304" pitchFamily="18" charset="0"/>
              </a:rPr>
              <a:t>, og så spørger man som sagt lægen bagefter eller drøfter det</a:t>
            </a:r>
            <a:r>
              <a:rPr lang="da-DK" sz="2200" i="1" dirty="0" smtClean="0">
                <a:latin typeface="Calibri" panose="020F0502020204030204" pitchFamily="34" charset="0"/>
                <a:ea typeface="Calibri" panose="020F0502020204030204" pitchFamily="34" charset="0"/>
                <a:cs typeface="Times New Roman" panose="02020603050405020304" pitchFamily="18" charset="0"/>
              </a:rPr>
              <a:t>.</a:t>
            </a:r>
          </a:p>
          <a:p>
            <a:pPr marL="0" indent="0">
              <a:spcBef>
                <a:spcPts val="0"/>
              </a:spcBef>
              <a:buNone/>
            </a:pPr>
            <a:endParaRPr lang="da-DK" sz="2200" i="1"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da-DK" sz="2200" i="1" dirty="0">
                <a:latin typeface="Calibri" panose="020F0502020204030204" pitchFamily="34" charset="0"/>
                <a:ea typeface="Calibri" panose="020F0502020204030204" pitchFamily="34" charset="0"/>
                <a:cs typeface="Times New Roman" panose="02020603050405020304" pitchFamily="18" charset="0"/>
              </a:rPr>
              <a:t>Vi har altid været gode </a:t>
            </a:r>
            <a:r>
              <a:rPr lang="da-DK" sz="2200" i="1" dirty="0" smtClean="0">
                <a:latin typeface="Calibri" panose="020F0502020204030204" pitchFamily="34" charset="0"/>
                <a:ea typeface="Calibri" panose="020F0502020204030204" pitchFamily="34" charset="0"/>
                <a:cs typeface="Times New Roman" panose="02020603050405020304" pitchFamily="18" charset="0"/>
              </a:rPr>
              <a:t>til, </a:t>
            </a:r>
            <a:r>
              <a:rPr lang="da-DK" sz="2200" i="1" dirty="0">
                <a:latin typeface="Calibri" panose="020F0502020204030204" pitchFamily="34" charset="0"/>
                <a:ea typeface="Calibri" panose="020F0502020204030204" pitchFamily="34" charset="0"/>
                <a:cs typeface="Times New Roman" panose="02020603050405020304" pitchFamily="18" charset="0"/>
              </a:rPr>
              <a:t>eller altid skullet regulere </a:t>
            </a:r>
            <a:endParaRPr lang="da-DK" sz="2200" i="1"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da-DK" sz="2200" i="1" dirty="0" smtClean="0">
                <a:latin typeface="Calibri" panose="020F0502020204030204" pitchFamily="34" charset="0"/>
                <a:ea typeface="Calibri" panose="020F0502020204030204" pitchFamily="34" charset="0"/>
                <a:cs typeface="Times New Roman" panose="02020603050405020304" pitchFamily="18" charset="0"/>
              </a:rPr>
              <a:t>på </a:t>
            </a:r>
            <a:r>
              <a:rPr lang="da-DK" sz="2200" i="1" dirty="0">
                <a:latin typeface="Calibri" panose="020F0502020204030204" pitchFamily="34" charset="0"/>
                <a:ea typeface="Calibri" panose="020F0502020204030204" pitchFamily="34" charset="0"/>
                <a:cs typeface="Times New Roman" panose="02020603050405020304" pitchFamily="18" charset="0"/>
              </a:rPr>
              <a:t>ilten med det samme og alle andre indstillinger på </a:t>
            </a:r>
            <a:endParaRPr lang="da-DK" sz="2200" i="1"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da-DK" sz="2200" i="1" dirty="0" smtClean="0">
                <a:latin typeface="Calibri" panose="020F0502020204030204" pitchFamily="34" charset="0"/>
                <a:ea typeface="Calibri" panose="020F0502020204030204" pitchFamily="34" charset="0"/>
                <a:cs typeface="Times New Roman" panose="02020603050405020304" pitchFamily="18" charset="0"/>
              </a:rPr>
              <a:t>respiratoren </a:t>
            </a:r>
            <a:r>
              <a:rPr lang="da-DK" sz="2200" i="1" dirty="0">
                <a:latin typeface="Calibri" panose="020F0502020204030204" pitchFamily="34" charset="0"/>
                <a:ea typeface="Calibri" panose="020F0502020204030204" pitchFamily="34" charset="0"/>
                <a:cs typeface="Times New Roman" panose="02020603050405020304" pitchFamily="18" charset="0"/>
              </a:rPr>
              <a:t>er jo ofte lægeordinerede, men ilten har </a:t>
            </a:r>
            <a:endParaRPr lang="da-DK" sz="2200" i="1"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da-DK" sz="2200" i="1" dirty="0" smtClean="0">
                <a:latin typeface="Calibri" panose="020F0502020204030204" pitchFamily="34" charset="0"/>
                <a:ea typeface="Calibri" panose="020F0502020204030204" pitchFamily="34" charset="0"/>
                <a:cs typeface="Times New Roman" panose="02020603050405020304" pitchFamily="18" charset="0"/>
              </a:rPr>
              <a:t>vi </a:t>
            </a:r>
            <a:r>
              <a:rPr lang="da-DK" sz="2200" i="1" dirty="0">
                <a:latin typeface="Calibri" panose="020F0502020204030204" pitchFamily="34" charset="0"/>
                <a:ea typeface="Calibri" panose="020F0502020204030204" pitchFamily="34" charset="0"/>
                <a:cs typeface="Times New Roman" panose="02020603050405020304" pitchFamily="18" charset="0"/>
              </a:rPr>
              <a:t>fået lov til at styre rigtig meget selv og finde ud </a:t>
            </a:r>
            <a:r>
              <a:rPr lang="da-DK" sz="2200" i="1" dirty="0" smtClean="0">
                <a:latin typeface="Calibri" panose="020F0502020204030204" pitchFamily="34" charset="0"/>
                <a:ea typeface="Calibri" panose="020F0502020204030204" pitchFamily="34" charset="0"/>
                <a:cs typeface="Times New Roman" panose="02020603050405020304" pitchFamily="18" charset="0"/>
              </a:rPr>
              <a:t>af, </a:t>
            </a:r>
          </a:p>
          <a:p>
            <a:pPr marL="0" indent="0">
              <a:spcBef>
                <a:spcPts val="0"/>
              </a:spcBef>
              <a:buNone/>
            </a:pPr>
            <a:r>
              <a:rPr lang="da-DK" sz="2200" i="1" dirty="0" smtClean="0">
                <a:latin typeface="Calibri" panose="020F0502020204030204" pitchFamily="34" charset="0"/>
                <a:ea typeface="Calibri" panose="020F0502020204030204" pitchFamily="34" charset="0"/>
                <a:cs typeface="Times New Roman" panose="02020603050405020304" pitchFamily="18" charset="0"/>
              </a:rPr>
              <a:t>hvor </a:t>
            </a:r>
            <a:r>
              <a:rPr lang="da-DK" sz="2200" i="1" dirty="0">
                <a:latin typeface="Calibri" panose="020F0502020204030204" pitchFamily="34" charset="0"/>
                <a:ea typeface="Calibri" panose="020F0502020204030204" pitchFamily="34" charset="0"/>
                <a:cs typeface="Times New Roman" panose="02020603050405020304" pitchFamily="18" charset="0"/>
              </a:rPr>
              <a:t>den skulle </a:t>
            </a:r>
            <a:r>
              <a:rPr lang="da-DK" sz="2200" i="1" dirty="0" smtClean="0">
                <a:latin typeface="Calibri" panose="020F0502020204030204" pitchFamily="34" charset="0"/>
                <a:ea typeface="Calibri" panose="020F0502020204030204" pitchFamily="34" charset="0"/>
                <a:cs typeface="Times New Roman" panose="02020603050405020304" pitchFamily="18" charset="0"/>
              </a:rPr>
              <a:t>ligge!</a:t>
            </a:r>
            <a:endParaRPr lang="da-DK" sz="2200"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Billede 8"/>
          <p:cNvPicPr>
            <a:picLocks noChangeAspect="1"/>
          </p:cNvPicPr>
          <p:nvPr/>
        </p:nvPicPr>
        <p:blipFill>
          <a:blip r:embed="rId3"/>
          <a:stretch>
            <a:fillRect/>
          </a:stretch>
        </p:blipFill>
        <p:spPr>
          <a:xfrm>
            <a:off x="6939828" y="3890761"/>
            <a:ext cx="4836882" cy="2769921"/>
          </a:xfrm>
          <a:prstGeom prst="rect">
            <a:avLst/>
          </a:prstGeom>
        </p:spPr>
      </p:pic>
    </p:spTree>
    <p:extLst>
      <p:ext uri="{BB962C8B-B14F-4D97-AF65-F5344CB8AC3E}">
        <p14:creationId xmlns:p14="http://schemas.microsoft.com/office/powerpoint/2010/main" val="77981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smtClean="0">
                <a:latin typeface="Calibri" panose="020F0502020204030204" pitchFamily="34" charset="0"/>
              </a:rPr>
              <a:t>Viden og kompetencer</a:t>
            </a:r>
            <a:endParaRPr lang="da-DK" sz="3200" dirty="0">
              <a:latin typeface="Calibri" panose="020F0502020204030204" pitchFamily="34" charset="0"/>
            </a:endParaRPr>
          </a:p>
        </p:txBody>
      </p:sp>
      <p:sp>
        <p:nvSpPr>
          <p:cNvPr id="3" name="Pladsholder til indhold 2"/>
          <p:cNvSpPr>
            <a:spLocks noGrp="1"/>
          </p:cNvSpPr>
          <p:nvPr>
            <p:ph idx="1"/>
          </p:nvPr>
        </p:nvSpPr>
        <p:spPr/>
        <p:txBody>
          <a:bodyPr/>
          <a:lstStyle/>
          <a:p>
            <a:pPr marL="0" indent="0">
              <a:spcBef>
                <a:spcPts val="0"/>
              </a:spcBef>
              <a:buNone/>
            </a:pPr>
            <a:r>
              <a:rPr lang="da-DK" sz="2200" i="1" dirty="0" smtClean="0">
                <a:latin typeface="Calibri" panose="020F0502020204030204" pitchFamily="34" charset="0"/>
                <a:ea typeface="Calibri" panose="020F0502020204030204" pitchFamily="34" charset="0"/>
                <a:cs typeface="Times New Roman" panose="02020603050405020304" pitchFamily="18" charset="0"/>
              </a:rPr>
              <a:t>Jeg var lige inde at kigge i vores PRI dokument her til morgen som siger, at </a:t>
            </a:r>
          </a:p>
          <a:p>
            <a:pPr marL="0" indent="0">
              <a:spcBef>
                <a:spcPts val="0"/>
              </a:spcBef>
              <a:buNone/>
            </a:pPr>
            <a:r>
              <a:rPr lang="da-DK" sz="2200" i="1" dirty="0" smtClean="0">
                <a:latin typeface="Calibri" panose="020F0502020204030204" pitchFamily="34" charset="0"/>
                <a:ea typeface="Calibri" panose="020F0502020204030204" pitchFamily="34" charset="0"/>
                <a:cs typeface="Times New Roman" panose="02020603050405020304" pitchFamily="18" charset="0"/>
              </a:rPr>
              <a:t>de neurokirurgiske patienter skal have en pO2 over 12, de hjerteopererede </a:t>
            </a:r>
          </a:p>
          <a:p>
            <a:pPr marL="0" indent="0">
              <a:spcBef>
                <a:spcPts val="0"/>
              </a:spcBef>
              <a:buNone/>
            </a:pPr>
            <a:r>
              <a:rPr lang="da-DK" sz="2200" i="1" dirty="0" smtClean="0">
                <a:latin typeface="Calibri" panose="020F0502020204030204" pitchFamily="34" charset="0"/>
                <a:ea typeface="Calibri" panose="020F0502020204030204" pitchFamily="34" charset="0"/>
                <a:cs typeface="Times New Roman" panose="02020603050405020304" pitchFamily="18" charset="0"/>
              </a:rPr>
              <a:t>patienter en pO2 over 10 og de ortopædkirurgiske patienter ca. omkring 8 … </a:t>
            </a:r>
          </a:p>
          <a:p>
            <a:pPr marL="0" indent="0">
              <a:spcBef>
                <a:spcPts val="0"/>
              </a:spcBef>
              <a:buNone/>
            </a:pPr>
            <a:r>
              <a:rPr lang="da-DK" sz="2200" i="1" dirty="0" smtClean="0">
                <a:latin typeface="Calibri" panose="020F0502020204030204" pitchFamily="34" charset="0"/>
                <a:ea typeface="Calibri" panose="020F0502020204030204" pitchFamily="34" charset="0"/>
                <a:cs typeface="Times New Roman" panose="02020603050405020304" pitchFamily="18" charset="0"/>
              </a:rPr>
              <a:t>men alt er jo individuelt og det er jo også i forhold til det lægerne de siger, hvor de gerne vil have at rammerne ligger for patienten, det får vi ordineret fra dag til dag. </a:t>
            </a:r>
          </a:p>
          <a:p>
            <a:pPr>
              <a:spcBef>
                <a:spcPts val="0"/>
              </a:spcBef>
            </a:pPr>
            <a:endParaRPr lang="da-DK" i="1" dirty="0" smtClean="0">
              <a:latin typeface="Calibri" panose="020F0502020204030204" pitchFamily="34" charset="0"/>
              <a:cs typeface="Times New Roman" panose="02020603050405020304" pitchFamily="18" charset="0"/>
            </a:endParaRPr>
          </a:p>
          <a:p>
            <a:pPr marL="0" indent="0">
              <a:spcBef>
                <a:spcPts val="0"/>
              </a:spcBef>
              <a:buNone/>
            </a:pPr>
            <a:r>
              <a:rPr lang="da-DK" sz="22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På rammeordinationen der er der en pO2 på mellem 8 og 11,…og hvis man ligger dem højere op, så skal det være ordineret eller skal der skrues ned indtil de kommer under 11.</a:t>
            </a:r>
            <a:br>
              <a:rPr lang="da-DK" sz="22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da-DK" sz="2200"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0"/>
              </a:spcBef>
              <a:buNone/>
            </a:pPr>
            <a:r>
              <a:rPr lang="da-DK" sz="2200" i="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Men det er sjældent vores patienter ligger under pO2 grænsen, det er ofte de ligger til den gode side og det er jo en sygeplejerskevurdering, vi vil hellere give dem lidt for meget ilt, hvis vi kommer under O2 grænsen, så gør man noget ret hurtigt. Så jeg tror, at vi altid er lidt for rundhåndede i forhold til vores rammeordinationer.</a:t>
            </a:r>
            <a:endParaRPr lang="da-DK" sz="2200" i="1" dirty="0" smtClean="0">
              <a:solidFill>
                <a:schemeClr val="tx1"/>
              </a:solidFill>
              <a:latin typeface="Calibri" panose="020F0502020204030204" pitchFamily="34" charset="0"/>
            </a:endParaRPr>
          </a:p>
          <a:p>
            <a:pPr marL="0" lvl="0" indent="0">
              <a:spcBef>
                <a:spcPts val="0"/>
              </a:spcBef>
              <a:buNone/>
            </a:pPr>
            <a:endParaRPr lang="da-DK" sz="2200"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a-DK" i="1" dirty="0">
              <a:solidFill>
                <a:schemeClr val="tx1"/>
              </a:solidFill>
            </a:endParaRPr>
          </a:p>
        </p:txBody>
      </p:sp>
      <p:pic>
        <p:nvPicPr>
          <p:cNvPr id="6" name="Billede 5"/>
          <p:cNvPicPr>
            <a:picLocks noChangeAspect="1"/>
          </p:cNvPicPr>
          <p:nvPr/>
        </p:nvPicPr>
        <p:blipFill>
          <a:blip r:embed="rId3"/>
          <a:stretch>
            <a:fillRect/>
          </a:stretch>
        </p:blipFill>
        <p:spPr>
          <a:xfrm>
            <a:off x="9499259" y="403951"/>
            <a:ext cx="2195436" cy="2189109"/>
          </a:xfrm>
          <a:prstGeom prst="rect">
            <a:avLst/>
          </a:prstGeom>
        </p:spPr>
      </p:pic>
    </p:spTree>
    <p:extLst>
      <p:ext uri="{BB962C8B-B14F-4D97-AF65-F5344CB8AC3E}">
        <p14:creationId xmlns:p14="http://schemas.microsoft.com/office/powerpoint/2010/main" val="2524699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smtClean="0">
                <a:latin typeface="Calibri" panose="020F0502020204030204" pitchFamily="34" charset="0"/>
              </a:rPr>
              <a:t>samarbejdskultur</a:t>
            </a:r>
            <a:endParaRPr lang="da-DK" sz="3200" dirty="0">
              <a:latin typeface="Calibri" panose="020F0502020204030204" pitchFamily="34" charset="0"/>
            </a:endParaRPr>
          </a:p>
        </p:txBody>
      </p:sp>
      <p:sp>
        <p:nvSpPr>
          <p:cNvPr id="3" name="Pladsholder til indhold 2"/>
          <p:cNvSpPr>
            <a:spLocks noGrp="1"/>
          </p:cNvSpPr>
          <p:nvPr>
            <p:ph idx="1"/>
          </p:nvPr>
        </p:nvSpPr>
        <p:spPr/>
        <p:txBody>
          <a:bodyPr/>
          <a:lstStyle/>
          <a:p>
            <a:pPr marL="0" indent="0">
              <a:spcBef>
                <a:spcPts val="0"/>
              </a:spcBef>
              <a:buNone/>
            </a:pPr>
            <a:r>
              <a:rPr lang="da-DK" sz="2200" i="1" dirty="0">
                <a:latin typeface="Calibri" panose="020F0502020204030204" pitchFamily="34" charset="0"/>
                <a:ea typeface="Calibri" panose="020F0502020204030204" pitchFamily="34" charset="0"/>
                <a:cs typeface="Times New Roman" panose="02020603050405020304" pitchFamily="18" charset="0"/>
              </a:rPr>
              <a:t>Jeg syntes i hvert </a:t>
            </a:r>
            <a:r>
              <a:rPr lang="da-DK" sz="2200" i="1" dirty="0" smtClean="0">
                <a:latin typeface="Calibri" panose="020F0502020204030204" pitchFamily="34" charset="0"/>
                <a:ea typeface="Calibri" panose="020F0502020204030204" pitchFamily="34" charset="0"/>
                <a:cs typeface="Times New Roman" panose="02020603050405020304" pitchFamily="18" charset="0"/>
              </a:rPr>
              <a:t>tilfælde, </a:t>
            </a:r>
            <a:r>
              <a:rPr lang="da-DK" sz="2200" i="1" dirty="0">
                <a:latin typeface="Calibri" panose="020F0502020204030204" pitchFamily="34" charset="0"/>
                <a:ea typeface="Calibri" panose="020F0502020204030204" pitchFamily="34" charset="0"/>
                <a:cs typeface="Times New Roman" panose="02020603050405020304" pitchFamily="18" charset="0"/>
              </a:rPr>
              <a:t>at vi bruger hinanden som rigtig store </a:t>
            </a:r>
            <a:endParaRPr lang="da-DK" sz="2200" i="1"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da-DK" sz="2200" i="1" dirty="0" smtClean="0">
                <a:latin typeface="Calibri" panose="020F0502020204030204" pitchFamily="34" charset="0"/>
                <a:ea typeface="Calibri" panose="020F0502020204030204" pitchFamily="34" charset="0"/>
                <a:cs typeface="Times New Roman" panose="02020603050405020304" pitchFamily="18" charset="0"/>
              </a:rPr>
              <a:t>sparringspartnere hos </a:t>
            </a:r>
            <a:r>
              <a:rPr lang="da-DK" sz="2200" i="1" dirty="0">
                <a:latin typeface="Calibri" panose="020F0502020204030204" pitchFamily="34" charset="0"/>
                <a:ea typeface="Calibri" panose="020F0502020204030204" pitchFamily="34" charset="0"/>
                <a:cs typeface="Times New Roman" panose="02020603050405020304" pitchFamily="18" charset="0"/>
              </a:rPr>
              <a:t>os og det er til mange forskellige </a:t>
            </a:r>
            <a:r>
              <a:rPr lang="da-DK" sz="2200" i="1" dirty="0" smtClean="0">
                <a:latin typeface="Calibri" panose="020F0502020204030204" pitchFamily="34" charset="0"/>
                <a:ea typeface="Calibri" panose="020F0502020204030204" pitchFamily="34" charset="0"/>
                <a:cs typeface="Times New Roman" panose="02020603050405020304" pitchFamily="18" charset="0"/>
              </a:rPr>
              <a:t>ting. </a:t>
            </a:r>
            <a:r>
              <a:rPr lang="da-DK" sz="2200" i="1" dirty="0" err="1" smtClean="0">
                <a:latin typeface="Calibri" panose="020F0502020204030204" pitchFamily="34" charset="0"/>
                <a:ea typeface="Calibri" panose="020F0502020204030204" pitchFamily="34" charset="0"/>
                <a:cs typeface="Times New Roman" panose="02020603050405020304" pitchFamily="18" charset="0"/>
              </a:rPr>
              <a:t>Ahh</a:t>
            </a:r>
            <a:r>
              <a:rPr lang="da-DK" sz="2200" i="1" dirty="0" smtClean="0">
                <a:latin typeface="Calibri" panose="020F0502020204030204" pitchFamily="34" charset="0"/>
                <a:ea typeface="Calibri" panose="020F0502020204030204" pitchFamily="34" charset="0"/>
                <a:cs typeface="Times New Roman" panose="02020603050405020304" pitchFamily="18" charset="0"/>
              </a:rPr>
              <a:t>, </a:t>
            </a:r>
            <a:r>
              <a:rPr lang="da-DK" sz="2200" i="1" dirty="0">
                <a:latin typeface="Calibri" panose="020F0502020204030204" pitchFamily="34" charset="0"/>
                <a:ea typeface="Calibri" panose="020F0502020204030204" pitchFamily="34" charset="0"/>
                <a:cs typeface="Times New Roman" panose="02020603050405020304" pitchFamily="18" charset="0"/>
              </a:rPr>
              <a:t>jeg kender ikke ham her så </a:t>
            </a:r>
            <a:r>
              <a:rPr lang="da-DK" sz="2200" i="1" dirty="0" smtClean="0">
                <a:latin typeface="Calibri" panose="020F0502020204030204" pitchFamily="34" charset="0"/>
                <a:ea typeface="Calibri" panose="020F0502020204030204" pitchFamily="34" charset="0"/>
                <a:cs typeface="Times New Roman" panose="02020603050405020304" pitchFamily="18" charset="0"/>
              </a:rPr>
              <a:t>godt, </a:t>
            </a:r>
            <a:r>
              <a:rPr lang="da-DK" sz="2200" i="1" dirty="0">
                <a:latin typeface="Calibri" panose="020F0502020204030204" pitchFamily="34" charset="0"/>
                <a:ea typeface="Calibri" panose="020F0502020204030204" pitchFamily="34" charset="0"/>
                <a:cs typeface="Times New Roman" panose="02020603050405020304" pitchFamily="18" charset="0"/>
              </a:rPr>
              <a:t>vil du godt lige fortælle lidt om ham, hans baggrund og hvordan du har </a:t>
            </a:r>
            <a:r>
              <a:rPr lang="da-DK" sz="2200" i="1" dirty="0" smtClean="0">
                <a:latin typeface="Calibri" panose="020F0502020204030204" pitchFamily="34" charset="0"/>
                <a:ea typeface="Calibri" panose="020F0502020204030204" pitchFamily="34" charset="0"/>
                <a:cs typeface="Times New Roman" panose="02020603050405020304" pitchFamily="18" charset="0"/>
              </a:rPr>
              <a:t>gjort, </a:t>
            </a:r>
            <a:r>
              <a:rPr lang="da-DK" sz="2200" i="1" dirty="0">
                <a:latin typeface="Calibri" panose="020F0502020204030204" pitchFamily="34" charset="0"/>
                <a:ea typeface="Calibri" panose="020F0502020204030204" pitchFamily="34" charset="0"/>
                <a:cs typeface="Times New Roman" panose="02020603050405020304" pitchFamily="18" charset="0"/>
              </a:rPr>
              <a:t>så </a:t>
            </a:r>
            <a:r>
              <a:rPr lang="da-DK" sz="2200" i="1" dirty="0" smtClean="0">
                <a:latin typeface="Calibri" panose="020F0502020204030204" pitchFamily="34" charset="0"/>
                <a:ea typeface="Calibri" panose="020F0502020204030204" pitchFamily="34" charset="0"/>
                <a:cs typeface="Times New Roman" panose="02020603050405020304" pitchFamily="18" charset="0"/>
              </a:rPr>
              <a:t>ja, </a:t>
            </a:r>
            <a:r>
              <a:rPr lang="da-DK" sz="2200" i="1" dirty="0">
                <a:latin typeface="Calibri" panose="020F0502020204030204" pitchFamily="34" charset="0"/>
                <a:ea typeface="Calibri" panose="020F0502020204030204" pitchFamily="34" charset="0"/>
                <a:cs typeface="Times New Roman" panose="02020603050405020304" pitchFamily="18" charset="0"/>
              </a:rPr>
              <a:t>vi bruger hinanden </a:t>
            </a:r>
            <a:r>
              <a:rPr lang="da-DK" sz="2200" i="1" dirty="0" smtClean="0">
                <a:latin typeface="Calibri" panose="020F0502020204030204" pitchFamily="34" charset="0"/>
                <a:ea typeface="Calibri" panose="020F0502020204030204" pitchFamily="34" charset="0"/>
                <a:cs typeface="Times New Roman" panose="02020603050405020304" pitchFamily="18" charset="0"/>
              </a:rPr>
              <a:t>meget.</a:t>
            </a:r>
          </a:p>
          <a:p>
            <a:pPr marL="0" indent="0">
              <a:spcBef>
                <a:spcPts val="0"/>
              </a:spcBef>
              <a:buNone/>
            </a:pPr>
            <a:endParaRPr lang="da-DK" sz="2200" i="1"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da-DK" sz="2200" i="1" dirty="0">
                <a:latin typeface="Calibri" panose="020F0502020204030204" pitchFamily="34" charset="0"/>
                <a:ea typeface="Calibri" panose="020F0502020204030204" pitchFamily="34" charset="0"/>
                <a:cs typeface="Times New Roman" panose="02020603050405020304" pitchFamily="18" charset="0"/>
              </a:rPr>
              <a:t>Eller man står der og </a:t>
            </a:r>
            <a:r>
              <a:rPr lang="da-DK" sz="2200" i="1" dirty="0" smtClean="0">
                <a:latin typeface="Calibri" panose="020F0502020204030204" pitchFamily="34" charset="0"/>
                <a:ea typeface="Calibri" panose="020F0502020204030204" pitchFamily="34" charset="0"/>
                <a:cs typeface="Times New Roman" panose="02020603050405020304" pitchFamily="18" charset="0"/>
              </a:rPr>
              <a:t>tænker, </a:t>
            </a:r>
            <a:r>
              <a:rPr lang="da-DK" sz="2200" i="1" dirty="0">
                <a:latin typeface="Calibri" panose="020F0502020204030204" pitchFamily="34" charset="0"/>
                <a:ea typeface="Calibri" panose="020F0502020204030204" pitchFamily="34" charset="0"/>
                <a:cs typeface="Times New Roman" panose="02020603050405020304" pitchFamily="18" charset="0"/>
              </a:rPr>
              <a:t>er der et eller andet jeg har overset, jeg kan ikke selv gennemskue det og så får jeg lige en kollega ind og vi gennemgår patienten fra top til tå for at komme hele vejen rundt, fordi han reagerer måske </a:t>
            </a:r>
            <a:r>
              <a:rPr lang="da-DK" sz="2200" i="1" dirty="0" smtClean="0">
                <a:latin typeface="Calibri" panose="020F0502020204030204" pitchFamily="34" charset="0"/>
                <a:ea typeface="Calibri" panose="020F0502020204030204" pitchFamily="34" charset="0"/>
                <a:cs typeface="Times New Roman" panose="02020603050405020304" pitchFamily="18" charset="0"/>
              </a:rPr>
              <a:t>ikke, </a:t>
            </a:r>
            <a:r>
              <a:rPr lang="da-DK" sz="2200" i="1" dirty="0">
                <a:latin typeface="Calibri" panose="020F0502020204030204" pitchFamily="34" charset="0"/>
                <a:ea typeface="Calibri" panose="020F0502020204030204" pitchFamily="34" charset="0"/>
                <a:cs typeface="Times New Roman" panose="02020603050405020304" pitchFamily="18" charset="0"/>
              </a:rPr>
              <a:t>som vi forventer at han </a:t>
            </a:r>
            <a:r>
              <a:rPr lang="da-DK" sz="2200" i="1" dirty="0" smtClean="0">
                <a:latin typeface="Calibri" panose="020F0502020204030204" pitchFamily="34" charset="0"/>
                <a:ea typeface="Calibri" panose="020F0502020204030204" pitchFamily="34" charset="0"/>
                <a:cs typeface="Times New Roman" panose="02020603050405020304" pitchFamily="18" charset="0"/>
              </a:rPr>
              <a:t>skal, </a:t>
            </a:r>
            <a:r>
              <a:rPr lang="da-DK" sz="2200" i="1" dirty="0">
                <a:latin typeface="Calibri" panose="020F0502020204030204" pitchFamily="34" charset="0"/>
                <a:ea typeface="Calibri" panose="020F0502020204030204" pitchFamily="34" charset="0"/>
                <a:cs typeface="Times New Roman" panose="02020603050405020304" pitchFamily="18" charset="0"/>
              </a:rPr>
              <a:t>og er der et eller andet jeg har overset </a:t>
            </a:r>
            <a:r>
              <a:rPr lang="da-DK" sz="2200" i="1" dirty="0" smtClean="0">
                <a:latin typeface="Calibri" panose="020F0502020204030204" pitchFamily="34" charset="0"/>
                <a:ea typeface="Calibri" panose="020F0502020204030204" pitchFamily="34" charset="0"/>
                <a:cs typeface="Times New Roman" panose="02020603050405020304" pitchFamily="18" charset="0"/>
              </a:rPr>
              <a:t>her, </a:t>
            </a:r>
            <a:r>
              <a:rPr lang="da-DK" sz="2200" i="1" dirty="0">
                <a:latin typeface="Calibri" panose="020F0502020204030204" pitchFamily="34" charset="0"/>
                <a:ea typeface="Calibri" panose="020F0502020204030204" pitchFamily="34" charset="0"/>
                <a:cs typeface="Times New Roman" panose="02020603050405020304" pitchFamily="18" charset="0"/>
              </a:rPr>
              <a:t>eller er der </a:t>
            </a:r>
            <a:r>
              <a:rPr lang="da-DK" sz="2200" i="1" dirty="0" smtClean="0">
                <a:latin typeface="Calibri" panose="020F0502020204030204" pitchFamily="34" charset="0"/>
                <a:ea typeface="Calibri" panose="020F0502020204030204" pitchFamily="34" charset="0"/>
                <a:cs typeface="Times New Roman" panose="02020603050405020304" pitchFamily="18" charset="0"/>
              </a:rPr>
              <a:t>noget? Jo, </a:t>
            </a:r>
            <a:r>
              <a:rPr lang="da-DK" sz="2200" i="1" dirty="0">
                <a:latin typeface="Calibri" panose="020F0502020204030204" pitchFamily="34" charset="0"/>
                <a:ea typeface="Calibri" panose="020F0502020204030204" pitchFamily="34" charset="0"/>
                <a:cs typeface="Times New Roman" panose="02020603050405020304" pitchFamily="18" charset="0"/>
              </a:rPr>
              <a:t>så vi bruger hinanden og det er helt </a:t>
            </a:r>
            <a:r>
              <a:rPr lang="da-DK" sz="2200" i="1" dirty="0" smtClean="0">
                <a:latin typeface="Calibri" panose="020F0502020204030204" pitchFamily="34" charset="0"/>
                <a:ea typeface="Calibri" panose="020F0502020204030204" pitchFamily="34" charset="0"/>
                <a:cs typeface="Times New Roman" panose="02020603050405020304" pitchFamily="18" charset="0"/>
              </a:rPr>
              <a:t>legalt, </a:t>
            </a:r>
            <a:r>
              <a:rPr lang="da-DK" sz="2200" i="1" dirty="0">
                <a:latin typeface="Calibri" panose="020F0502020204030204" pitchFamily="34" charset="0"/>
                <a:ea typeface="Calibri" panose="020F0502020204030204" pitchFamily="34" charset="0"/>
                <a:cs typeface="Times New Roman" panose="02020603050405020304" pitchFamily="18" charset="0"/>
              </a:rPr>
              <a:t>det er en god </a:t>
            </a:r>
            <a:r>
              <a:rPr lang="da-DK" sz="2200" i="1" dirty="0" smtClean="0">
                <a:latin typeface="Calibri" panose="020F0502020204030204" pitchFamily="34" charset="0"/>
                <a:ea typeface="Calibri" panose="020F0502020204030204" pitchFamily="34" charset="0"/>
                <a:cs typeface="Times New Roman" panose="02020603050405020304" pitchFamily="18" charset="0"/>
              </a:rPr>
              <a:t>kultur, </a:t>
            </a:r>
            <a:r>
              <a:rPr lang="da-DK" sz="2200" i="1" dirty="0">
                <a:latin typeface="Calibri" panose="020F0502020204030204" pitchFamily="34" charset="0"/>
                <a:ea typeface="Calibri" panose="020F0502020204030204" pitchFamily="34" charset="0"/>
                <a:cs typeface="Times New Roman" panose="02020603050405020304" pitchFamily="18" charset="0"/>
              </a:rPr>
              <a:t>syntes </a:t>
            </a:r>
            <a:r>
              <a:rPr lang="da-DK" sz="2200" i="1" dirty="0" smtClean="0">
                <a:latin typeface="Calibri" panose="020F0502020204030204" pitchFamily="34" charset="0"/>
                <a:ea typeface="Calibri" panose="020F0502020204030204" pitchFamily="34" charset="0"/>
                <a:cs typeface="Times New Roman" panose="02020603050405020304" pitchFamily="18" charset="0"/>
              </a:rPr>
              <a:t>jeg.</a:t>
            </a:r>
          </a:p>
          <a:p>
            <a:pPr marL="0" indent="0">
              <a:spcBef>
                <a:spcPts val="0"/>
              </a:spcBef>
              <a:buNone/>
            </a:pPr>
            <a:endParaRPr lang="da-DK" sz="2200" i="1"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da-DK" sz="2200" i="1" dirty="0">
                <a:latin typeface="Calibri" panose="020F0502020204030204" pitchFamily="34" charset="0"/>
                <a:ea typeface="Calibri" panose="020F0502020204030204" pitchFamily="34" charset="0"/>
                <a:cs typeface="Times New Roman" panose="02020603050405020304" pitchFamily="18" charset="0"/>
              </a:rPr>
              <a:t>Jeg tror </a:t>
            </a:r>
            <a:r>
              <a:rPr lang="da-DK" sz="2200" i="1" dirty="0" smtClean="0">
                <a:latin typeface="Calibri" panose="020F0502020204030204" pitchFamily="34" charset="0"/>
                <a:ea typeface="Calibri" panose="020F0502020204030204" pitchFamily="34" charset="0"/>
                <a:cs typeface="Times New Roman" panose="02020603050405020304" pitchFamily="18" charset="0"/>
              </a:rPr>
              <a:t>også, </a:t>
            </a:r>
            <a:r>
              <a:rPr lang="da-DK" sz="2200" i="1" dirty="0">
                <a:latin typeface="Calibri" panose="020F0502020204030204" pitchFamily="34" charset="0"/>
                <a:ea typeface="Calibri" panose="020F0502020204030204" pitchFamily="34" charset="0"/>
                <a:cs typeface="Times New Roman" panose="02020603050405020304" pitchFamily="18" charset="0"/>
              </a:rPr>
              <a:t>at er man på intensiv, så har man et meget tæt samarbejde med lægen og tæt kontakt med lægen, altså de går ikke ret langt væk, hvis man får en akut patient, der eventuelt skal </a:t>
            </a:r>
            <a:r>
              <a:rPr lang="da-DK" sz="2200" i="1" dirty="0" smtClean="0">
                <a:latin typeface="Calibri" panose="020F0502020204030204" pitchFamily="34" charset="0"/>
                <a:ea typeface="Calibri" panose="020F0502020204030204" pitchFamily="34" charset="0"/>
                <a:cs typeface="Times New Roman" panose="02020603050405020304" pitchFamily="18" charset="0"/>
              </a:rPr>
              <a:t>tubes, </a:t>
            </a:r>
            <a:r>
              <a:rPr lang="da-DK" sz="2200" i="1" dirty="0">
                <a:latin typeface="Calibri" panose="020F0502020204030204" pitchFamily="34" charset="0"/>
                <a:ea typeface="Calibri" panose="020F0502020204030204" pitchFamily="34" charset="0"/>
                <a:cs typeface="Times New Roman" panose="02020603050405020304" pitchFamily="18" charset="0"/>
              </a:rPr>
              <a:t>og </a:t>
            </a:r>
            <a:r>
              <a:rPr lang="da-DK" sz="2200" i="1" dirty="0" smtClean="0">
                <a:latin typeface="Calibri" panose="020F0502020204030204" pitchFamily="34" charset="0"/>
                <a:ea typeface="Calibri" panose="020F0502020204030204" pitchFamily="34" charset="0"/>
                <a:cs typeface="Times New Roman" panose="02020603050405020304" pitchFamily="18" charset="0"/>
              </a:rPr>
              <a:t>der </a:t>
            </a:r>
            <a:r>
              <a:rPr lang="da-DK" sz="2200" i="1" dirty="0">
                <a:latin typeface="Calibri" panose="020F0502020204030204" pitchFamily="34" charset="0"/>
                <a:ea typeface="Calibri" panose="020F0502020204030204" pitchFamily="34" charset="0"/>
                <a:cs typeface="Times New Roman" panose="02020603050405020304" pitchFamily="18" charset="0"/>
              </a:rPr>
              <a:t>er sådan en dialog hele </a:t>
            </a:r>
            <a:r>
              <a:rPr lang="da-DK" sz="2200" i="1" dirty="0" smtClean="0">
                <a:latin typeface="Calibri" panose="020F0502020204030204" pitchFamily="34" charset="0"/>
                <a:ea typeface="Calibri" panose="020F0502020204030204" pitchFamily="34" charset="0"/>
                <a:cs typeface="Times New Roman" panose="02020603050405020304" pitchFamily="18" charset="0"/>
              </a:rPr>
              <a:t>tiden. </a:t>
            </a:r>
            <a:endParaRPr lang="da-DK" sz="2200" i="1" dirty="0"/>
          </a:p>
        </p:txBody>
      </p:sp>
      <p:pic>
        <p:nvPicPr>
          <p:cNvPr id="4" name="Billede 3"/>
          <p:cNvPicPr>
            <a:picLocks noChangeAspect="1"/>
          </p:cNvPicPr>
          <p:nvPr/>
        </p:nvPicPr>
        <p:blipFill>
          <a:blip r:embed="rId3"/>
          <a:stretch>
            <a:fillRect/>
          </a:stretch>
        </p:blipFill>
        <p:spPr>
          <a:xfrm>
            <a:off x="8577148" y="67559"/>
            <a:ext cx="2983194" cy="1898396"/>
          </a:xfrm>
          <a:prstGeom prst="rect">
            <a:avLst/>
          </a:prstGeom>
        </p:spPr>
      </p:pic>
    </p:spTree>
    <p:extLst>
      <p:ext uri="{BB962C8B-B14F-4D97-AF65-F5344CB8AC3E}">
        <p14:creationId xmlns:p14="http://schemas.microsoft.com/office/powerpoint/2010/main" val="731801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smtClean="0">
                <a:latin typeface="Calibri" panose="020F0502020204030204" pitchFamily="34" charset="0"/>
              </a:rPr>
              <a:t>behandling</a:t>
            </a:r>
            <a:endParaRPr lang="da-DK" sz="3200" dirty="0">
              <a:latin typeface="Calibri" panose="020F0502020204030204" pitchFamily="34" charset="0"/>
            </a:endParaRPr>
          </a:p>
        </p:txBody>
      </p:sp>
      <p:sp>
        <p:nvSpPr>
          <p:cNvPr id="3" name="Pladsholder til indhold 2"/>
          <p:cNvSpPr>
            <a:spLocks noGrp="1"/>
          </p:cNvSpPr>
          <p:nvPr>
            <p:ph idx="1"/>
          </p:nvPr>
        </p:nvSpPr>
        <p:spPr/>
        <p:txBody>
          <a:bodyPr/>
          <a:lstStyle/>
          <a:p>
            <a:pPr marL="0" indent="0">
              <a:spcBef>
                <a:spcPts val="0"/>
              </a:spcBef>
              <a:buNone/>
            </a:pPr>
            <a:r>
              <a:rPr lang="da-DK" sz="2200" i="1" dirty="0">
                <a:latin typeface="Calibri" panose="020F0502020204030204" pitchFamily="34" charset="0"/>
                <a:ea typeface="Calibri" panose="020F0502020204030204" pitchFamily="34" charset="0"/>
                <a:cs typeface="Times New Roman" panose="02020603050405020304" pitchFamily="18" charset="0"/>
              </a:rPr>
              <a:t>På </a:t>
            </a:r>
            <a:r>
              <a:rPr lang="da-DK" sz="2200" i="1" dirty="0" smtClean="0">
                <a:latin typeface="Calibri" panose="020F0502020204030204" pitchFamily="34" charset="0"/>
                <a:ea typeface="Calibri" panose="020F0502020204030204" pitchFamily="34" charset="0"/>
                <a:cs typeface="Times New Roman" panose="02020603050405020304" pitchFamily="18" charset="0"/>
              </a:rPr>
              <a:t>en </a:t>
            </a:r>
            <a:r>
              <a:rPr lang="da-DK" sz="2200" i="1" dirty="0">
                <a:latin typeface="Calibri" panose="020F0502020204030204" pitchFamily="34" charset="0"/>
                <a:ea typeface="Calibri" panose="020F0502020204030204" pitchFamily="34" charset="0"/>
                <a:cs typeface="Times New Roman" panose="02020603050405020304" pitchFamily="18" charset="0"/>
              </a:rPr>
              <a:t>intensive </a:t>
            </a:r>
            <a:r>
              <a:rPr lang="da-DK" sz="2200" i="1" dirty="0" smtClean="0">
                <a:latin typeface="Calibri" panose="020F0502020204030204" pitchFamily="34" charset="0"/>
                <a:ea typeface="Calibri" panose="020F0502020204030204" pitchFamily="34" charset="0"/>
                <a:cs typeface="Times New Roman" panose="02020603050405020304" pitchFamily="18" charset="0"/>
              </a:rPr>
              <a:t>afdeling, </a:t>
            </a:r>
            <a:r>
              <a:rPr lang="da-DK" sz="2200" i="1" dirty="0">
                <a:latin typeface="Calibri" panose="020F0502020204030204" pitchFamily="34" charset="0"/>
                <a:ea typeface="Calibri" panose="020F0502020204030204" pitchFamily="34" charset="0"/>
                <a:cs typeface="Times New Roman" panose="02020603050405020304" pitchFamily="18" charset="0"/>
              </a:rPr>
              <a:t>der er </a:t>
            </a:r>
            <a:r>
              <a:rPr lang="da-DK" sz="2200" i="1" dirty="0" smtClean="0">
                <a:latin typeface="Calibri" panose="020F0502020204030204" pitchFamily="34" charset="0"/>
                <a:ea typeface="Calibri" panose="020F0502020204030204" pitchFamily="34" charset="0"/>
                <a:cs typeface="Times New Roman" panose="02020603050405020304" pitchFamily="18" charset="0"/>
              </a:rPr>
              <a:t>iltbehandling …</a:t>
            </a:r>
          </a:p>
          <a:p>
            <a:pPr marL="0" indent="0">
              <a:spcBef>
                <a:spcPts val="0"/>
              </a:spcBef>
              <a:buNone/>
            </a:pPr>
            <a:r>
              <a:rPr lang="da-DK" sz="2200" i="1" dirty="0" smtClean="0">
                <a:latin typeface="Calibri" panose="020F0502020204030204" pitchFamily="34" charset="0"/>
                <a:ea typeface="Calibri" panose="020F0502020204030204" pitchFamily="34" charset="0"/>
                <a:cs typeface="Times New Roman" panose="02020603050405020304" pitchFamily="18" charset="0"/>
              </a:rPr>
              <a:t>det </a:t>
            </a:r>
            <a:r>
              <a:rPr lang="da-DK" sz="2200" i="1" dirty="0">
                <a:latin typeface="Calibri" panose="020F0502020204030204" pitchFamily="34" charset="0"/>
                <a:ea typeface="Calibri" panose="020F0502020204030204" pitchFamily="34" charset="0"/>
                <a:cs typeface="Times New Roman" panose="02020603050405020304" pitchFamily="18" charset="0"/>
              </a:rPr>
              <a:t>er en af de primære ting, det fylder jo </a:t>
            </a:r>
            <a:r>
              <a:rPr lang="da-DK" sz="2200" i="1" dirty="0" smtClean="0">
                <a:latin typeface="Calibri" panose="020F0502020204030204" pitchFamily="34" charset="0"/>
                <a:ea typeface="Calibri" panose="020F0502020204030204" pitchFamily="34" charset="0"/>
                <a:cs typeface="Times New Roman" panose="02020603050405020304" pitchFamily="18" charset="0"/>
              </a:rPr>
              <a:t>alt.</a:t>
            </a:r>
          </a:p>
          <a:p>
            <a:pPr marL="0" indent="0">
              <a:spcBef>
                <a:spcPts val="0"/>
              </a:spcBef>
              <a:buNone/>
            </a:pPr>
            <a:endParaRPr lang="da-DK" sz="2200"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da-DK" sz="2200" i="1" dirty="0" smtClean="0">
                <a:latin typeface="Calibri" panose="020F0502020204030204" pitchFamily="34" charset="0"/>
                <a:ea typeface="Calibri" panose="020F0502020204030204" pitchFamily="34" charset="0"/>
                <a:cs typeface="Times New Roman" panose="02020603050405020304" pitchFamily="18" charset="0"/>
              </a:rPr>
              <a:t>Og </a:t>
            </a:r>
            <a:r>
              <a:rPr lang="da-DK" sz="2200" i="1" dirty="0">
                <a:latin typeface="Calibri" panose="020F0502020204030204" pitchFamily="34" charset="0"/>
                <a:ea typeface="Calibri" panose="020F0502020204030204" pitchFamily="34" charset="0"/>
                <a:cs typeface="Times New Roman" panose="02020603050405020304" pitchFamily="18" charset="0"/>
              </a:rPr>
              <a:t>man kan jo </a:t>
            </a:r>
            <a:r>
              <a:rPr lang="da-DK" sz="2200" i="1" dirty="0" smtClean="0">
                <a:latin typeface="Calibri" panose="020F0502020204030204" pitchFamily="34" charset="0"/>
                <a:ea typeface="Calibri" panose="020F0502020204030204" pitchFamily="34" charset="0"/>
                <a:cs typeface="Times New Roman" panose="02020603050405020304" pitchFamily="18" charset="0"/>
              </a:rPr>
              <a:t>sige, </a:t>
            </a:r>
            <a:r>
              <a:rPr lang="da-DK" sz="2200" i="1" dirty="0">
                <a:latin typeface="Calibri" panose="020F0502020204030204" pitchFamily="34" charset="0"/>
                <a:ea typeface="Calibri" panose="020F0502020204030204" pitchFamily="34" charset="0"/>
                <a:cs typeface="Times New Roman" panose="02020603050405020304" pitchFamily="18" charset="0"/>
              </a:rPr>
              <a:t>at man dør af </a:t>
            </a:r>
            <a:r>
              <a:rPr lang="da-DK" sz="2200" i="1" dirty="0" err="1" smtClean="0">
                <a:latin typeface="Calibri" panose="020F0502020204030204" pitchFamily="34" charset="0"/>
                <a:ea typeface="Calibri" panose="020F0502020204030204" pitchFamily="34" charset="0"/>
                <a:cs typeface="Times New Roman" panose="02020603050405020304" pitchFamily="18" charset="0"/>
              </a:rPr>
              <a:t>hypoxi</a:t>
            </a:r>
            <a:r>
              <a:rPr lang="da-DK" sz="2200" i="1" dirty="0" smtClean="0">
                <a:latin typeface="Calibri" panose="020F0502020204030204" pitchFamily="34" charset="0"/>
                <a:ea typeface="Calibri" panose="020F0502020204030204" pitchFamily="34" charset="0"/>
                <a:cs typeface="Times New Roman" panose="02020603050405020304" pitchFamily="18" charset="0"/>
              </a:rPr>
              <a:t>, </a:t>
            </a:r>
            <a:r>
              <a:rPr lang="da-DK" sz="2200" i="1" dirty="0">
                <a:latin typeface="Calibri" panose="020F0502020204030204" pitchFamily="34" charset="0"/>
                <a:ea typeface="Calibri" panose="020F0502020204030204" pitchFamily="34" charset="0"/>
                <a:cs typeface="Times New Roman" panose="02020603050405020304" pitchFamily="18" charset="0"/>
              </a:rPr>
              <a:t>man dør ikke af høj CO2 </a:t>
            </a:r>
            <a:r>
              <a:rPr lang="da-DK" sz="2200" i="1" dirty="0" smtClean="0">
                <a:latin typeface="Calibri" panose="020F0502020204030204" pitchFamily="34" charset="0"/>
                <a:ea typeface="Calibri" panose="020F0502020204030204" pitchFamily="34" charset="0"/>
                <a:cs typeface="Times New Roman" panose="02020603050405020304" pitchFamily="18" charset="0"/>
              </a:rPr>
              <a:t>lynhurtigt, </a:t>
            </a:r>
            <a:r>
              <a:rPr lang="da-DK" sz="2200" i="1" dirty="0">
                <a:latin typeface="Calibri" panose="020F0502020204030204" pitchFamily="34" charset="0"/>
                <a:ea typeface="Calibri" panose="020F0502020204030204" pitchFamily="34" charset="0"/>
                <a:cs typeface="Times New Roman" panose="02020603050405020304" pitchFamily="18" charset="0"/>
              </a:rPr>
              <a:t>så man er nødt til at arbejde på den først og så få det reguleret ind – så det syntes jeg da er den eneste </a:t>
            </a:r>
            <a:r>
              <a:rPr lang="da-DK" sz="2200" i="1" dirty="0" smtClean="0">
                <a:latin typeface="Calibri" panose="020F0502020204030204" pitchFamily="34" charset="0"/>
                <a:ea typeface="Calibri" panose="020F0502020204030204" pitchFamily="34" charset="0"/>
                <a:cs typeface="Times New Roman" panose="02020603050405020304" pitchFamily="18" charset="0"/>
              </a:rPr>
              <a:t>måde, </a:t>
            </a:r>
            <a:r>
              <a:rPr lang="da-DK" sz="2200" i="1" dirty="0">
                <a:latin typeface="Calibri" panose="020F0502020204030204" pitchFamily="34" charset="0"/>
                <a:ea typeface="Calibri" panose="020F0502020204030204" pitchFamily="34" charset="0"/>
                <a:cs typeface="Times New Roman" panose="02020603050405020304" pitchFamily="18" charset="0"/>
              </a:rPr>
              <a:t>man kan gøre det på </a:t>
            </a:r>
            <a:r>
              <a:rPr lang="da-DK" sz="2200" i="1" dirty="0" smtClean="0">
                <a:latin typeface="Calibri" panose="020F0502020204030204" pitchFamily="34" charset="0"/>
                <a:ea typeface="Calibri" panose="020F0502020204030204" pitchFamily="34" charset="0"/>
                <a:cs typeface="Times New Roman" panose="02020603050405020304" pitchFamily="18" charset="0"/>
              </a:rPr>
              <a:t>(</a:t>
            </a:r>
            <a:r>
              <a:rPr lang="da-DK" sz="2200" i="1" dirty="0">
                <a:latin typeface="Calibri" panose="020F0502020204030204" pitchFamily="34" charset="0"/>
                <a:ea typeface="Calibri" panose="020F0502020204030204" pitchFamily="34" charset="0"/>
                <a:cs typeface="Times New Roman" panose="02020603050405020304" pitchFamily="18" charset="0"/>
              </a:rPr>
              <a:t>alle samtykker</a:t>
            </a:r>
            <a:r>
              <a:rPr lang="da-DK" sz="2200" i="1" dirty="0" smtClean="0">
                <a:latin typeface="Calibri" panose="020F0502020204030204" pitchFamily="34" charset="0"/>
                <a:ea typeface="Calibri" panose="020F0502020204030204" pitchFamily="34" charset="0"/>
                <a:cs typeface="Times New Roman" panose="02020603050405020304" pitchFamily="18" charset="0"/>
              </a:rPr>
              <a:t>). </a:t>
            </a:r>
            <a:r>
              <a:rPr lang="da-DK" sz="2200" i="1" dirty="0">
                <a:latin typeface="Calibri" panose="020F0502020204030204" pitchFamily="34" charset="0"/>
                <a:ea typeface="Calibri" panose="020F0502020204030204" pitchFamily="34" charset="0"/>
                <a:cs typeface="Times New Roman" panose="02020603050405020304" pitchFamily="18" charset="0"/>
              </a:rPr>
              <a:t>Man er nødt til at sørge </a:t>
            </a:r>
            <a:r>
              <a:rPr lang="da-DK" sz="2200" i="1" dirty="0" smtClean="0">
                <a:latin typeface="Calibri" panose="020F0502020204030204" pitchFamily="34" charset="0"/>
                <a:ea typeface="Calibri" panose="020F0502020204030204" pitchFamily="34" charset="0"/>
                <a:cs typeface="Times New Roman" panose="02020603050405020304" pitchFamily="18" charset="0"/>
              </a:rPr>
              <a:t>for, </a:t>
            </a:r>
            <a:r>
              <a:rPr lang="da-DK" sz="2200" i="1" dirty="0">
                <a:latin typeface="Calibri" panose="020F0502020204030204" pitchFamily="34" charset="0"/>
                <a:ea typeface="Calibri" panose="020F0502020204030204" pitchFamily="34" charset="0"/>
                <a:cs typeface="Times New Roman" panose="02020603050405020304" pitchFamily="18" charset="0"/>
              </a:rPr>
              <a:t>at de ikke er </a:t>
            </a:r>
            <a:r>
              <a:rPr lang="da-DK" sz="2200" i="1" dirty="0" err="1">
                <a:latin typeface="Calibri" panose="020F0502020204030204" pitchFamily="34" charset="0"/>
                <a:ea typeface="Calibri" panose="020F0502020204030204" pitchFamily="34" charset="0"/>
                <a:cs typeface="Times New Roman" panose="02020603050405020304" pitchFamily="18" charset="0"/>
              </a:rPr>
              <a:t>hypoxiske</a:t>
            </a:r>
            <a:r>
              <a:rPr lang="da-DK" sz="2200" i="1" dirty="0">
                <a:latin typeface="Calibri" panose="020F0502020204030204" pitchFamily="34" charset="0"/>
                <a:ea typeface="Calibri" panose="020F0502020204030204" pitchFamily="34" charset="0"/>
                <a:cs typeface="Times New Roman" panose="02020603050405020304" pitchFamily="18" charset="0"/>
              </a:rPr>
              <a:t> lige der i hvert </a:t>
            </a:r>
            <a:r>
              <a:rPr lang="da-DK" sz="2200" i="1" dirty="0" smtClean="0">
                <a:latin typeface="Calibri" panose="020F0502020204030204" pitchFamily="34" charset="0"/>
                <a:ea typeface="Calibri" panose="020F0502020204030204" pitchFamily="34" charset="0"/>
                <a:cs typeface="Times New Roman" panose="02020603050405020304" pitchFamily="18" charset="0"/>
              </a:rPr>
              <a:t>fald.</a:t>
            </a:r>
          </a:p>
          <a:p>
            <a:pPr marL="0" indent="0">
              <a:spcBef>
                <a:spcPts val="0"/>
              </a:spcBef>
              <a:buNone/>
            </a:pPr>
            <a:endParaRPr lang="da-DK" sz="2200" i="1"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da-DK" sz="2200" i="1" dirty="0" smtClean="0">
                <a:latin typeface="Calibri" panose="020F0502020204030204" pitchFamily="34" charset="0"/>
                <a:ea typeface="Calibri" panose="020F0502020204030204" pitchFamily="34" charset="0"/>
                <a:cs typeface="Times New Roman" panose="02020603050405020304" pitchFamily="18" charset="0"/>
              </a:rPr>
              <a:t>Det, </a:t>
            </a:r>
            <a:r>
              <a:rPr lang="da-DK" sz="2200" i="1" dirty="0">
                <a:latin typeface="Calibri" panose="020F0502020204030204" pitchFamily="34" charset="0"/>
                <a:ea typeface="Calibri" panose="020F0502020204030204" pitchFamily="34" charset="0"/>
                <a:cs typeface="Times New Roman" panose="02020603050405020304" pitchFamily="18" charset="0"/>
              </a:rPr>
              <a:t>der betyder noget for mig også, det er de her rammeordinationer, fordi så har jeg et </a:t>
            </a:r>
            <a:r>
              <a:rPr lang="da-DK" sz="2200" i="1" dirty="0" smtClean="0">
                <a:latin typeface="Calibri" panose="020F0502020204030204" pitchFamily="34" charset="0"/>
                <a:ea typeface="Calibri" panose="020F0502020204030204" pitchFamily="34" charset="0"/>
                <a:cs typeface="Times New Roman" panose="02020603050405020304" pitchFamily="18" charset="0"/>
              </a:rPr>
              <a:t>handlerum ... så </a:t>
            </a:r>
            <a:r>
              <a:rPr lang="da-DK" sz="2200" i="1" dirty="0">
                <a:latin typeface="Calibri" panose="020F0502020204030204" pitchFamily="34" charset="0"/>
                <a:ea typeface="Calibri" panose="020F0502020204030204" pitchFamily="34" charset="0"/>
                <a:cs typeface="Times New Roman" panose="02020603050405020304" pitchFamily="18" charset="0"/>
              </a:rPr>
              <a:t>det kan godt </a:t>
            </a:r>
            <a:r>
              <a:rPr lang="da-DK" sz="2200" i="1" dirty="0" smtClean="0">
                <a:latin typeface="Calibri" panose="020F0502020204030204" pitchFamily="34" charset="0"/>
                <a:ea typeface="Calibri" panose="020F0502020204030204" pitchFamily="34" charset="0"/>
                <a:cs typeface="Times New Roman" panose="02020603050405020304" pitchFamily="18" charset="0"/>
              </a:rPr>
              <a:t>være, </a:t>
            </a:r>
            <a:r>
              <a:rPr lang="da-DK" sz="2200" i="1" dirty="0">
                <a:latin typeface="Calibri" panose="020F0502020204030204" pitchFamily="34" charset="0"/>
                <a:ea typeface="Calibri" panose="020F0502020204030204" pitchFamily="34" charset="0"/>
                <a:cs typeface="Times New Roman" panose="02020603050405020304" pitchFamily="18" charset="0"/>
              </a:rPr>
              <a:t>at jeg handler på min erfaring, men det er jo ikke </a:t>
            </a:r>
            <a:r>
              <a:rPr lang="da-DK" sz="2200" i="1" dirty="0" smtClean="0">
                <a:latin typeface="Calibri" panose="020F0502020204030204" pitchFamily="34" charset="0"/>
                <a:ea typeface="Calibri" panose="020F0502020204030204" pitchFamily="34" charset="0"/>
                <a:cs typeface="Times New Roman" panose="02020603050405020304" pitchFamily="18" charset="0"/>
              </a:rPr>
              <a:t>nok, </a:t>
            </a:r>
            <a:r>
              <a:rPr lang="da-DK" sz="2200" i="1" dirty="0">
                <a:latin typeface="Calibri" panose="020F0502020204030204" pitchFamily="34" charset="0"/>
                <a:ea typeface="Calibri" panose="020F0502020204030204" pitchFamily="34" charset="0"/>
                <a:cs typeface="Times New Roman" panose="02020603050405020304" pitchFamily="18" charset="0"/>
              </a:rPr>
              <a:t>altså jeg har mine </a:t>
            </a:r>
            <a:r>
              <a:rPr lang="da-DK" sz="2200" i="1" dirty="0" smtClean="0">
                <a:latin typeface="Calibri" panose="020F0502020204030204" pitchFamily="34" charset="0"/>
                <a:ea typeface="Calibri" panose="020F0502020204030204" pitchFamily="34" charset="0"/>
                <a:cs typeface="Times New Roman" panose="02020603050405020304" pitchFamily="18" charset="0"/>
              </a:rPr>
              <a:t>rammeordinationer, </a:t>
            </a:r>
            <a:r>
              <a:rPr lang="da-DK" sz="2200" i="1" dirty="0">
                <a:latin typeface="Calibri" panose="020F0502020204030204" pitchFamily="34" charset="0"/>
                <a:ea typeface="Calibri" panose="020F0502020204030204" pitchFamily="34" charset="0"/>
                <a:cs typeface="Times New Roman" panose="02020603050405020304" pitchFamily="18" charset="0"/>
              </a:rPr>
              <a:t>og de kan være snævre eller </a:t>
            </a:r>
            <a:r>
              <a:rPr lang="da-DK" sz="2200" i="1" dirty="0" smtClean="0">
                <a:latin typeface="Calibri" panose="020F0502020204030204" pitchFamily="34" charset="0"/>
                <a:ea typeface="Calibri" panose="020F0502020204030204" pitchFamily="34" charset="0"/>
                <a:cs typeface="Times New Roman" panose="02020603050405020304" pitchFamily="18" charset="0"/>
              </a:rPr>
              <a:t>brede, </a:t>
            </a:r>
            <a:r>
              <a:rPr lang="da-DK" sz="2200" i="1" dirty="0">
                <a:latin typeface="Calibri" panose="020F0502020204030204" pitchFamily="34" charset="0"/>
                <a:ea typeface="Calibri" panose="020F0502020204030204" pitchFamily="34" charset="0"/>
                <a:cs typeface="Times New Roman" panose="02020603050405020304" pitchFamily="18" charset="0"/>
              </a:rPr>
              <a:t>det jeg har at bevæge mig indenfor, men det er et </a:t>
            </a:r>
            <a:r>
              <a:rPr lang="da-DK" sz="2200" i="1" dirty="0" smtClean="0">
                <a:latin typeface="Calibri" panose="020F0502020204030204" pitchFamily="34" charset="0"/>
                <a:ea typeface="Calibri" panose="020F0502020204030204" pitchFamily="34" charset="0"/>
                <a:cs typeface="Times New Roman" panose="02020603050405020304" pitchFamily="18" charset="0"/>
              </a:rPr>
              <a:t>”must” </a:t>
            </a:r>
            <a:r>
              <a:rPr lang="da-DK" sz="2200" i="1" dirty="0">
                <a:latin typeface="Calibri" panose="020F0502020204030204" pitchFamily="34" charset="0"/>
                <a:ea typeface="Calibri" panose="020F0502020204030204" pitchFamily="34" charset="0"/>
                <a:cs typeface="Times New Roman" panose="02020603050405020304" pitchFamily="18" charset="0"/>
              </a:rPr>
              <a:t>for mig at have dem, så kan jeg jo egentligt gøre mange </a:t>
            </a:r>
            <a:r>
              <a:rPr lang="da-DK" sz="2200" i="1" dirty="0" smtClean="0">
                <a:latin typeface="Calibri" panose="020F0502020204030204" pitchFamily="34" charset="0"/>
                <a:ea typeface="Calibri" panose="020F0502020204030204" pitchFamily="34" charset="0"/>
                <a:cs typeface="Times New Roman" panose="02020603050405020304" pitchFamily="18" charset="0"/>
              </a:rPr>
              <a:t>handlinger, uden </a:t>
            </a:r>
            <a:r>
              <a:rPr lang="da-DK" sz="2200" i="1" dirty="0">
                <a:latin typeface="Calibri" panose="020F0502020204030204" pitchFamily="34" charset="0"/>
                <a:ea typeface="Calibri" panose="020F0502020204030204" pitchFamily="34" charset="0"/>
                <a:cs typeface="Times New Roman" panose="02020603050405020304" pitchFamily="18" charset="0"/>
              </a:rPr>
              <a:t>at jeg skal have lægen ind over </a:t>
            </a:r>
            <a:r>
              <a:rPr lang="da-DK" sz="2200" i="1" dirty="0" smtClean="0">
                <a:latin typeface="Calibri" panose="020F0502020204030204" pitchFamily="34" charset="0"/>
                <a:ea typeface="Calibri" panose="020F0502020204030204" pitchFamily="34" charset="0"/>
                <a:cs typeface="Times New Roman" panose="02020603050405020304" pitchFamily="18" charset="0"/>
              </a:rPr>
              <a:t>…</a:t>
            </a:r>
            <a:endParaRPr lang="da-DK" sz="2200" i="1" dirty="0"/>
          </a:p>
        </p:txBody>
      </p:sp>
      <p:pic>
        <p:nvPicPr>
          <p:cNvPr id="5" name="Billede 4"/>
          <p:cNvPicPr>
            <a:picLocks noChangeAspect="1"/>
          </p:cNvPicPr>
          <p:nvPr/>
        </p:nvPicPr>
        <p:blipFill>
          <a:blip r:embed="rId3"/>
          <a:stretch>
            <a:fillRect/>
          </a:stretch>
        </p:blipFill>
        <p:spPr>
          <a:xfrm>
            <a:off x="7146153" y="356552"/>
            <a:ext cx="3734283" cy="2192338"/>
          </a:xfrm>
          <a:prstGeom prst="rect">
            <a:avLst/>
          </a:prstGeom>
        </p:spPr>
      </p:pic>
    </p:spTree>
    <p:extLst>
      <p:ext uri="{BB962C8B-B14F-4D97-AF65-F5344CB8AC3E}">
        <p14:creationId xmlns:p14="http://schemas.microsoft.com/office/powerpoint/2010/main" val="3599096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da-DK" dirty="0"/>
          </a:p>
        </p:txBody>
      </p:sp>
      <p:pic>
        <p:nvPicPr>
          <p:cNvPr id="2" name="Billede 1"/>
          <p:cNvPicPr>
            <a:picLocks noChangeAspect="1"/>
          </p:cNvPicPr>
          <p:nvPr/>
        </p:nvPicPr>
        <p:blipFill>
          <a:blip r:embed="rId4" cstate="print"/>
          <a:stretch>
            <a:fillRect/>
          </a:stretch>
        </p:blipFill>
        <p:spPr>
          <a:xfrm>
            <a:off x="562591" y="200562"/>
            <a:ext cx="4673552" cy="3505164"/>
          </a:xfrm>
          <a:prstGeom prst="rect">
            <a:avLst/>
          </a:prstGeom>
        </p:spPr>
      </p:pic>
      <p:sp>
        <p:nvSpPr>
          <p:cNvPr id="9" name="Text Placeholder 8"/>
          <p:cNvSpPr>
            <a:spLocks noGrp="1"/>
          </p:cNvSpPr>
          <p:nvPr>
            <p:ph type="body" sz="quarter" idx="14"/>
          </p:nvPr>
        </p:nvSpPr>
        <p:spPr>
          <a:xfrm>
            <a:off x="4129238" y="3551722"/>
            <a:ext cx="1712493" cy="2932230"/>
          </a:xfrm>
        </p:spPr>
        <p:txBody>
          <a:bodyPr/>
          <a:lstStyle/>
          <a:p>
            <a:pPr lvl="3"/>
            <a:endParaRPr lang="da-DK" dirty="0"/>
          </a:p>
        </p:txBody>
      </p:sp>
      <p:pic>
        <p:nvPicPr>
          <p:cNvPr id="3" name="Billede 2"/>
          <p:cNvPicPr>
            <a:picLocks noChangeAspect="1"/>
          </p:cNvPicPr>
          <p:nvPr/>
        </p:nvPicPr>
        <p:blipFill>
          <a:blip r:embed="rId5" cstate="print"/>
          <a:stretch>
            <a:fillRect/>
          </a:stretch>
        </p:blipFill>
        <p:spPr>
          <a:xfrm>
            <a:off x="-279574" y="1"/>
            <a:ext cx="13252524" cy="6858000"/>
          </a:xfrm>
          <a:prstGeom prst="rect">
            <a:avLst/>
          </a:prstGeom>
        </p:spPr>
      </p:pic>
    </p:spTree>
    <p:extLst>
      <p:ext uri="{BB962C8B-B14F-4D97-AF65-F5344CB8AC3E}">
        <p14:creationId xmlns:p14="http://schemas.microsoft.com/office/powerpoint/2010/main" val="1139880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D_LAN_Thanks"/>
          <p:cNvSpPr/>
          <p:nvPr/>
        </p:nvSpPr>
        <p:spPr>
          <a:xfrm>
            <a:off x="760544" y="355600"/>
            <a:ext cx="5973992" cy="1005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da-DK" sz="2400" b="1" cap="all" spc="200" baseline="0" dirty="0" smtClean="0">
                <a:solidFill>
                  <a:srgbClr val="FFFFFF"/>
                </a:solidFill>
              </a:rPr>
              <a:t>Tak for i dag</a:t>
            </a:r>
            <a:endParaRPr lang="da-DK" sz="2400" b="1" cap="all" spc="200" baseline="0" dirty="0">
              <a:solidFill>
                <a:srgbClr val="FFFFFF"/>
              </a:solidFill>
            </a:endParaRPr>
          </a:p>
        </p:txBody>
      </p:sp>
      <p:sp>
        <p:nvSpPr>
          <p:cNvPr id="3" name="Tekstfelt 2"/>
          <p:cNvSpPr txBox="1"/>
          <p:nvPr/>
        </p:nvSpPr>
        <p:spPr>
          <a:xfrm>
            <a:off x="2290812" y="4023360"/>
            <a:ext cx="5514330" cy="369332"/>
          </a:xfrm>
          <a:prstGeom prst="rect">
            <a:avLst/>
          </a:prstGeom>
          <a:noFill/>
        </p:spPr>
        <p:txBody>
          <a:bodyPr wrap="none" lIns="0" tIns="0" rIns="0" bIns="0" rtlCol="0">
            <a:spAutoFit/>
          </a:bodyPr>
          <a:lstStyle/>
          <a:p>
            <a:r>
              <a:rPr lang="da-DK" sz="2400" dirty="0" smtClean="0"/>
              <a:t>&amp; Forskningsenhed for Klinisk Sygepleje</a:t>
            </a:r>
          </a:p>
        </p:txBody>
      </p:sp>
    </p:spTree>
    <p:extLst>
      <p:ext uri="{BB962C8B-B14F-4D97-AF65-F5344CB8AC3E}">
        <p14:creationId xmlns:p14="http://schemas.microsoft.com/office/powerpoint/2010/main" val="82575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3200" dirty="0" smtClean="0">
                <a:latin typeface="Calibri" panose="020F0502020204030204" pitchFamily="34" charset="0"/>
              </a:rPr>
              <a:t>Baggrund</a:t>
            </a:r>
            <a:endParaRPr lang="da-DK" sz="3200" dirty="0">
              <a:latin typeface="Calibri" panose="020F0502020204030204" pitchFamily="34" charset="0"/>
            </a:endParaRPr>
          </a:p>
        </p:txBody>
      </p:sp>
      <p:pic>
        <p:nvPicPr>
          <p:cNvPr id="2" name="Pladsholder til indhold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0939" y="2035325"/>
            <a:ext cx="2657475" cy="4238625"/>
          </a:xfrm>
        </p:spPr>
      </p:pic>
      <p:pic>
        <p:nvPicPr>
          <p:cNvPr id="3" name="Billed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1284" y="2035325"/>
            <a:ext cx="2839687" cy="4254513"/>
          </a:xfrm>
          <a:prstGeom prst="rect">
            <a:avLst/>
          </a:prstGeom>
        </p:spPr>
      </p:pic>
      <p:pic>
        <p:nvPicPr>
          <p:cNvPr id="7" name="Billed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3841" y="1848895"/>
            <a:ext cx="4493985" cy="2528319"/>
          </a:xfrm>
          <a:prstGeom prst="rect">
            <a:avLst/>
          </a:prstGeom>
        </p:spPr>
      </p:pic>
      <p:pic>
        <p:nvPicPr>
          <p:cNvPr id="8" name="Billed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3841" y="4561831"/>
            <a:ext cx="4493985" cy="1912788"/>
          </a:xfrm>
          <a:prstGeom prst="rect">
            <a:avLst/>
          </a:prstGeom>
        </p:spPr>
      </p:pic>
      <p:sp>
        <p:nvSpPr>
          <p:cNvPr id="9" name="Tekstfelt 8"/>
          <p:cNvSpPr txBox="1"/>
          <p:nvPr/>
        </p:nvSpPr>
        <p:spPr>
          <a:xfrm>
            <a:off x="760939" y="1542931"/>
            <a:ext cx="6264083" cy="338554"/>
          </a:xfrm>
          <a:prstGeom prst="rect">
            <a:avLst/>
          </a:prstGeom>
          <a:noFill/>
        </p:spPr>
        <p:txBody>
          <a:bodyPr wrap="square" lIns="0" tIns="0" rIns="0" bIns="0" rtlCol="0">
            <a:spAutoFit/>
          </a:bodyPr>
          <a:lstStyle/>
          <a:p>
            <a:pPr>
              <a:spcBef>
                <a:spcPts val="600"/>
              </a:spcBef>
            </a:pPr>
            <a:r>
              <a:rPr lang="da-DK" sz="2200" dirty="0" smtClean="0">
                <a:latin typeface="Calibri" panose="020F0502020204030204" pitchFamily="34" charset="0"/>
              </a:rPr>
              <a:t>HOT Nurse – Handling </a:t>
            </a:r>
            <a:r>
              <a:rPr lang="da-DK" sz="2200" dirty="0" err="1" smtClean="0">
                <a:latin typeface="Calibri" panose="020F0502020204030204" pitchFamily="34" charset="0"/>
              </a:rPr>
              <a:t>Oxygenation</a:t>
            </a:r>
            <a:r>
              <a:rPr lang="da-DK" sz="2200" dirty="0" smtClean="0">
                <a:latin typeface="Calibri" panose="020F0502020204030204" pitchFamily="34" charset="0"/>
              </a:rPr>
              <a:t> Targets - Nurse</a:t>
            </a:r>
          </a:p>
        </p:txBody>
      </p:sp>
    </p:spTree>
    <p:extLst>
      <p:ext uri="{BB962C8B-B14F-4D97-AF65-F5344CB8AC3E}">
        <p14:creationId xmlns:p14="http://schemas.microsoft.com/office/powerpoint/2010/main" val="2411455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3200" dirty="0" smtClean="0">
                <a:latin typeface="Calibri" panose="020F0502020204030204" pitchFamily="34" charset="0"/>
              </a:rPr>
              <a:t>formål</a:t>
            </a:r>
            <a:endParaRPr lang="da-DK" sz="3200" dirty="0">
              <a:latin typeface="Calibri" panose="020F0502020204030204" pitchFamily="34" charset="0"/>
            </a:endParaRPr>
          </a:p>
        </p:txBody>
      </p:sp>
      <p:sp>
        <p:nvSpPr>
          <p:cNvPr id="6" name="Pladsholder til indhold 5"/>
          <p:cNvSpPr>
            <a:spLocks noGrp="1"/>
          </p:cNvSpPr>
          <p:nvPr>
            <p:ph idx="1"/>
          </p:nvPr>
        </p:nvSpPr>
        <p:spPr>
          <a:xfrm>
            <a:off x="765174" y="1638695"/>
            <a:ext cx="10655999" cy="4816533"/>
          </a:xfrm>
        </p:spPr>
        <p:txBody>
          <a:bodyPr/>
          <a:lstStyle/>
          <a:p>
            <a:pPr marL="0" lvl="0" indent="0">
              <a:lnSpc>
                <a:spcPct val="107000"/>
              </a:lnSpc>
              <a:spcAft>
                <a:spcPts val="0"/>
              </a:spcAft>
              <a:buNone/>
            </a:pPr>
            <a:endParaRPr lang="da-DK"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None/>
            </a:pPr>
            <a:r>
              <a:rPr lang="da-DK" sz="2200" dirty="0" smtClean="0">
                <a:latin typeface="Calibri" panose="020F0502020204030204" pitchFamily="34" charset="0"/>
                <a:ea typeface="Calibri" panose="020F0502020204030204" pitchFamily="34" charset="0"/>
                <a:cs typeface="Times New Roman" panose="02020603050405020304" pitchFamily="18" charset="0"/>
              </a:rPr>
              <a:t>Formålet </a:t>
            </a:r>
            <a:r>
              <a:rPr lang="da-DK" sz="2200" dirty="0">
                <a:latin typeface="Calibri" panose="020F0502020204030204" pitchFamily="34" charset="0"/>
                <a:ea typeface="Calibri" panose="020F0502020204030204" pitchFamily="34" charset="0"/>
                <a:cs typeface="Times New Roman" panose="02020603050405020304" pitchFamily="18" charset="0"/>
              </a:rPr>
              <a:t>med </a:t>
            </a:r>
            <a:r>
              <a:rPr lang="da-DK" sz="2200" dirty="0" smtClean="0">
                <a:latin typeface="Calibri" panose="020F0502020204030204" pitchFamily="34" charset="0"/>
                <a:ea typeface="Calibri" panose="020F0502020204030204" pitchFamily="34" charset="0"/>
                <a:cs typeface="Times New Roman" panose="02020603050405020304" pitchFamily="18" charset="0"/>
              </a:rPr>
              <a:t>studiet var </a:t>
            </a:r>
            <a:r>
              <a:rPr lang="da-DK" sz="2200" dirty="0">
                <a:latin typeface="Calibri" panose="020F0502020204030204" pitchFamily="34" charset="0"/>
                <a:ea typeface="Times New Roman" panose="02020603050405020304" pitchFamily="18" charset="0"/>
                <a:cs typeface="Times New Roman" panose="02020603050405020304" pitchFamily="18" charset="0"/>
              </a:rPr>
              <a:t>at få indblik i </a:t>
            </a:r>
            <a:r>
              <a:rPr lang="da-DK" sz="2200" dirty="0" smtClean="0">
                <a:latin typeface="Calibri" panose="020F0502020204030204" pitchFamily="34" charset="0"/>
                <a:ea typeface="Times New Roman" panose="02020603050405020304" pitchFamily="18" charset="0"/>
                <a:cs typeface="Times New Roman" panose="02020603050405020304" pitchFamily="18" charset="0"/>
              </a:rPr>
              <a:t>sygeplejerskers </a:t>
            </a:r>
            <a:r>
              <a:rPr lang="da-DK" sz="2200" dirty="0">
                <a:latin typeface="Calibri" panose="020F0502020204030204" pitchFamily="34" charset="0"/>
                <a:ea typeface="Times New Roman" panose="02020603050405020304" pitchFamily="18" charset="0"/>
                <a:cs typeface="Times New Roman" panose="02020603050405020304" pitchFamily="18" charset="0"/>
              </a:rPr>
              <a:t>oplevelse af daglig praksis for brug af ilt til den intensive patient på </a:t>
            </a:r>
            <a:r>
              <a:rPr lang="da-DK" sz="2200" dirty="0" smtClean="0">
                <a:latin typeface="Calibri" panose="020F0502020204030204" pitchFamily="34" charset="0"/>
                <a:ea typeface="Times New Roman" panose="02020603050405020304" pitchFamily="18" charset="0"/>
                <a:cs typeface="Times New Roman" panose="02020603050405020304" pitchFamily="18" charset="0"/>
              </a:rPr>
              <a:t>danske intensivafdelinger.</a:t>
            </a:r>
          </a:p>
          <a:p>
            <a:pPr marL="0" lvl="0" indent="0">
              <a:lnSpc>
                <a:spcPct val="107000"/>
              </a:lnSpc>
              <a:spcAft>
                <a:spcPts val="0"/>
              </a:spcAft>
              <a:buNone/>
            </a:pPr>
            <a:r>
              <a:rPr lang="da-DK" sz="2200" dirty="0" smtClean="0">
                <a:latin typeface="Calibri" panose="020F0502020204030204" pitchFamily="34" charset="0"/>
                <a:ea typeface="Times New Roman" panose="02020603050405020304" pitchFamily="18" charset="0"/>
                <a:cs typeface="Times New Roman" panose="02020603050405020304" pitchFamily="18" charset="0"/>
              </a:rPr>
              <a:t>Et </a:t>
            </a:r>
            <a:r>
              <a:rPr lang="da-DK" sz="2200" dirty="0">
                <a:latin typeface="Calibri" panose="020F0502020204030204" pitchFamily="34" charset="0"/>
                <a:ea typeface="Times New Roman" panose="02020603050405020304" pitchFamily="18" charset="0"/>
                <a:cs typeface="Times New Roman" panose="02020603050405020304" pitchFamily="18" charset="0"/>
              </a:rPr>
              <a:t>særligt fokus </a:t>
            </a:r>
            <a:r>
              <a:rPr lang="da-DK" sz="2200" dirty="0" smtClean="0">
                <a:latin typeface="Calibri" panose="020F0502020204030204" pitchFamily="34" charset="0"/>
                <a:ea typeface="Times New Roman" panose="02020603050405020304" pitchFamily="18" charset="0"/>
                <a:cs typeface="Times New Roman" panose="02020603050405020304" pitchFamily="18" charset="0"/>
              </a:rPr>
              <a:t>har været på </a:t>
            </a:r>
            <a:r>
              <a:rPr lang="da-DK" sz="2200" dirty="0">
                <a:latin typeface="Calibri" panose="020F0502020204030204" pitchFamily="34" charset="0"/>
                <a:ea typeface="Times New Roman" panose="02020603050405020304" pitchFamily="18" charset="0"/>
                <a:cs typeface="Times New Roman" panose="02020603050405020304" pitchFamily="18" charset="0"/>
              </a:rPr>
              <a:t>sygeplejerskers oplevelse af </a:t>
            </a:r>
            <a:endParaRPr lang="da-DK" sz="2200" dirty="0" smtClean="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0"/>
              </a:spcAft>
              <a:buFontTx/>
              <a:buChar char="-"/>
            </a:pPr>
            <a:r>
              <a:rPr lang="da-DK" sz="2200" dirty="0" smtClean="0">
                <a:latin typeface="Calibri" panose="020F0502020204030204" pitchFamily="34" charset="0"/>
                <a:ea typeface="Times New Roman" panose="02020603050405020304" pitchFamily="18" charset="0"/>
                <a:cs typeface="Times New Roman" panose="02020603050405020304" pitchFamily="18" charset="0"/>
              </a:rPr>
              <a:t>styrende </a:t>
            </a:r>
            <a:r>
              <a:rPr lang="da-DK" sz="2200" dirty="0">
                <a:latin typeface="Calibri" panose="020F0502020204030204" pitchFamily="34" charset="0"/>
                <a:ea typeface="Times New Roman" panose="02020603050405020304" pitchFamily="18" charset="0"/>
                <a:cs typeface="Times New Roman" panose="02020603050405020304" pitchFamily="18" charset="0"/>
              </a:rPr>
              <a:t>faktorer for opstart og justering af ilt </a:t>
            </a:r>
            <a:endParaRPr lang="da-DK" sz="2200" dirty="0" smtClean="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0"/>
              </a:spcAft>
              <a:buFontTx/>
              <a:buChar char="-"/>
            </a:pPr>
            <a:r>
              <a:rPr lang="da-DK" sz="2200" dirty="0" smtClean="0">
                <a:latin typeface="Calibri" panose="020F0502020204030204" pitchFamily="34" charset="0"/>
                <a:ea typeface="Times New Roman" panose="02020603050405020304" pitchFamily="18" charset="0"/>
                <a:cs typeface="Times New Roman" panose="02020603050405020304" pitchFamily="18" charset="0"/>
              </a:rPr>
              <a:t>teamsamarbejdet </a:t>
            </a:r>
          </a:p>
          <a:p>
            <a:pPr lvl="0">
              <a:lnSpc>
                <a:spcPct val="107000"/>
              </a:lnSpc>
              <a:spcAft>
                <a:spcPts val="0"/>
              </a:spcAft>
              <a:buFontTx/>
              <a:buChar char="-"/>
            </a:pPr>
            <a:r>
              <a:rPr lang="da-DK" sz="2200" dirty="0" smtClean="0">
                <a:latin typeface="Calibri" panose="020F0502020204030204" pitchFamily="34" charset="0"/>
                <a:ea typeface="Times New Roman" panose="02020603050405020304" pitchFamily="18" charset="0"/>
                <a:cs typeface="Times New Roman" panose="02020603050405020304" pitchFamily="18" charset="0"/>
              </a:rPr>
              <a:t>ansvarsfordelingen </a:t>
            </a:r>
            <a:r>
              <a:rPr lang="da-DK" sz="2200" dirty="0">
                <a:latin typeface="Calibri" panose="020F0502020204030204" pitchFamily="34" charset="0"/>
                <a:ea typeface="Times New Roman" panose="02020603050405020304" pitchFamily="18" charset="0"/>
                <a:cs typeface="Times New Roman" panose="02020603050405020304" pitchFamily="18" charset="0"/>
              </a:rPr>
              <a:t>i den daglige brug af ilt</a:t>
            </a:r>
            <a:endParaRPr lang="da-DK" sz="2200" dirty="0">
              <a:latin typeface="Calibri" panose="020F0502020204030204" pitchFamily="34" charset="0"/>
              <a:ea typeface="Calibri" panose="020F0502020204030204" pitchFamily="34" charset="0"/>
              <a:cs typeface="Times New Roman" panose="02020603050405020304" pitchFamily="18" charset="0"/>
            </a:endParaRPr>
          </a:p>
          <a:p>
            <a:pPr>
              <a:spcBef>
                <a:spcPts val="1100"/>
              </a:spcBef>
            </a:pPr>
            <a:endParaRPr lang="da-DK" sz="2200" dirty="0"/>
          </a:p>
        </p:txBody>
      </p:sp>
      <p:pic>
        <p:nvPicPr>
          <p:cNvPr id="2" name="Billede 1"/>
          <p:cNvPicPr>
            <a:picLocks noChangeAspect="1"/>
          </p:cNvPicPr>
          <p:nvPr/>
        </p:nvPicPr>
        <p:blipFill>
          <a:blip r:embed="rId4" cstate="print"/>
          <a:stretch>
            <a:fillRect/>
          </a:stretch>
        </p:blipFill>
        <p:spPr>
          <a:xfrm>
            <a:off x="7548995" y="3316576"/>
            <a:ext cx="2857500" cy="2238375"/>
          </a:xfrm>
          <a:prstGeom prst="rect">
            <a:avLst/>
          </a:prstGeom>
        </p:spPr>
      </p:pic>
    </p:spTree>
    <p:extLst>
      <p:ext uri="{BB962C8B-B14F-4D97-AF65-F5344CB8AC3E}">
        <p14:creationId xmlns:p14="http://schemas.microsoft.com/office/powerpoint/2010/main" val="1019189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sz="3200" dirty="0" smtClean="0">
                <a:latin typeface="Calibri" panose="020F0502020204030204" pitchFamily="34" charset="0"/>
              </a:rPr>
              <a:t>METODE</a:t>
            </a:r>
            <a:endParaRPr lang="da-DK" sz="3200" dirty="0">
              <a:latin typeface="Calibri" panose="020F0502020204030204" pitchFamily="34" charset="0"/>
            </a:endParaRPr>
          </a:p>
        </p:txBody>
      </p:sp>
      <p:sp>
        <p:nvSpPr>
          <p:cNvPr id="5" name="Pladsholder til indhold 4"/>
          <p:cNvSpPr>
            <a:spLocks noGrp="1"/>
          </p:cNvSpPr>
          <p:nvPr>
            <p:ph idx="1"/>
          </p:nvPr>
        </p:nvSpPr>
        <p:spPr>
          <a:xfrm>
            <a:off x="765174" y="1638696"/>
            <a:ext cx="7708266" cy="4824000"/>
          </a:xfrm>
        </p:spPr>
        <p:txBody>
          <a:bodyPr/>
          <a:lstStyle/>
          <a:p>
            <a:pPr marL="0" indent="0">
              <a:buNone/>
            </a:pPr>
            <a:endParaRPr lang="da-DK" dirty="0" smtClean="0">
              <a:latin typeface="Times New Roman" panose="02020603050405020304" pitchFamily="18" charset="0"/>
              <a:ea typeface="Times New Roman" panose="02020603050405020304" pitchFamily="18" charset="0"/>
            </a:endParaRPr>
          </a:p>
          <a:p>
            <a:pPr marL="360000" lvl="0" indent="-360000">
              <a:lnSpc>
                <a:spcPts val="2800"/>
              </a:lnSpc>
              <a:spcBef>
                <a:spcPts val="600"/>
              </a:spcBef>
              <a:spcAft>
                <a:spcPts val="600"/>
              </a:spcAft>
              <a:buBlip>
                <a:blip r:embed="rId4"/>
              </a:buBlip>
            </a:pPr>
            <a:r>
              <a:rPr lang="da-DK" sz="2200" dirty="0">
                <a:solidFill>
                  <a:schemeClr val="tx1"/>
                </a:solidFill>
                <a:latin typeface="Calibri" panose="020F0502020204030204" pitchFamily="34" charset="0"/>
              </a:rPr>
              <a:t>Studiet er et m</a:t>
            </a:r>
            <a:r>
              <a:rPr lang="da-DK" sz="2200" dirty="0" smtClean="0">
                <a:solidFill>
                  <a:schemeClr val="tx1"/>
                </a:solidFill>
                <a:latin typeface="Calibri" panose="020F0502020204030204" pitchFamily="34" charset="0"/>
              </a:rPr>
              <a:t>ixed </a:t>
            </a:r>
            <a:r>
              <a:rPr lang="da-DK" sz="2200" dirty="0">
                <a:solidFill>
                  <a:schemeClr val="tx1"/>
                </a:solidFill>
                <a:latin typeface="Calibri" panose="020F0502020204030204" pitchFamily="34" charset="0"/>
              </a:rPr>
              <a:t>m</a:t>
            </a:r>
            <a:r>
              <a:rPr lang="da-DK" sz="2200" dirty="0" smtClean="0">
                <a:solidFill>
                  <a:schemeClr val="tx1"/>
                </a:solidFill>
                <a:latin typeface="Calibri" panose="020F0502020204030204" pitchFamily="34" charset="0"/>
              </a:rPr>
              <a:t>etode studie </a:t>
            </a:r>
            <a:r>
              <a:rPr lang="da-DK" sz="2200" dirty="0">
                <a:solidFill>
                  <a:schemeClr val="tx1"/>
                </a:solidFill>
                <a:latin typeface="Calibri" panose="020F0502020204030204" pitchFamily="34" charset="0"/>
              </a:rPr>
              <a:t>bestående af </a:t>
            </a:r>
            <a:r>
              <a:rPr lang="da-DK" sz="2200" dirty="0" err="1" smtClean="0">
                <a:solidFill>
                  <a:schemeClr val="tx1"/>
                </a:solidFill>
                <a:latin typeface="Calibri" panose="020F0502020204030204" pitchFamily="34" charset="0"/>
              </a:rPr>
              <a:t>fokusgruppeinterview</a:t>
            </a:r>
            <a:r>
              <a:rPr lang="da-DK" sz="2200" dirty="0" smtClean="0">
                <a:solidFill>
                  <a:schemeClr val="tx1"/>
                </a:solidFill>
                <a:latin typeface="Calibri" panose="020F0502020204030204" pitchFamily="34" charset="0"/>
              </a:rPr>
              <a:t> </a:t>
            </a:r>
            <a:r>
              <a:rPr lang="da-DK" sz="2200" dirty="0">
                <a:solidFill>
                  <a:schemeClr val="tx1"/>
                </a:solidFill>
                <a:latin typeface="Calibri" panose="020F0502020204030204" pitchFamily="34" charset="0"/>
              </a:rPr>
              <a:t>og </a:t>
            </a:r>
            <a:r>
              <a:rPr lang="da-DK" sz="2200" dirty="0" smtClean="0">
                <a:solidFill>
                  <a:schemeClr val="tx1"/>
                </a:solidFill>
                <a:latin typeface="Calibri" panose="020F0502020204030204" pitchFamily="34" charset="0"/>
              </a:rPr>
              <a:t>spørgeskemaundersøgelse</a:t>
            </a:r>
          </a:p>
          <a:p>
            <a:pPr marL="360000" lvl="0" indent="-360000">
              <a:lnSpc>
                <a:spcPts val="2800"/>
              </a:lnSpc>
              <a:spcBef>
                <a:spcPts val="600"/>
              </a:spcBef>
              <a:spcAft>
                <a:spcPts val="600"/>
              </a:spcAft>
              <a:buBlip>
                <a:blip r:embed="rId4"/>
              </a:buBlip>
            </a:pPr>
            <a:r>
              <a:rPr lang="da-DK" sz="2200" dirty="0" smtClean="0">
                <a:latin typeface="Calibri" panose="020F0502020204030204" pitchFamily="34" charset="0"/>
                <a:ea typeface="Calibri" panose="020F0502020204030204" pitchFamily="34" charset="0"/>
                <a:cs typeface="Times New Roman" panose="02020603050405020304" pitchFamily="18" charset="0"/>
              </a:rPr>
              <a:t>I februar/marts </a:t>
            </a:r>
            <a:r>
              <a:rPr lang="da-DK" sz="2200" dirty="0">
                <a:latin typeface="Calibri" panose="020F0502020204030204" pitchFamily="34" charset="0"/>
                <a:ea typeface="Calibri" panose="020F0502020204030204" pitchFamily="34" charset="0"/>
                <a:cs typeface="Times New Roman" panose="02020603050405020304" pitchFamily="18" charset="0"/>
              </a:rPr>
              <a:t>2017 </a:t>
            </a:r>
            <a:r>
              <a:rPr lang="da-DK" sz="2200" dirty="0" smtClean="0">
                <a:latin typeface="Calibri" panose="020F0502020204030204" pitchFamily="34" charset="0"/>
                <a:ea typeface="Calibri" panose="020F0502020204030204" pitchFamily="34" charset="0"/>
                <a:cs typeface="Times New Roman" panose="02020603050405020304" pitchFamily="18" charset="0"/>
              </a:rPr>
              <a:t>afholdt 6 fokusgruppeinterviews med sygeplejersker fra intensivafdelinger </a:t>
            </a:r>
            <a:r>
              <a:rPr lang="da-DK" sz="2200" dirty="0">
                <a:latin typeface="Calibri" panose="020F0502020204030204" pitchFamily="34" charset="0"/>
                <a:ea typeface="Calibri" panose="020F0502020204030204" pitchFamily="34" charset="0"/>
                <a:cs typeface="Times New Roman" panose="02020603050405020304" pitchFamily="18" charset="0"/>
              </a:rPr>
              <a:t>på henholdsvis Holbæk Sygehus, Hvidovre Hospital og Aalborg </a:t>
            </a:r>
            <a:r>
              <a:rPr lang="da-DK" sz="2200" dirty="0" smtClean="0">
                <a:latin typeface="Calibri" panose="020F0502020204030204" pitchFamily="34" charset="0"/>
                <a:ea typeface="Calibri" panose="020F0502020204030204" pitchFamily="34" charset="0"/>
                <a:cs typeface="Times New Roman" panose="02020603050405020304" pitchFamily="18" charset="0"/>
              </a:rPr>
              <a:t>Universitetshospital</a:t>
            </a:r>
          </a:p>
          <a:p>
            <a:pPr marL="360000" indent="-360000">
              <a:lnSpc>
                <a:spcPts val="2800"/>
              </a:lnSpc>
              <a:spcBef>
                <a:spcPts val="600"/>
              </a:spcBef>
              <a:spcAft>
                <a:spcPts val="600"/>
              </a:spcAft>
              <a:buBlip>
                <a:blip r:embed="rId4"/>
              </a:buBlip>
            </a:pPr>
            <a:r>
              <a:rPr lang="da-DK" sz="2200" dirty="0" smtClean="0">
                <a:latin typeface="Calibri" panose="020F0502020204030204" pitchFamily="34" charset="0"/>
                <a:ea typeface="Calibri" panose="020F0502020204030204" pitchFamily="34" charset="0"/>
                <a:cs typeface="Times New Roman" panose="02020603050405020304" pitchFamily="18" charset="0"/>
              </a:rPr>
              <a:t>Med baggrund i fokusgruppeinterviewene blev der udarbejdet et spørgeskema til sygeplejersker fra intensivafdelinger i Danmark</a:t>
            </a:r>
          </a:p>
          <a:p>
            <a:pPr marL="360000" indent="-360000">
              <a:lnSpc>
                <a:spcPts val="2800"/>
              </a:lnSpc>
              <a:spcBef>
                <a:spcPts val="600"/>
              </a:spcBef>
              <a:spcAft>
                <a:spcPts val="600"/>
              </a:spcAft>
              <a:buBlip>
                <a:blip r:embed="rId4"/>
              </a:buBlip>
            </a:pPr>
            <a:r>
              <a:rPr lang="da-DK" sz="2200" dirty="0" smtClean="0">
                <a:latin typeface="Calibri" panose="020F0502020204030204" pitchFamily="34" charset="0"/>
                <a:ea typeface="Calibri" panose="020F0502020204030204" pitchFamily="34" charset="0"/>
                <a:cs typeface="Times New Roman" panose="02020603050405020304" pitchFamily="18" charset="0"/>
              </a:rPr>
              <a:t>Uge 35 blev spørgeskemaet udsendt og vi har lige haft deadline for besvarelse</a:t>
            </a:r>
            <a:endParaRPr lang="da-DK" sz="2200" dirty="0">
              <a:latin typeface="Times New Roman" panose="02020603050405020304" pitchFamily="18" charset="0"/>
              <a:ea typeface="Times New Roman" panose="02020603050405020304" pitchFamily="18" charset="0"/>
            </a:endParaRPr>
          </a:p>
        </p:txBody>
      </p:sp>
      <p:pic>
        <p:nvPicPr>
          <p:cNvPr id="2" name="Billede 1"/>
          <p:cNvPicPr>
            <a:picLocks noChangeAspect="1"/>
          </p:cNvPicPr>
          <p:nvPr/>
        </p:nvPicPr>
        <p:blipFill>
          <a:blip r:embed="rId5" cstate="print"/>
          <a:stretch>
            <a:fillRect/>
          </a:stretch>
        </p:blipFill>
        <p:spPr>
          <a:xfrm>
            <a:off x="9128760" y="2241098"/>
            <a:ext cx="2148667" cy="2879657"/>
          </a:xfrm>
          <a:prstGeom prst="rect">
            <a:avLst/>
          </a:prstGeom>
        </p:spPr>
      </p:pic>
    </p:spTree>
    <p:extLst>
      <p:ext uri="{BB962C8B-B14F-4D97-AF65-F5344CB8AC3E}">
        <p14:creationId xmlns:p14="http://schemas.microsoft.com/office/powerpoint/2010/main" val="3616485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sz="3200" dirty="0" smtClean="0">
                <a:latin typeface="Calibri" panose="020F0502020204030204" pitchFamily="34" charset="0"/>
              </a:rPr>
              <a:t>FOKUSGRUPPEinterview</a:t>
            </a:r>
            <a:endParaRPr lang="da-DK" sz="3200" dirty="0">
              <a:latin typeface="Calibri" panose="020F0502020204030204" pitchFamily="34" charset="0"/>
            </a:endParaRPr>
          </a:p>
        </p:txBody>
      </p:sp>
      <p:sp>
        <p:nvSpPr>
          <p:cNvPr id="5" name="Pladsholder til indhold 4"/>
          <p:cNvSpPr>
            <a:spLocks noGrp="1"/>
          </p:cNvSpPr>
          <p:nvPr>
            <p:ph idx="1"/>
          </p:nvPr>
        </p:nvSpPr>
        <p:spPr>
          <a:xfrm>
            <a:off x="765174" y="1638696"/>
            <a:ext cx="10649586" cy="4823986"/>
          </a:xfrm>
        </p:spPr>
        <p:txBody>
          <a:bodyPr/>
          <a:lstStyle/>
          <a:p>
            <a:endParaRPr lang="da-DK" dirty="0" smtClean="0">
              <a:latin typeface="Calibri" panose="020F0502020204030204" pitchFamily="34" charset="0"/>
            </a:endParaRPr>
          </a:p>
          <a:p>
            <a:pPr marL="0" indent="0">
              <a:buNone/>
            </a:pPr>
            <a:r>
              <a:rPr lang="da-DK" dirty="0" smtClean="0">
                <a:latin typeface="Calibri" panose="020F0502020204030204" pitchFamily="34" charset="0"/>
              </a:rPr>
              <a:t/>
            </a:r>
            <a:br>
              <a:rPr lang="da-DK" dirty="0" smtClean="0">
                <a:latin typeface="Calibri" panose="020F0502020204030204" pitchFamily="34" charset="0"/>
              </a:rPr>
            </a:br>
            <a:endParaRPr lang="da-DK" dirty="0">
              <a:latin typeface="Calibri" panose="020F0502020204030204" pitchFamily="34" charset="0"/>
            </a:endParaRPr>
          </a:p>
        </p:txBody>
      </p:sp>
      <p:pic>
        <p:nvPicPr>
          <p:cNvPr id="2" name="Billede 1"/>
          <p:cNvPicPr>
            <a:picLocks noChangeAspect="1"/>
          </p:cNvPicPr>
          <p:nvPr/>
        </p:nvPicPr>
        <p:blipFill>
          <a:blip r:embed="rId4" cstate="print"/>
          <a:stretch>
            <a:fillRect/>
          </a:stretch>
        </p:blipFill>
        <p:spPr>
          <a:xfrm>
            <a:off x="8648866" y="477837"/>
            <a:ext cx="1962150" cy="1228725"/>
          </a:xfrm>
          <a:prstGeom prst="rect">
            <a:avLst/>
          </a:prstGeom>
        </p:spPr>
      </p:pic>
      <p:sp>
        <p:nvSpPr>
          <p:cNvPr id="8" name="Rektangel 7"/>
          <p:cNvSpPr/>
          <p:nvPr/>
        </p:nvSpPr>
        <p:spPr>
          <a:xfrm>
            <a:off x="624840" y="1356638"/>
            <a:ext cx="9403080" cy="5170646"/>
          </a:xfrm>
          <a:prstGeom prst="rect">
            <a:avLst/>
          </a:prstGeom>
        </p:spPr>
        <p:txBody>
          <a:bodyPr wrap="square">
            <a:spAutoFit/>
          </a:bodyPr>
          <a:lstStyle/>
          <a:p>
            <a:pPr marL="360000" lvl="0" indent="-360000">
              <a:lnSpc>
                <a:spcPts val="2800"/>
              </a:lnSpc>
              <a:spcBef>
                <a:spcPts val="600"/>
              </a:spcBef>
              <a:spcAft>
                <a:spcPts val="600"/>
              </a:spcAft>
              <a:buBlip>
                <a:blip r:embed="rId5"/>
              </a:buBlip>
            </a:pPr>
            <a:endParaRPr lang="da-DK" dirty="0" smtClean="0">
              <a:latin typeface="Calibri" panose="020F0502020204030204" pitchFamily="34" charset="0"/>
            </a:endParaRPr>
          </a:p>
          <a:p>
            <a:pPr marL="360000" indent="-360000">
              <a:lnSpc>
                <a:spcPts val="2800"/>
              </a:lnSpc>
              <a:spcBef>
                <a:spcPts val="600"/>
              </a:spcBef>
              <a:spcAft>
                <a:spcPts val="600"/>
              </a:spcAft>
              <a:buBlip>
                <a:blip r:embed="rId5"/>
              </a:buBlip>
            </a:pPr>
            <a:r>
              <a:rPr lang="da-DK" sz="2200" dirty="0" smtClean="0">
                <a:latin typeface="Calibri" panose="020F0502020204030204" pitchFamily="34" charset="0"/>
                <a:ea typeface="Calibri" panose="020F0502020204030204" pitchFamily="34" charset="0"/>
                <a:cs typeface="Times New Roman" panose="02020603050405020304" pitchFamily="18" charset="0"/>
              </a:rPr>
              <a:t>Hvorfor  </a:t>
            </a:r>
            <a:r>
              <a:rPr lang="da-DK" sz="2200" dirty="0" err="1" smtClean="0">
                <a:latin typeface="Calibri" panose="020F0502020204030204" pitchFamily="34" charset="0"/>
                <a:ea typeface="Calibri" panose="020F0502020204030204" pitchFamily="34" charset="0"/>
                <a:cs typeface="Times New Roman" panose="02020603050405020304" pitchFamily="18" charset="0"/>
              </a:rPr>
              <a:t>fokusgruppeinterview</a:t>
            </a:r>
            <a:r>
              <a:rPr lang="da-DK" sz="2200" dirty="0" smtClean="0">
                <a:latin typeface="Calibri" panose="020F0502020204030204" pitchFamily="34" charset="0"/>
                <a:ea typeface="Calibri" panose="020F0502020204030204" pitchFamily="34" charset="0"/>
                <a:cs typeface="Times New Roman" panose="02020603050405020304" pitchFamily="18" charset="0"/>
              </a:rPr>
              <a:t>? </a:t>
            </a:r>
          </a:p>
          <a:p>
            <a:pPr marL="360000" indent="-360000">
              <a:lnSpc>
                <a:spcPts val="2800"/>
              </a:lnSpc>
              <a:spcBef>
                <a:spcPts val="600"/>
              </a:spcBef>
              <a:spcAft>
                <a:spcPts val="600"/>
              </a:spcAft>
              <a:buBlip>
                <a:blip r:embed="rId5"/>
              </a:buBlip>
            </a:pPr>
            <a:r>
              <a:rPr lang="da-DK" sz="2200" dirty="0" smtClean="0">
                <a:latin typeface="Calibri" panose="020F0502020204030204" pitchFamily="34" charset="0"/>
                <a:ea typeface="Calibri" panose="020F0502020204030204" pitchFamily="34" charset="0"/>
                <a:cs typeface="Times New Roman" panose="02020603050405020304" pitchFamily="18" charset="0"/>
              </a:rPr>
              <a:t>Data genereres ved at inddrage og anvende samspillet i en gruppe omkring et særligt fænomen, som i denne undersøgelse var brugen af ilt til den intensive patient</a:t>
            </a:r>
          </a:p>
          <a:p>
            <a:pPr marL="360000" indent="-360000">
              <a:lnSpc>
                <a:spcPts val="2800"/>
              </a:lnSpc>
              <a:spcBef>
                <a:spcPts val="600"/>
              </a:spcBef>
              <a:spcAft>
                <a:spcPts val="600"/>
              </a:spcAft>
              <a:buBlip>
                <a:blip r:embed="rId5"/>
              </a:buBlip>
            </a:pPr>
            <a:r>
              <a:rPr lang="da-DK" sz="2200" dirty="0" smtClean="0">
                <a:latin typeface="Calibri" panose="020F0502020204030204" pitchFamily="34" charset="0"/>
                <a:ea typeface="Calibri" panose="020F0502020204030204" pitchFamily="34" charset="0"/>
                <a:cs typeface="Times New Roman" panose="02020603050405020304" pitchFamily="18" charset="0"/>
              </a:rPr>
              <a:t>Udnytte fokusgruppens potentiale i forhold til at deltagerne lader sig inspirere af hinanden og spørger ind til hinandens udtalelser og erfaringer</a:t>
            </a:r>
          </a:p>
          <a:p>
            <a:pPr marL="360000" indent="-360000">
              <a:lnSpc>
                <a:spcPts val="2800"/>
              </a:lnSpc>
              <a:spcBef>
                <a:spcPts val="600"/>
              </a:spcBef>
              <a:spcAft>
                <a:spcPts val="600"/>
              </a:spcAft>
              <a:buBlip>
                <a:blip r:embed="rId5"/>
              </a:buBlip>
            </a:pPr>
            <a:r>
              <a:rPr lang="da-DK" sz="2200" dirty="0" smtClean="0">
                <a:latin typeface="Calibri" panose="020F0502020204030204" pitchFamily="34" charset="0"/>
                <a:ea typeface="Calibri" panose="020F0502020204030204" pitchFamily="34" charset="0"/>
                <a:cs typeface="Times New Roman" panose="02020603050405020304" pitchFamily="18" charset="0"/>
              </a:rPr>
              <a:t>Fokusgruppeinterviewene foregik ved at intervieweren som var Gitte og jeg bad deltagerne om at drøfte forskellige emner vedr. brug af ilt til den intensive patient</a:t>
            </a:r>
          </a:p>
          <a:p>
            <a:pPr marL="360000" indent="-360000">
              <a:lnSpc>
                <a:spcPts val="2800"/>
              </a:lnSpc>
              <a:spcBef>
                <a:spcPts val="600"/>
              </a:spcBef>
              <a:spcAft>
                <a:spcPts val="600"/>
              </a:spcAft>
              <a:buBlip>
                <a:blip r:embed="rId5"/>
              </a:buBlip>
            </a:pPr>
            <a:r>
              <a:rPr lang="da-DK" sz="2200" dirty="0" smtClean="0">
                <a:latin typeface="Calibri" panose="020F0502020204030204" pitchFamily="34" charset="0"/>
                <a:ea typeface="Calibri" panose="020F0502020204030204" pitchFamily="34" charset="0"/>
                <a:cs typeface="Times New Roman" panose="02020603050405020304" pitchFamily="18" charset="0"/>
              </a:rPr>
              <a:t>Det bedste </a:t>
            </a:r>
            <a:r>
              <a:rPr lang="da-DK" sz="2200" dirty="0" err="1" smtClean="0">
                <a:latin typeface="Calibri" panose="020F0502020204030204" pitchFamily="34" charset="0"/>
                <a:ea typeface="Calibri" panose="020F0502020204030204" pitchFamily="34" charset="0"/>
                <a:cs typeface="Times New Roman" panose="02020603050405020304" pitchFamily="18" charset="0"/>
              </a:rPr>
              <a:t>fokusgruppeinterview</a:t>
            </a:r>
            <a:r>
              <a:rPr lang="da-DK" sz="2200" dirty="0" smtClean="0">
                <a:latin typeface="Calibri" panose="020F0502020204030204" pitchFamily="34" charset="0"/>
                <a:ea typeface="Calibri" panose="020F0502020204030204" pitchFamily="34" charset="0"/>
                <a:cs typeface="Times New Roman" panose="02020603050405020304" pitchFamily="18" charset="0"/>
              </a:rPr>
              <a:t> er et interview, hvor deltagerne siger mest muligt og intervieweren mindst muligt</a:t>
            </a:r>
            <a:endParaRPr lang="da-DK"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0497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smtClean="0">
                <a:latin typeface="Calibri" panose="020F0502020204030204" pitchFamily="34" charset="0"/>
              </a:rPr>
              <a:t>Spørgeskema</a:t>
            </a:r>
            <a:endParaRPr lang="da-DK" sz="3200" dirty="0"/>
          </a:p>
        </p:txBody>
      </p:sp>
      <p:sp>
        <p:nvSpPr>
          <p:cNvPr id="3" name="Pladsholder til indhold 2"/>
          <p:cNvSpPr>
            <a:spLocks noGrp="1"/>
          </p:cNvSpPr>
          <p:nvPr>
            <p:ph idx="1"/>
          </p:nvPr>
        </p:nvSpPr>
        <p:spPr/>
        <p:txBody>
          <a:bodyPr/>
          <a:lstStyle/>
          <a:p>
            <a:pPr marL="360000" indent="-360000">
              <a:buNone/>
            </a:pPr>
            <a:endParaRPr lang="da-DK" dirty="0" smtClean="0">
              <a:latin typeface="Calibri" panose="020F0502020204030204" pitchFamily="34" charset="0"/>
            </a:endParaRPr>
          </a:p>
          <a:p>
            <a:pPr marL="360000" indent="-360000">
              <a:buBlip>
                <a:blip r:embed="rId3"/>
              </a:buBlip>
            </a:pPr>
            <a:r>
              <a:rPr lang="da-DK" sz="2200" dirty="0" smtClean="0">
                <a:latin typeface="Calibri" panose="020F0502020204030204" pitchFamily="34" charset="0"/>
              </a:rPr>
              <a:t>Spørgeskemaet blev udsendt til sygeplejersker på intensivafdelinger på hospitaler og sygehuse i </a:t>
            </a:r>
            <a:r>
              <a:rPr lang="da-DK" sz="2200" dirty="0" smtClean="0">
                <a:latin typeface="Calibri" panose="020F0502020204030204" pitchFamily="34" charset="0"/>
                <a:ea typeface="Times New Roman" panose="02020603050405020304" pitchFamily="18" charset="0"/>
              </a:rPr>
              <a:t>Holbæk, Roskilde, Esbjerg, Hvidovre, Køge, Hjørring og Aarhus</a:t>
            </a:r>
          </a:p>
          <a:p>
            <a:pPr marL="360000" indent="-360000">
              <a:buBlip>
                <a:blip r:embed="rId3"/>
              </a:buBlip>
            </a:pPr>
            <a:r>
              <a:rPr lang="da-DK" sz="2200" dirty="0" smtClean="0">
                <a:latin typeface="Calibri" panose="020F0502020204030204" pitchFamily="34" charset="0"/>
              </a:rPr>
              <a:t>Geografisk spredning i de fleste regioner af Danmark</a:t>
            </a:r>
          </a:p>
          <a:p>
            <a:pPr marL="360000" indent="-360000">
              <a:buBlip>
                <a:blip r:embed="rId3"/>
              </a:buBlip>
            </a:pPr>
            <a:r>
              <a:rPr lang="da-DK" sz="2200" dirty="0" smtClean="0">
                <a:latin typeface="Calibri" panose="020F0502020204030204" pitchFamily="34" charset="0"/>
              </a:rPr>
              <a:t>Intensivafdelinger på både Regionssygehuse og Universitetshospitaler</a:t>
            </a:r>
          </a:p>
          <a:p>
            <a:pPr marL="360000" indent="-360000">
              <a:buBlip>
                <a:blip r:embed="rId3"/>
              </a:buBlip>
            </a:pPr>
            <a:r>
              <a:rPr lang="da-DK" sz="2200" dirty="0" smtClean="0">
                <a:latin typeface="Calibri" panose="020F0502020204030204" pitchFamily="34" charset="0"/>
              </a:rPr>
              <a:t>Der blev udsendt spørgeskema til ca. 600 sygeplejersker via </a:t>
            </a:r>
            <a:r>
              <a:rPr lang="da-DK" sz="2200" dirty="0" err="1" smtClean="0">
                <a:latin typeface="Calibri" panose="020F0502020204030204" pitchFamily="34" charset="0"/>
              </a:rPr>
              <a:t>Surveyxact</a:t>
            </a:r>
            <a:r>
              <a:rPr lang="da-DK" sz="2200" dirty="0" smtClean="0">
                <a:latin typeface="Calibri" panose="020F0502020204030204" pitchFamily="34" charset="0"/>
              </a:rPr>
              <a:t> med selvoprettelse</a:t>
            </a:r>
          </a:p>
          <a:p>
            <a:pPr marL="360000" indent="-360000">
              <a:buBlip>
                <a:blip r:embed="rId3"/>
              </a:buBlip>
            </a:pPr>
            <a:r>
              <a:rPr lang="da-DK" sz="2200" dirty="0" smtClean="0">
                <a:latin typeface="Calibri" panose="020F0502020204030204" pitchFamily="34" charset="0"/>
              </a:rPr>
              <a:t>Vi har fået knap 300 besvarelser</a:t>
            </a:r>
          </a:p>
          <a:p>
            <a:pPr marL="360000" indent="-360000">
              <a:buBlip>
                <a:blip r:embed="rId3"/>
              </a:buBlip>
            </a:pPr>
            <a:r>
              <a:rPr lang="da-DK" sz="2200" dirty="0" smtClean="0">
                <a:latin typeface="Calibri" panose="020F0502020204030204" pitchFamily="34" charset="0"/>
              </a:rPr>
              <a:t>I spørgeskemaet blive sygeplejerskerne bedt om tage stilling til en række udsagn og spørgsmål om egen praksis for brug af ilt til den intensive patient</a:t>
            </a:r>
          </a:p>
          <a:p>
            <a:pPr marL="360000" indent="-360000">
              <a:buBlip>
                <a:blip r:embed="rId3"/>
              </a:buBlip>
            </a:pPr>
            <a:r>
              <a:rPr lang="da-DK" sz="2200" dirty="0" smtClean="0">
                <a:latin typeface="Calibri" panose="020F0502020204030204" pitchFamily="34" charset="0"/>
              </a:rPr>
              <a:t>Udsagnene er inddelt i temaerne: Sygeplejepraksis, Viden og kompetencer, Samarbejdskultur og Behandling</a:t>
            </a:r>
          </a:p>
          <a:p>
            <a:endParaRPr lang="da-DK"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smtClean="0"/>
              <a:t>Eksempler på udsagn</a:t>
            </a:r>
            <a:endParaRPr lang="da-DK" sz="3200" dirty="0"/>
          </a:p>
        </p:txBody>
      </p:sp>
      <p:sp>
        <p:nvSpPr>
          <p:cNvPr id="3" name="Pladsholder til indhold 2"/>
          <p:cNvSpPr>
            <a:spLocks noGrp="1"/>
          </p:cNvSpPr>
          <p:nvPr>
            <p:ph idx="1"/>
          </p:nvPr>
        </p:nvSpPr>
        <p:spPr/>
        <p:txBody>
          <a:bodyPr/>
          <a:lstStyle/>
          <a:p>
            <a:pPr marL="360000" indent="-360000">
              <a:buBlip>
                <a:blip r:embed="rId3"/>
              </a:buBlip>
            </a:pPr>
            <a:endParaRPr lang="da-DK" i="1" dirty="0" smtClean="0">
              <a:latin typeface="Calibri" panose="020F0502020204030204" pitchFamily="34" charset="0"/>
            </a:endParaRPr>
          </a:p>
          <a:p>
            <a:pPr marL="360000" indent="-360000">
              <a:buBlip>
                <a:blip r:embed="rId3"/>
              </a:buBlip>
            </a:pPr>
            <a:r>
              <a:rPr lang="da-DK" i="1" dirty="0" smtClean="0">
                <a:latin typeface="Calibri" panose="020F0502020204030204" pitchFamily="34" charset="0"/>
              </a:rPr>
              <a:t>Det er en naturlig del af sygeplejerskens funktion at vurdere patientens iltbehov</a:t>
            </a:r>
          </a:p>
          <a:p>
            <a:pPr marL="360000" indent="-360000">
              <a:buBlip>
                <a:blip r:embed="rId3"/>
              </a:buBlip>
            </a:pPr>
            <a:r>
              <a:rPr lang="da-DK" i="1" dirty="0" smtClean="0">
                <a:latin typeface="Calibri" panose="020F0502020204030204" pitchFamily="34" charset="0"/>
              </a:rPr>
              <a:t>Jeg justerer på mængden af tilført ilt til den individuelle patient på baggrund af en rammeordination</a:t>
            </a:r>
          </a:p>
          <a:p>
            <a:pPr marL="360000" indent="-360000">
              <a:buBlip>
                <a:blip r:embed="rId3"/>
              </a:buBlip>
            </a:pPr>
            <a:r>
              <a:rPr lang="da-DK" i="1" dirty="0" smtClean="0">
                <a:latin typeface="Calibri" panose="020F0502020204030204" pitchFamily="34" charset="0"/>
              </a:rPr>
              <a:t>Jeg </a:t>
            </a:r>
            <a:r>
              <a:rPr lang="da-DK" i="1" dirty="0" smtClean="0">
                <a:latin typeface="Calibri" panose="020F0502020204030204" pitchFamily="34" charset="0"/>
              </a:rPr>
              <a:t>har modtaget en grundig oplæring i brugen af ilt til den intensive patient</a:t>
            </a:r>
          </a:p>
          <a:p>
            <a:pPr marL="180000" lvl="0" indent="0">
              <a:spcBef>
                <a:spcPts val="0"/>
              </a:spcBef>
              <a:buNone/>
            </a:pPr>
            <a:endParaRPr lang="da-DK" sz="800" dirty="0" smtClean="0">
              <a:solidFill>
                <a:prstClr val="black"/>
              </a:solidFill>
              <a:latin typeface="Calibri" panose="020F0502020204030204" pitchFamily="34" charset="0"/>
            </a:endParaRPr>
          </a:p>
          <a:p>
            <a:pPr marL="180000" lvl="0" indent="0">
              <a:spcBef>
                <a:spcPts val="0"/>
              </a:spcBef>
              <a:buNone/>
            </a:pPr>
            <a:r>
              <a:rPr lang="da-DK" dirty="0" smtClean="0">
                <a:solidFill>
                  <a:prstClr val="black"/>
                </a:solidFill>
                <a:latin typeface="Calibri" panose="020F0502020204030204" pitchFamily="34" charset="0"/>
              </a:rPr>
              <a:t>   Svarmuligheder</a:t>
            </a:r>
            <a:r>
              <a:rPr lang="da-DK" dirty="0">
                <a:solidFill>
                  <a:prstClr val="black"/>
                </a:solidFill>
                <a:latin typeface="Calibri" panose="020F0502020204030204" pitchFamily="34" charset="0"/>
              </a:rPr>
              <a:t>:</a:t>
            </a:r>
          </a:p>
          <a:p>
            <a:pPr marL="734400" lvl="2" indent="-360000">
              <a:spcBef>
                <a:spcPts val="0"/>
              </a:spcBef>
              <a:buBlip>
                <a:blip r:embed="rId3"/>
              </a:buBlip>
            </a:pPr>
            <a:r>
              <a:rPr lang="da-DK" dirty="0">
                <a:solidFill>
                  <a:prstClr val="black"/>
                </a:solidFill>
                <a:latin typeface="Calibri" panose="020F0502020204030204" pitchFamily="34" charset="0"/>
              </a:rPr>
              <a:t>Meget uenig</a:t>
            </a:r>
          </a:p>
          <a:p>
            <a:pPr marL="734400" lvl="2" indent="-360000">
              <a:spcBef>
                <a:spcPts val="0"/>
              </a:spcBef>
              <a:buBlip>
                <a:blip r:embed="rId3"/>
              </a:buBlip>
            </a:pPr>
            <a:r>
              <a:rPr lang="da-DK" dirty="0">
                <a:solidFill>
                  <a:prstClr val="black"/>
                </a:solidFill>
                <a:latin typeface="Calibri" panose="020F0502020204030204" pitchFamily="34" charset="0"/>
              </a:rPr>
              <a:t>Uenig</a:t>
            </a:r>
          </a:p>
          <a:p>
            <a:pPr marL="734400" lvl="2" indent="-360000">
              <a:spcBef>
                <a:spcPts val="0"/>
              </a:spcBef>
              <a:buBlip>
                <a:blip r:embed="rId3"/>
              </a:buBlip>
            </a:pPr>
            <a:r>
              <a:rPr lang="da-DK" dirty="0">
                <a:solidFill>
                  <a:prstClr val="black"/>
                </a:solidFill>
                <a:latin typeface="Calibri" panose="020F0502020204030204" pitchFamily="34" charset="0"/>
              </a:rPr>
              <a:t>Hverken eller</a:t>
            </a:r>
          </a:p>
          <a:p>
            <a:pPr marL="734400" lvl="2" indent="-360000">
              <a:spcBef>
                <a:spcPts val="0"/>
              </a:spcBef>
              <a:buBlip>
                <a:blip r:embed="rId3"/>
              </a:buBlip>
            </a:pPr>
            <a:r>
              <a:rPr lang="da-DK" dirty="0">
                <a:solidFill>
                  <a:prstClr val="black"/>
                </a:solidFill>
                <a:latin typeface="Calibri" panose="020F0502020204030204" pitchFamily="34" charset="0"/>
              </a:rPr>
              <a:t>Enig</a:t>
            </a:r>
          </a:p>
          <a:p>
            <a:pPr marL="734400" lvl="2" indent="-360000">
              <a:spcBef>
                <a:spcPts val="0"/>
              </a:spcBef>
              <a:buBlip>
                <a:blip r:embed="rId3"/>
              </a:buBlip>
            </a:pPr>
            <a:r>
              <a:rPr lang="da-DK" dirty="0">
                <a:solidFill>
                  <a:prstClr val="black"/>
                </a:solidFill>
                <a:latin typeface="Calibri" panose="020F0502020204030204" pitchFamily="34" charset="0"/>
              </a:rPr>
              <a:t>Meget enig</a:t>
            </a:r>
          </a:p>
          <a:p>
            <a:pPr>
              <a:buNone/>
            </a:pPr>
            <a:endParaRPr lang="da-DK" dirty="0"/>
          </a:p>
        </p:txBody>
      </p:sp>
      <p:sp>
        <p:nvSpPr>
          <p:cNvPr id="4" name="Pladsholder til indhold 3"/>
          <p:cNvSpPr>
            <a:spLocks noGrp="1"/>
          </p:cNvSpPr>
          <p:nvPr>
            <p:ph sz="quarter" idx="13"/>
          </p:nvPr>
        </p:nvSpPr>
        <p:spPr/>
        <p:txBody>
          <a:bodyPr/>
          <a:lstStyle/>
          <a:p>
            <a:pPr>
              <a:buNone/>
            </a:pPr>
            <a:endParaRPr lang="da-DK" dirty="0" smtClean="0"/>
          </a:p>
          <a:p>
            <a:pPr marL="180000" indent="0">
              <a:buNone/>
            </a:pPr>
            <a:endParaRPr lang="da-DK" sz="2200" dirty="0" smtClean="0">
              <a:latin typeface="Calibri" panose="020F0502020204030204" pitchFamily="34" charset="0"/>
            </a:endParaRPr>
          </a:p>
          <a:p>
            <a:pPr marL="180000" indent="0">
              <a:buNone/>
            </a:pPr>
            <a:endParaRPr lang="da-DK" sz="2200" dirty="0">
              <a:latin typeface="Calibri" panose="020F0502020204030204" pitchFamily="34" charset="0"/>
            </a:endParaRPr>
          </a:p>
          <a:p>
            <a:pPr marL="180000" indent="0">
              <a:buNone/>
            </a:pPr>
            <a:endParaRPr lang="da-DK" sz="2200" dirty="0" smtClean="0">
              <a:latin typeface="Calibri" panose="020F0502020204030204" pitchFamily="34" charset="0"/>
            </a:endParaRPr>
          </a:p>
          <a:p>
            <a:pPr marL="180000" indent="0">
              <a:buNone/>
            </a:pPr>
            <a:endParaRPr lang="da-DK" sz="2200" dirty="0">
              <a:latin typeface="Calibri" panose="020F0502020204030204" pitchFamily="34" charset="0"/>
            </a:endParaRPr>
          </a:p>
          <a:p>
            <a:pPr marL="180000" indent="0">
              <a:buNone/>
            </a:pPr>
            <a:endParaRPr lang="da-DK" sz="2200" dirty="0" smtClean="0">
              <a:latin typeface="Calibri" panose="020F0502020204030204" pitchFamily="34" charset="0"/>
            </a:endParaRPr>
          </a:p>
          <a:p>
            <a:pPr marL="360000" indent="-360000">
              <a:buBlip>
                <a:blip r:embed="rId3"/>
              </a:buBlip>
            </a:pPr>
            <a:r>
              <a:rPr lang="da-DK" i="1" dirty="0">
                <a:latin typeface="Calibri" panose="020F0502020204030204" pitchFamily="34" charset="0"/>
              </a:rPr>
              <a:t>Jeg styrer primært min praksis ud fra følgende parametre: </a:t>
            </a:r>
          </a:p>
          <a:p>
            <a:pPr lvl="2">
              <a:spcBef>
                <a:spcPts val="0"/>
              </a:spcBef>
              <a:buFont typeface="Courier New" panose="02070309020205020404" pitchFamily="49" charset="0"/>
              <a:buChar char="o"/>
            </a:pPr>
            <a:r>
              <a:rPr lang="da-DK" i="1" dirty="0" err="1">
                <a:latin typeface="Calibri" panose="020F0502020204030204" pitchFamily="34" charset="0"/>
              </a:rPr>
              <a:t>Saturation</a:t>
            </a:r>
            <a:r>
              <a:rPr lang="da-DK" i="1" dirty="0">
                <a:latin typeface="Calibri" panose="020F0502020204030204" pitchFamily="34" charset="0"/>
              </a:rPr>
              <a:t> målt på </a:t>
            </a:r>
            <a:r>
              <a:rPr lang="da-DK" i="1" dirty="0" err="1">
                <a:latin typeface="Calibri" panose="020F0502020204030204" pitchFamily="34" charset="0"/>
              </a:rPr>
              <a:t>pulsoximeter</a:t>
            </a:r>
            <a:endParaRPr lang="da-DK" i="1" dirty="0">
              <a:latin typeface="Calibri" panose="020F0502020204030204" pitchFamily="34" charset="0"/>
            </a:endParaRPr>
          </a:p>
          <a:p>
            <a:pPr lvl="2">
              <a:spcBef>
                <a:spcPts val="0"/>
              </a:spcBef>
              <a:buFont typeface="Courier New" panose="02070309020205020404" pitchFamily="49" charset="0"/>
              <a:buChar char="o"/>
            </a:pPr>
            <a:r>
              <a:rPr lang="da-DK" i="1" dirty="0">
                <a:latin typeface="Calibri" panose="020F0502020204030204" pitchFamily="34" charset="0"/>
              </a:rPr>
              <a:t>A-punktur</a:t>
            </a:r>
          </a:p>
          <a:p>
            <a:pPr lvl="2">
              <a:spcBef>
                <a:spcPts val="0"/>
              </a:spcBef>
              <a:buFont typeface="Courier New" panose="02070309020205020404" pitchFamily="49" charset="0"/>
              <a:buChar char="o"/>
            </a:pPr>
            <a:r>
              <a:rPr lang="da-DK" i="1" dirty="0">
                <a:latin typeface="Calibri" panose="020F0502020204030204" pitchFamily="34" charset="0"/>
              </a:rPr>
              <a:t>Klinisk vurdering (se, føl, lyt)</a:t>
            </a:r>
          </a:p>
          <a:p>
            <a:pPr marL="180000" indent="0">
              <a:buNone/>
            </a:pPr>
            <a:endParaRPr lang="da-DK" sz="2200" dirty="0">
              <a:latin typeface="Calibri" panose="020F0502020204030204" pitchFamily="34" charset="0"/>
            </a:endParaRPr>
          </a:p>
        </p:txBody>
      </p:sp>
      <p:pic>
        <p:nvPicPr>
          <p:cNvPr id="5" name="Billede 4"/>
          <p:cNvPicPr>
            <a:picLocks noChangeAspect="1"/>
          </p:cNvPicPr>
          <p:nvPr/>
        </p:nvPicPr>
        <p:blipFill>
          <a:blip r:embed="rId4"/>
          <a:stretch>
            <a:fillRect/>
          </a:stretch>
        </p:blipFill>
        <p:spPr>
          <a:xfrm>
            <a:off x="6824132" y="1165074"/>
            <a:ext cx="4038600" cy="26955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200" dirty="0" smtClean="0"/>
              <a:t>Alder 					Intensivafdeling</a:t>
            </a:r>
            <a:endParaRPr lang="da-DK" sz="2200" dirty="0"/>
          </a:p>
        </p:txBody>
      </p:sp>
      <p:pic>
        <p:nvPicPr>
          <p:cNvPr id="4" name="Pladsholder til indhold 3"/>
          <p:cNvPicPr>
            <a:picLocks noGrp="1" noChangeAspect="1"/>
          </p:cNvPicPr>
          <p:nvPr>
            <p:ph idx="1"/>
          </p:nvPr>
        </p:nvPicPr>
        <p:blipFill>
          <a:blip r:embed="rId3"/>
          <a:stretch>
            <a:fillRect/>
          </a:stretch>
        </p:blipFill>
        <p:spPr>
          <a:xfrm>
            <a:off x="760939" y="1549254"/>
            <a:ext cx="4896407" cy="2337786"/>
          </a:xfrm>
          <a:prstGeom prst="rect">
            <a:avLst/>
          </a:prstGeom>
        </p:spPr>
      </p:pic>
      <p:pic>
        <p:nvPicPr>
          <p:cNvPr id="5" name="Billede 4"/>
          <p:cNvPicPr>
            <a:picLocks noChangeAspect="1"/>
          </p:cNvPicPr>
          <p:nvPr/>
        </p:nvPicPr>
        <p:blipFill>
          <a:blip r:embed="rId4"/>
          <a:stretch>
            <a:fillRect/>
          </a:stretch>
        </p:blipFill>
        <p:spPr>
          <a:xfrm>
            <a:off x="6010950" y="1549254"/>
            <a:ext cx="4923349" cy="2350650"/>
          </a:xfrm>
          <a:prstGeom prst="rect">
            <a:avLst/>
          </a:prstGeom>
        </p:spPr>
      </p:pic>
      <p:pic>
        <p:nvPicPr>
          <p:cNvPr id="6" name="Billede 5"/>
          <p:cNvPicPr>
            <a:picLocks noChangeAspect="1"/>
          </p:cNvPicPr>
          <p:nvPr/>
        </p:nvPicPr>
        <p:blipFill>
          <a:blip r:embed="rId5"/>
          <a:stretch>
            <a:fillRect/>
          </a:stretch>
        </p:blipFill>
        <p:spPr>
          <a:xfrm>
            <a:off x="3121158" y="4023646"/>
            <a:ext cx="5782210" cy="2760713"/>
          </a:xfrm>
          <a:prstGeom prst="rect">
            <a:avLst/>
          </a:prstGeom>
        </p:spPr>
      </p:pic>
    </p:spTree>
    <p:extLst>
      <p:ext uri="{BB962C8B-B14F-4D97-AF65-F5344CB8AC3E}">
        <p14:creationId xmlns:p14="http://schemas.microsoft.com/office/powerpoint/2010/main" val="1010137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da-DK" dirty="0"/>
          </a:p>
        </p:txBody>
      </p:sp>
      <p:pic>
        <p:nvPicPr>
          <p:cNvPr id="4" name="Pladsholder til indhold 3"/>
          <p:cNvPicPr>
            <a:picLocks noGrp="1" noChangeAspect="1"/>
          </p:cNvPicPr>
          <p:nvPr>
            <p:ph idx="1"/>
          </p:nvPr>
        </p:nvPicPr>
        <p:blipFill>
          <a:blip r:embed="rId3"/>
          <a:stretch>
            <a:fillRect/>
          </a:stretch>
        </p:blipFill>
        <p:spPr>
          <a:xfrm>
            <a:off x="-3591" y="2454443"/>
            <a:ext cx="5917029" cy="2825082"/>
          </a:xfrm>
          <a:prstGeom prst="rect">
            <a:avLst/>
          </a:prstGeom>
        </p:spPr>
      </p:pic>
      <p:sp>
        <p:nvSpPr>
          <p:cNvPr id="7" name="Pladsholder til indhold 6"/>
          <p:cNvSpPr>
            <a:spLocks noGrp="1"/>
          </p:cNvSpPr>
          <p:nvPr>
            <p:ph sz="quarter" idx="13"/>
          </p:nvPr>
        </p:nvSpPr>
        <p:spPr>
          <a:xfrm>
            <a:off x="6269038" y="808522"/>
            <a:ext cx="5148788" cy="5471782"/>
          </a:xfrm>
        </p:spPr>
        <p:txBody>
          <a:bodyPr/>
          <a:lstStyle/>
          <a:p>
            <a:pPr marL="0" indent="0">
              <a:spcBef>
                <a:spcPts val="600"/>
              </a:spcBef>
              <a:spcAft>
                <a:spcPts val="0"/>
              </a:spcAft>
              <a:buNone/>
            </a:pPr>
            <a:r>
              <a:rPr lang="da-DK" sz="2200" i="1" dirty="0">
                <a:solidFill>
                  <a:srgbClr val="000000"/>
                </a:solidFill>
                <a:latin typeface="Calibri" panose="020F0502020204030204" pitchFamily="34" charset="0"/>
              </a:rPr>
              <a:t>Jeg har kendskab til, at ilt kan være toksisk</a:t>
            </a:r>
          </a:p>
          <a:p>
            <a:endParaRPr lang="da-DK" dirty="0"/>
          </a:p>
        </p:txBody>
      </p:sp>
      <p:sp>
        <p:nvSpPr>
          <p:cNvPr id="5" name="Rektangel 4"/>
          <p:cNvSpPr/>
          <p:nvPr/>
        </p:nvSpPr>
        <p:spPr>
          <a:xfrm>
            <a:off x="857191" y="740623"/>
            <a:ext cx="4812856" cy="769441"/>
          </a:xfrm>
          <a:prstGeom prst="rect">
            <a:avLst/>
          </a:prstGeom>
        </p:spPr>
        <p:txBody>
          <a:bodyPr wrap="none">
            <a:spAutoFit/>
          </a:bodyPr>
          <a:lstStyle/>
          <a:p>
            <a:r>
              <a:rPr lang="da-DK" sz="2200" i="1" dirty="0">
                <a:latin typeface="Calibri" panose="020F0502020204030204" pitchFamily="34" charset="0"/>
                <a:ea typeface="Times New Roman" panose="02020603050405020304" pitchFamily="18" charset="0"/>
                <a:cs typeface="Verdana" panose="020B0604030504040204" pitchFamily="34" charset="0"/>
              </a:rPr>
              <a:t>Det er en naturlig del at sygeplejerskens </a:t>
            </a:r>
            <a:endParaRPr lang="da-DK" sz="2200" i="1" dirty="0" smtClean="0">
              <a:latin typeface="Calibri" panose="020F0502020204030204" pitchFamily="34" charset="0"/>
              <a:ea typeface="Times New Roman" panose="02020603050405020304" pitchFamily="18" charset="0"/>
              <a:cs typeface="Verdana" panose="020B0604030504040204" pitchFamily="34" charset="0"/>
            </a:endParaRPr>
          </a:p>
          <a:p>
            <a:r>
              <a:rPr lang="da-DK" sz="2200" i="1" dirty="0" smtClean="0">
                <a:latin typeface="Calibri" panose="020F0502020204030204" pitchFamily="34" charset="0"/>
                <a:ea typeface="Times New Roman" panose="02020603050405020304" pitchFamily="18" charset="0"/>
                <a:cs typeface="Verdana" panose="020B0604030504040204" pitchFamily="34" charset="0"/>
              </a:rPr>
              <a:t>funktion </a:t>
            </a:r>
            <a:r>
              <a:rPr lang="da-DK" sz="2200" i="1" dirty="0">
                <a:latin typeface="Calibri" panose="020F0502020204030204" pitchFamily="34" charset="0"/>
                <a:ea typeface="Times New Roman" panose="02020603050405020304" pitchFamily="18" charset="0"/>
                <a:cs typeface="Verdana" panose="020B0604030504040204" pitchFamily="34" charset="0"/>
              </a:rPr>
              <a:t>at vurdere patientens iltbehov</a:t>
            </a:r>
            <a:endParaRPr lang="da-DK" sz="2200" i="1" dirty="0">
              <a:latin typeface="Calibri" panose="020F0502020204030204" pitchFamily="34" charset="0"/>
            </a:endParaRPr>
          </a:p>
        </p:txBody>
      </p:sp>
      <p:pic>
        <p:nvPicPr>
          <p:cNvPr id="8" name="Billede 7"/>
          <p:cNvPicPr>
            <a:picLocks noChangeAspect="1"/>
          </p:cNvPicPr>
          <p:nvPr/>
        </p:nvPicPr>
        <p:blipFill>
          <a:blip r:embed="rId4"/>
          <a:stretch>
            <a:fillRect/>
          </a:stretch>
        </p:blipFill>
        <p:spPr>
          <a:xfrm>
            <a:off x="5781527" y="2454443"/>
            <a:ext cx="6574738" cy="3139105"/>
          </a:xfrm>
          <a:prstGeom prst="rect">
            <a:avLst/>
          </a:prstGeom>
        </p:spPr>
      </p:pic>
    </p:spTree>
    <p:extLst>
      <p:ext uri="{BB962C8B-B14F-4D97-AF65-F5344CB8AC3E}">
        <p14:creationId xmlns:p14="http://schemas.microsoft.com/office/powerpoint/2010/main" val="11096611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RN PowerPoint.potx" id="{7B7D3DFC-9764-49C7-82C7-2A1AE1C2FBE0}" vid="{E2DCEEF7-6B01-48C4-89A0-FEDEEFB2E1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2.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3.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4.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5.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6.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7.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ppt/theme/themeOverride8.xml><?xml version="1.0" encoding="utf-8"?>
<a:themeOverride xmlns:a="http://schemas.openxmlformats.org/drawingml/2006/main">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RN PowerPoint</Template>
  <TotalTime>782</TotalTime>
  <Words>1110</Words>
  <Application>Microsoft Office PowerPoint</Application>
  <PresentationFormat>Widescreen</PresentationFormat>
  <Paragraphs>115</Paragraphs>
  <Slides>16</Slides>
  <Notes>16</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16</vt:i4>
      </vt:variant>
    </vt:vector>
  </HeadingPairs>
  <TitlesOfParts>
    <vt:vector size="22" baseType="lpstr">
      <vt:lpstr>Arial</vt:lpstr>
      <vt:lpstr>Calibri</vt:lpstr>
      <vt:lpstr>Courier New</vt:lpstr>
      <vt:lpstr>Times New Roman</vt:lpstr>
      <vt:lpstr>Verdana</vt:lpstr>
      <vt:lpstr>Blank</vt:lpstr>
      <vt:lpstr>HOT-NURSE Hypo- eller hyperoxi - hvor meget er nok og hvem bestemmer det?</vt:lpstr>
      <vt:lpstr>Baggrund</vt:lpstr>
      <vt:lpstr>formål</vt:lpstr>
      <vt:lpstr>METODE</vt:lpstr>
      <vt:lpstr>FOKUSGRUPPEinterview</vt:lpstr>
      <vt:lpstr>Spørgeskema</vt:lpstr>
      <vt:lpstr>Eksempler på udsagn</vt:lpstr>
      <vt:lpstr>Alder      Intensivafdeling</vt:lpstr>
      <vt:lpstr>PowerPoint-præsentation</vt:lpstr>
      <vt:lpstr>Præliminære resultater</vt:lpstr>
      <vt:lpstr>Ansvar</vt:lpstr>
      <vt:lpstr>Viden og kompetencer</vt:lpstr>
      <vt:lpstr>samarbejdskultur</vt:lpstr>
      <vt:lpstr>behandling</vt:lpstr>
      <vt:lpstr>PowerPoint-præsentation</vt:lpstr>
      <vt:lpstr>PowerPoint-præsentation</vt:lpstr>
    </vt:vector>
  </TitlesOfParts>
  <Company>Region Nordjylland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HOT-NURSE Hypo- eller hyperoxi - hvor meget er nok og hvem bestemmer det?</dc:title>
  <dc:creator>Karin Mikkelsen / Region Nordjylland</dc:creator>
  <cp:lastModifiedBy>Karin Mikkelsen / Region Nordjylland</cp:lastModifiedBy>
  <cp:revision>49</cp:revision>
  <cp:lastPrinted>2016-04-21T06:30:30Z</cp:lastPrinted>
  <dcterms:created xsi:type="dcterms:W3CDTF">2017-09-04T09:17:59Z</dcterms:created>
  <dcterms:modified xsi:type="dcterms:W3CDTF">2017-10-04T11:39:11Z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RunSetTextContentFromTag">
    <vt:lpwstr>True</vt:lpwstr>
  </property>
  <property fmtid="{D5CDD505-2E9C-101B-9397-08002B2CF9AE}" pid="6" name="DocumentInfoFinished">
    <vt:lpwstr>True</vt:lpwstr>
  </property>
  <property fmtid="{D5CDD505-2E9C-101B-9397-08002B2CF9AE}" pid="7" name="SD_DocumentLanguageString">
    <vt:lpwstr>Dansk</vt:lpwstr>
  </property>
  <property fmtid="{D5CDD505-2E9C-101B-9397-08002B2CF9AE}" pid="8" name="SD_CtlText_Usersettings_Userprofile">
    <vt:lpwstr>Karin Bundgaard Mikkelsen</vt:lpwstr>
  </property>
  <property fmtid="{D5CDD505-2E9C-101B-9397-08002B2CF9AE}" pid="9" name="SD_UserprofileName">
    <vt:lpwstr>Karin Bundgaard Mikkelsen</vt:lpwstr>
  </property>
  <property fmtid="{D5CDD505-2E9C-101B-9397-08002B2CF9AE}" pid="10" name="SD_OFF_ID">
    <vt:lpwstr>3</vt:lpwstr>
  </property>
  <property fmtid="{D5CDD505-2E9C-101B-9397-08002B2CF9AE}" pid="11" name="CurrentOfficeID">
    <vt:lpwstr>3</vt:lpwstr>
  </property>
  <property fmtid="{D5CDD505-2E9C-101B-9397-08002B2CF9AE}" pid="12" name="SD_OFF_DisplayName">
    <vt:lpwstr>Aalborg Universitetshospital</vt:lpwstr>
  </property>
  <property fmtid="{D5CDD505-2E9C-101B-9397-08002B2CF9AE}" pid="13" name="SD_OFF_Institute">
    <vt:lpwstr>Aalborg Universitetshospital</vt:lpwstr>
  </property>
  <property fmtid="{D5CDD505-2E9C-101B-9397-08002B2CF9AE}" pid="14" name="SD_OFF_Institute_en-GB">
    <vt:lpwstr>Aalborg Universitetshospital</vt:lpwstr>
  </property>
  <property fmtid="{D5CDD505-2E9C-101B-9397-08002B2CF9AE}" pid="15" name="SD_OFF_MandatoryDepartment">
    <vt:lpwstr>(ingen)</vt:lpwstr>
  </property>
  <property fmtid="{D5CDD505-2E9C-101B-9397-08002B2CF9AE}" pid="16" name="SD_OFF_MandatoryDepartment_en-GB">
    <vt:lpwstr>(none)</vt:lpwstr>
  </property>
  <property fmtid="{D5CDD505-2E9C-101B-9397-08002B2CF9AE}" pid="17" name="SD_OFF_ColorDefinition">
    <vt:lpwstr>Blue</vt:lpwstr>
  </property>
  <property fmtid="{D5CDD505-2E9C-101B-9397-08002B2CF9AE}" pid="18" name="SD_OFF_LogoFileName">
    <vt:lpwstr>AalborgUniversitetshospital</vt:lpwstr>
  </property>
  <property fmtid="{D5CDD505-2E9C-101B-9397-08002B2CF9AE}" pid="19" name="USR_Name">
    <vt:lpwstr>Karin Bundgaard Mikkelsen</vt:lpwstr>
  </property>
  <property fmtid="{D5CDD505-2E9C-101B-9397-08002B2CF9AE}" pid="20" name="USR_Title">
    <vt:lpwstr>Postdoc</vt:lpwstr>
  </property>
  <property fmtid="{D5CDD505-2E9C-101B-9397-08002B2CF9AE}" pid="21" name="USR_DirectPhone">
    <vt:lpwstr>+45 23 49 75 19</vt:lpwstr>
  </property>
  <property fmtid="{D5CDD505-2E9C-101B-9397-08002B2CF9AE}" pid="22" name="USR_Email">
    <vt:lpwstr>karin.mikkelsen@rn.dk</vt:lpwstr>
  </property>
  <property fmtid="{D5CDD505-2E9C-101B-9397-08002B2CF9AE}" pid="23" name="USR_Department">
    <vt:lpwstr>Klinik Akut</vt:lpwstr>
  </property>
  <property fmtid="{D5CDD505-2E9C-101B-9397-08002B2CF9AE}" pid="24" name="USR_Speciality">
    <vt:lpwstr/>
  </property>
  <property fmtid="{D5CDD505-2E9C-101B-9397-08002B2CF9AE}" pid="25" name="USR_Unit">
    <vt:lpwstr/>
  </property>
  <property fmtid="{D5CDD505-2E9C-101B-9397-08002B2CF9AE}" pid="26" name="USR_AddressOne">
    <vt:lpwstr>Hobrovej 18-22</vt:lpwstr>
  </property>
  <property fmtid="{D5CDD505-2E9C-101B-9397-08002B2CF9AE}" pid="27" name="USR_AddressTwo">
    <vt:lpwstr/>
  </property>
  <property fmtid="{D5CDD505-2E9C-101B-9397-08002B2CF9AE}" pid="28" name="USR_AddressThree">
    <vt:lpwstr>9000 Aalborg</vt:lpwstr>
  </property>
  <property fmtid="{D5CDD505-2E9C-101B-9397-08002B2CF9AE}" pid="29" name="USR_BusinessPhone">
    <vt:lpwstr/>
  </property>
  <property fmtid="{D5CDD505-2E9C-101B-9397-08002B2CF9AE}" pid="30" name="USR_Web">
    <vt:lpwstr/>
  </property>
  <property fmtid="{D5CDD505-2E9C-101B-9397-08002B2CF9AE}" pid="31" name="USR_FreeText">
    <vt:lpwstr/>
  </property>
  <property fmtid="{D5CDD505-2E9C-101B-9397-08002B2CF9AE}" pid="32" name="OVE_ReturnAddress">
    <vt:lpwstr/>
  </property>
  <property fmtid="{D5CDD505-2E9C-101B-9397-08002B2CF9AE}" pid="33" name="USR_Signature1">
    <vt:lpwstr>Karin Bundgaard</vt:lpwstr>
  </property>
  <property fmtid="{D5CDD505-2E9C-101B-9397-08002B2CF9AE}" pid="34" name="USR_SignatureTitle1">
    <vt:lpwstr/>
  </property>
  <property fmtid="{D5CDD505-2E9C-101B-9397-08002B2CF9AE}" pid="35" name="ColorMode">
    <vt:lpwstr>Saturated</vt:lpwstr>
  </property>
  <property fmtid="{D5CDD505-2E9C-101B-9397-08002B2CF9AE}" pid="36" name="SD_DocumentLanguage">
    <vt:lpwstr>da-DK</vt:lpwstr>
  </property>
  <property fmtid="{D5CDD505-2E9C-101B-9397-08002B2CF9AE}" pid="37" name="LastCompletedArtworkDefinition">
    <vt:lpwstr>RegionN</vt:lpwstr>
  </property>
  <property fmtid="{D5CDD505-2E9C-101B-9397-08002B2CF9AE}" pid="38" name="LastColorSetFilter">
    <vt:lpwstr>BlueWhite*</vt:lpwstr>
  </property>
  <property fmtid="{D5CDD505-2E9C-101B-9397-08002B2CF9AE}" pid="39" name="ColorDefinition">
    <vt:lpwstr>Blue</vt:lpwstr>
  </property>
  <property fmtid="{D5CDD505-2E9C-101B-9397-08002B2CF9AE}" pid="40" name="ColorExtensionSet">
    <vt:lpwstr>8</vt:lpwstr>
  </property>
</Properties>
</file>