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5" r:id="rId2"/>
    <p:sldId id="267" r:id="rId3"/>
    <p:sldId id="260" r:id="rId4"/>
    <p:sldId id="258" r:id="rId5"/>
    <p:sldId id="297" r:id="rId6"/>
    <p:sldId id="264" r:id="rId7"/>
    <p:sldId id="273" r:id="rId8"/>
    <p:sldId id="277" r:id="rId9"/>
    <p:sldId id="278" r:id="rId10"/>
    <p:sldId id="279" r:id="rId11"/>
    <p:sldId id="280" r:id="rId12"/>
    <p:sldId id="281" r:id="rId13"/>
    <p:sldId id="282" r:id="rId14"/>
    <p:sldId id="288"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F1DFE-F5E7-4CEF-9B5B-D31396C44260}" type="datetimeFigureOut">
              <a:rPr lang="da-DK" smtClean="0"/>
              <a:t>03-10-2017</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D1C9F-9D5D-437A-8DF4-232CAA7AF4EC}" type="slidenum">
              <a:rPr lang="da-DK" smtClean="0"/>
              <a:t>‹nr.›</a:t>
            </a:fld>
            <a:endParaRPr lang="da-DK"/>
          </a:p>
        </p:txBody>
      </p:sp>
    </p:spTree>
    <p:extLst>
      <p:ext uri="{BB962C8B-B14F-4D97-AF65-F5344CB8AC3E}">
        <p14:creationId xmlns:p14="http://schemas.microsoft.com/office/powerpoint/2010/main" val="381527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16D1C9F-9D5D-437A-8DF4-232CAA7AF4EC}" type="slidenum">
              <a:rPr lang="da-DK" smtClean="0"/>
              <a:t>1</a:t>
            </a:fld>
            <a:endParaRPr lang="da-DK"/>
          </a:p>
        </p:txBody>
      </p:sp>
    </p:spTree>
    <p:extLst>
      <p:ext uri="{BB962C8B-B14F-4D97-AF65-F5344CB8AC3E}">
        <p14:creationId xmlns:p14="http://schemas.microsoft.com/office/powerpoint/2010/main" val="2104315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16D1C9F-9D5D-437A-8DF4-232CAA7AF4EC}" type="slidenum">
              <a:rPr lang="da-DK" smtClean="0"/>
              <a:t>10</a:t>
            </a:fld>
            <a:endParaRPr lang="da-DK"/>
          </a:p>
        </p:txBody>
      </p:sp>
    </p:spTree>
    <p:extLst>
      <p:ext uri="{BB962C8B-B14F-4D97-AF65-F5344CB8AC3E}">
        <p14:creationId xmlns:p14="http://schemas.microsoft.com/office/powerpoint/2010/main" val="2835727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16D1C9F-9D5D-437A-8DF4-232CAA7AF4EC}" type="slidenum">
              <a:rPr lang="da-DK" smtClean="0"/>
              <a:t>11</a:t>
            </a:fld>
            <a:endParaRPr lang="da-DK"/>
          </a:p>
        </p:txBody>
      </p:sp>
    </p:spTree>
    <p:extLst>
      <p:ext uri="{BB962C8B-B14F-4D97-AF65-F5344CB8AC3E}">
        <p14:creationId xmlns:p14="http://schemas.microsoft.com/office/powerpoint/2010/main" val="3671613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16D1C9F-9D5D-437A-8DF4-232CAA7AF4EC}" type="slidenum">
              <a:rPr lang="da-DK" smtClean="0"/>
              <a:t>12</a:t>
            </a:fld>
            <a:endParaRPr lang="da-DK"/>
          </a:p>
        </p:txBody>
      </p:sp>
    </p:spTree>
    <p:extLst>
      <p:ext uri="{BB962C8B-B14F-4D97-AF65-F5344CB8AC3E}">
        <p14:creationId xmlns:p14="http://schemas.microsoft.com/office/powerpoint/2010/main" val="3877597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16D1C9F-9D5D-437A-8DF4-232CAA7AF4EC}" type="slidenum">
              <a:rPr lang="da-DK" smtClean="0"/>
              <a:t>13</a:t>
            </a:fld>
            <a:endParaRPr lang="da-DK"/>
          </a:p>
        </p:txBody>
      </p:sp>
    </p:spTree>
    <p:extLst>
      <p:ext uri="{BB962C8B-B14F-4D97-AF65-F5344CB8AC3E}">
        <p14:creationId xmlns:p14="http://schemas.microsoft.com/office/powerpoint/2010/main" val="2914548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16D1C9F-9D5D-437A-8DF4-232CAA7AF4EC}" type="slidenum">
              <a:rPr lang="da-DK" smtClean="0"/>
              <a:t>14</a:t>
            </a:fld>
            <a:endParaRPr lang="da-DK"/>
          </a:p>
        </p:txBody>
      </p:sp>
    </p:spTree>
    <p:extLst>
      <p:ext uri="{BB962C8B-B14F-4D97-AF65-F5344CB8AC3E}">
        <p14:creationId xmlns:p14="http://schemas.microsoft.com/office/powerpoint/2010/main" val="415387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16D1C9F-9D5D-437A-8DF4-232CAA7AF4EC}" type="slidenum">
              <a:rPr lang="da-DK" smtClean="0"/>
              <a:t>2</a:t>
            </a:fld>
            <a:endParaRPr lang="da-DK"/>
          </a:p>
        </p:txBody>
      </p:sp>
    </p:spTree>
    <p:extLst>
      <p:ext uri="{BB962C8B-B14F-4D97-AF65-F5344CB8AC3E}">
        <p14:creationId xmlns:p14="http://schemas.microsoft.com/office/powerpoint/2010/main" val="148435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16D1C9F-9D5D-437A-8DF4-232CAA7AF4EC}" type="slidenum">
              <a:rPr lang="da-DK" smtClean="0"/>
              <a:t>3</a:t>
            </a:fld>
            <a:endParaRPr lang="da-DK"/>
          </a:p>
        </p:txBody>
      </p:sp>
    </p:spTree>
    <p:extLst>
      <p:ext uri="{BB962C8B-B14F-4D97-AF65-F5344CB8AC3E}">
        <p14:creationId xmlns:p14="http://schemas.microsoft.com/office/powerpoint/2010/main" val="210830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16D1C9F-9D5D-437A-8DF4-232CAA7AF4EC}" type="slidenum">
              <a:rPr lang="da-DK" smtClean="0"/>
              <a:t>4</a:t>
            </a:fld>
            <a:endParaRPr lang="da-DK"/>
          </a:p>
        </p:txBody>
      </p:sp>
    </p:spTree>
    <p:extLst>
      <p:ext uri="{BB962C8B-B14F-4D97-AF65-F5344CB8AC3E}">
        <p14:creationId xmlns:p14="http://schemas.microsoft.com/office/powerpoint/2010/main" val="258904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16D1C9F-9D5D-437A-8DF4-232CAA7AF4EC}" type="slidenum">
              <a:rPr lang="da-DK" smtClean="0"/>
              <a:t>5</a:t>
            </a:fld>
            <a:endParaRPr lang="da-DK"/>
          </a:p>
        </p:txBody>
      </p:sp>
    </p:spTree>
    <p:extLst>
      <p:ext uri="{BB962C8B-B14F-4D97-AF65-F5344CB8AC3E}">
        <p14:creationId xmlns:p14="http://schemas.microsoft.com/office/powerpoint/2010/main" val="91728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16D1C9F-9D5D-437A-8DF4-232CAA7AF4EC}" type="slidenum">
              <a:rPr lang="da-DK" smtClean="0"/>
              <a:t>6</a:t>
            </a:fld>
            <a:endParaRPr lang="da-DK"/>
          </a:p>
        </p:txBody>
      </p:sp>
    </p:spTree>
    <p:extLst>
      <p:ext uri="{BB962C8B-B14F-4D97-AF65-F5344CB8AC3E}">
        <p14:creationId xmlns:p14="http://schemas.microsoft.com/office/powerpoint/2010/main" val="4008383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16D1C9F-9D5D-437A-8DF4-232CAA7AF4EC}" type="slidenum">
              <a:rPr lang="da-DK" smtClean="0"/>
              <a:t>7</a:t>
            </a:fld>
            <a:endParaRPr lang="da-DK"/>
          </a:p>
        </p:txBody>
      </p:sp>
    </p:spTree>
    <p:extLst>
      <p:ext uri="{BB962C8B-B14F-4D97-AF65-F5344CB8AC3E}">
        <p14:creationId xmlns:p14="http://schemas.microsoft.com/office/powerpoint/2010/main" val="3248367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16D1C9F-9D5D-437A-8DF4-232CAA7AF4EC}" type="slidenum">
              <a:rPr lang="da-DK" smtClean="0"/>
              <a:t>8</a:t>
            </a:fld>
            <a:endParaRPr lang="da-DK"/>
          </a:p>
        </p:txBody>
      </p:sp>
    </p:spTree>
    <p:extLst>
      <p:ext uri="{BB962C8B-B14F-4D97-AF65-F5344CB8AC3E}">
        <p14:creationId xmlns:p14="http://schemas.microsoft.com/office/powerpoint/2010/main" val="1121151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16D1C9F-9D5D-437A-8DF4-232CAA7AF4EC}" type="slidenum">
              <a:rPr lang="da-DK" smtClean="0"/>
              <a:t>9</a:t>
            </a:fld>
            <a:endParaRPr lang="da-DK"/>
          </a:p>
        </p:txBody>
      </p:sp>
    </p:spTree>
    <p:extLst>
      <p:ext uri="{BB962C8B-B14F-4D97-AF65-F5344CB8AC3E}">
        <p14:creationId xmlns:p14="http://schemas.microsoft.com/office/powerpoint/2010/main" val="1745600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a-DK" smtClean="0"/>
              <a:t>Klik for at redigere i master</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en-US" dirty="0"/>
          </a:p>
        </p:txBody>
      </p:sp>
      <p:sp>
        <p:nvSpPr>
          <p:cNvPr id="4" name="Date Placeholder 3"/>
          <p:cNvSpPr>
            <a:spLocks noGrp="1"/>
          </p:cNvSpPr>
          <p:nvPr>
            <p:ph type="dt" sz="half" idx="10"/>
          </p:nvPr>
        </p:nvSpPr>
        <p:spPr/>
        <p:txBody>
          <a:bodyPr/>
          <a:lstStyle/>
          <a:p>
            <a:fld id="{78A022B1-0D22-4215-8917-57E898E5B25E}" type="datetimeFigureOut">
              <a:rPr lang="da-DK" smtClean="0"/>
              <a:t>03-10-2017</a:t>
            </a:fld>
            <a:endParaRPr lang="da-DK"/>
          </a:p>
        </p:txBody>
      </p:sp>
      <p:sp>
        <p:nvSpPr>
          <p:cNvPr id="5" name="Footer Placeholder 4"/>
          <p:cNvSpPr>
            <a:spLocks noGrp="1"/>
          </p:cNvSpPr>
          <p:nvPr>
            <p:ph type="ftr" sz="quarter" idx="11"/>
          </p:nvPr>
        </p:nvSpPr>
        <p:spPr/>
        <p:txBody>
          <a:bodyPr/>
          <a:lstStyle/>
          <a:p>
            <a:endParaRPr lang="da-DK"/>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BBE58F1-D55E-4CFD-B1DC-BADB4AD161EF}" type="slidenum">
              <a:rPr lang="da-DK" smtClean="0"/>
              <a:t>‹nr.›</a:t>
            </a:fld>
            <a:endParaRPr lang="da-DK"/>
          </a:p>
        </p:txBody>
      </p:sp>
    </p:spTree>
    <p:extLst>
      <p:ext uri="{BB962C8B-B14F-4D97-AF65-F5344CB8AC3E}">
        <p14:creationId xmlns:p14="http://schemas.microsoft.com/office/powerpoint/2010/main" val="174963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a-DK" smtClean="0"/>
              <a:t>Klik for at redigere i master</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78A022B1-0D22-4215-8917-57E898E5B25E}" type="datetimeFigureOut">
              <a:rPr lang="da-DK" smtClean="0"/>
              <a:t>03-10-2017</a:t>
            </a:fld>
            <a:endParaRPr lang="da-DK"/>
          </a:p>
        </p:txBody>
      </p:sp>
      <p:sp>
        <p:nvSpPr>
          <p:cNvPr id="5" name="Footer Placeholder 4"/>
          <p:cNvSpPr>
            <a:spLocks noGrp="1"/>
          </p:cNvSpPr>
          <p:nvPr>
            <p:ph type="ftr" sz="quarter" idx="11"/>
          </p:nvPr>
        </p:nvSpPr>
        <p:spPr/>
        <p:txBody>
          <a:bodyPr/>
          <a:lstStyle/>
          <a:p>
            <a:endParaRPr lang="da-D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BE58F1-D55E-4CFD-B1DC-BADB4AD161EF}" type="slidenum">
              <a:rPr lang="da-DK" smtClean="0"/>
              <a:t>‹nr.›</a:t>
            </a:fld>
            <a:endParaRPr lang="da-DK"/>
          </a:p>
        </p:txBody>
      </p:sp>
    </p:spTree>
    <p:extLst>
      <p:ext uri="{BB962C8B-B14F-4D97-AF65-F5344CB8AC3E}">
        <p14:creationId xmlns:p14="http://schemas.microsoft.com/office/powerpoint/2010/main" val="108816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a-DK" smtClean="0"/>
              <a:t>Klik for at redigere i master</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smtClean="0"/>
              <a:t>Klik for at redigere i master</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78A022B1-0D22-4215-8917-57E898E5B25E}" type="datetimeFigureOut">
              <a:rPr lang="da-DK" smtClean="0"/>
              <a:t>03-10-2017</a:t>
            </a:fld>
            <a:endParaRPr lang="da-DK"/>
          </a:p>
        </p:txBody>
      </p:sp>
      <p:sp>
        <p:nvSpPr>
          <p:cNvPr id="5" name="Footer Placeholder 4"/>
          <p:cNvSpPr>
            <a:spLocks noGrp="1"/>
          </p:cNvSpPr>
          <p:nvPr>
            <p:ph type="ftr" sz="quarter" idx="11"/>
          </p:nvPr>
        </p:nvSpPr>
        <p:spPr/>
        <p:txBody>
          <a:bodyPr/>
          <a:lstStyle/>
          <a:p>
            <a:endParaRPr lang="da-DK"/>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BE58F1-D55E-4CFD-B1DC-BADB4AD161EF}" type="slidenum">
              <a:rPr lang="da-DK" smtClean="0"/>
              <a:t>‹nr.›</a:t>
            </a:fld>
            <a:endParaRPr lang="da-DK"/>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52177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a-DK" smtClean="0"/>
              <a:t>Klik for at redigere i master</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a-DK" smtClean="0"/>
              <a:t>Klik for at redigere i master</a:t>
            </a:r>
          </a:p>
        </p:txBody>
      </p:sp>
      <p:sp>
        <p:nvSpPr>
          <p:cNvPr id="5" name="Date Placeholder 4"/>
          <p:cNvSpPr>
            <a:spLocks noGrp="1"/>
          </p:cNvSpPr>
          <p:nvPr>
            <p:ph type="dt" sz="half" idx="10"/>
          </p:nvPr>
        </p:nvSpPr>
        <p:spPr/>
        <p:txBody>
          <a:bodyPr/>
          <a:lstStyle/>
          <a:p>
            <a:fld id="{78A022B1-0D22-4215-8917-57E898E5B25E}" type="datetimeFigureOut">
              <a:rPr lang="da-DK" smtClean="0"/>
              <a:t>03-10-2017</a:t>
            </a:fld>
            <a:endParaRPr lang="da-DK"/>
          </a:p>
        </p:txBody>
      </p:sp>
      <p:sp>
        <p:nvSpPr>
          <p:cNvPr id="6" name="Footer Placeholder 5"/>
          <p:cNvSpPr>
            <a:spLocks noGrp="1"/>
          </p:cNvSpPr>
          <p:nvPr>
            <p:ph type="ftr" sz="quarter" idx="11"/>
          </p:nvPr>
        </p:nvSpPr>
        <p:spPr/>
        <p:txBody>
          <a:bodyPr/>
          <a:lstStyle/>
          <a:p>
            <a:endParaRPr lang="da-D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BE58F1-D55E-4CFD-B1DC-BADB4AD161EF}" type="slidenum">
              <a:rPr lang="da-DK" smtClean="0"/>
              <a:t>‹nr.›</a:t>
            </a:fld>
            <a:endParaRPr lang="da-DK"/>
          </a:p>
        </p:txBody>
      </p:sp>
    </p:spTree>
    <p:extLst>
      <p:ext uri="{BB962C8B-B14F-4D97-AF65-F5344CB8AC3E}">
        <p14:creationId xmlns:p14="http://schemas.microsoft.com/office/powerpoint/2010/main" val="3899010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a-DK" smtClean="0"/>
              <a:t>Klik for at redigere i master</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smtClean="0"/>
              <a:t>Klik for at redigere i master</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a-DK" smtClean="0"/>
              <a:t>Klik for at redigere i master</a:t>
            </a:r>
          </a:p>
        </p:txBody>
      </p:sp>
      <p:sp>
        <p:nvSpPr>
          <p:cNvPr id="5" name="Date Placeholder 4"/>
          <p:cNvSpPr>
            <a:spLocks noGrp="1"/>
          </p:cNvSpPr>
          <p:nvPr>
            <p:ph type="dt" sz="half" idx="10"/>
          </p:nvPr>
        </p:nvSpPr>
        <p:spPr/>
        <p:txBody>
          <a:bodyPr/>
          <a:lstStyle/>
          <a:p>
            <a:fld id="{78A022B1-0D22-4215-8917-57E898E5B25E}" type="datetimeFigureOut">
              <a:rPr lang="da-DK" smtClean="0"/>
              <a:t>03-10-2017</a:t>
            </a:fld>
            <a:endParaRPr lang="da-DK"/>
          </a:p>
        </p:txBody>
      </p:sp>
      <p:sp>
        <p:nvSpPr>
          <p:cNvPr id="6" name="Footer Placeholder 5"/>
          <p:cNvSpPr>
            <a:spLocks noGrp="1"/>
          </p:cNvSpPr>
          <p:nvPr>
            <p:ph type="ftr" sz="quarter" idx="11"/>
          </p:nvPr>
        </p:nvSpPr>
        <p:spPr/>
        <p:txBody>
          <a:bodyPr/>
          <a:lstStyle/>
          <a:p>
            <a:endParaRPr lang="da-DK"/>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BE58F1-D55E-4CFD-B1DC-BADB4AD161EF}" type="slidenum">
              <a:rPr lang="da-DK" smtClean="0"/>
              <a:t>‹nr.›</a:t>
            </a:fld>
            <a:endParaRPr lang="da-DK"/>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85872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a-DK" smtClean="0"/>
              <a:t>Klik for at redigere i master</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smtClean="0"/>
              <a:t>Klik for at redigere i master</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a-DK" smtClean="0"/>
              <a:t>Klik for at redigere i master</a:t>
            </a:r>
          </a:p>
        </p:txBody>
      </p:sp>
      <p:sp>
        <p:nvSpPr>
          <p:cNvPr id="5" name="Date Placeholder 4"/>
          <p:cNvSpPr>
            <a:spLocks noGrp="1"/>
          </p:cNvSpPr>
          <p:nvPr>
            <p:ph type="dt" sz="half" idx="10"/>
          </p:nvPr>
        </p:nvSpPr>
        <p:spPr/>
        <p:txBody>
          <a:bodyPr/>
          <a:lstStyle/>
          <a:p>
            <a:fld id="{78A022B1-0D22-4215-8917-57E898E5B25E}" type="datetimeFigureOut">
              <a:rPr lang="da-DK" smtClean="0"/>
              <a:t>03-10-2017</a:t>
            </a:fld>
            <a:endParaRPr lang="da-DK"/>
          </a:p>
        </p:txBody>
      </p:sp>
      <p:sp>
        <p:nvSpPr>
          <p:cNvPr id="6" name="Footer Placeholder 5"/>
          <p:cNvSpPr>
            <a:spLocks noGrp="1"/>
          </p:cNvSpPr>
          <p:nvPr>
            <p:ph type="ftr" sz="quarter" idx="11"/>
          </p:nvPr>
        </p:nvSpPr>
        <p:spPr/>
        <p:txBody>
          <a:bodyPr/>
          <a:lstStyle/>
          <a:p>
            <a:endParaRPr lang="da-D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BE58F1-D55E-4CFD-B1DC-BADB4AD161EF}" type="slidenum">
              <a:rPr lang="da-DK" smtClean="0"/>
              <a:t>‹nr.›</a:t>
            </a:fld>
            <a:endParaRPr lang="da-DK"/>
          </a:p>
        </p:txBody>
      </p:sp>
    </p:spTree>
    <p:extLst>
      <p:ext uri="{BB962C8B-B14F-4D97-AF65-F5344CB8AC3E}">
        <p14:creationId xmlns:p14="http://schemas.microsoft.com/office/powerpoint/2010/main" val="3569829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ancho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78A022B1-0D22-4215-8917-57E898E5B25E}" type="datetimeFigureOut">
              <a:rPr lang="da-DK" smtClean="0"/>
              <a:t>03-10-2017</a:t>
            </a:fld>
            <a:endParaRPr lang="da-DK"/>
          </a:p>
        </p:txBody>
      </p:sp>
      <p:sp>
        <p:nvSpPr>
          <p:cNvPr id="5" name="Footer Placeholder 4"/>
          <p:cNvSpPr>
            <a:spLocks noGrp="1"/>
          </p:cNvSpPr>
          <p:nvPr>
            <p:ph type="ftr" sz="quarter" idx="11"/>
          </p:nvPr>
        </p:nvSpPr>
        <p:spPr/>
        <p:txBody>
          <a:bodyPr/>
          <a:lstStyle/>
          <a:p>
            <a:endParaRPr lang="da-D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BE58F1-D55E-4CFD-B1DC-BADB4AD161EF}" type="slidenum">
              <a:rPr lang="da-DK" smtClean="0"/>
              <a:t>‹nr.›</a:t>
            </a:fld>
            <a:endParaRPr lang="da-DK"/>
          </a:p>
        </p:txBody>
      </p:sp>
    </p:spTree>
    <p:extLst>
      <p:ext uri="{BB962C8B-B14F-4D97-AF65-F5344CB8AC3E}">
        <p14:creationId xmlns:p14="http://schemas.microsoft.com/office/powerpoint/2010/main" val="3764217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a-DK" smtClean="0"/>
              <a:t>Klik for at redigere i master</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78A022B1-0D22-4215-8917-57E898E5B25E}" type="datetimeFigureOut">
              <a:rPr lang="da-DK" smtClean="0"/>
              <a:t>03-10-2017</a:t>
            </a:fld>
            <a:endParaRPr lang="da-DK"/>
          </a:p>
        </p:txBody>
      </p:sp>
      <p:sp>
        <p:nvSpPr>
          <p:cNvPr id="5" name="Footer Placeholder 4"/>
          <p:cNvSpPr>
            <a:spLocks noGrp="1"/>
          </p:cNvSpPr>
          <p:nvPr>
            <p:ph type="ftr" sz="quarter" idx="11"/>
          </p:nvPr>
        </p:nvSpPr>
        <p:spPr/>
        <p:txBody>
          <a:bodyPr/>
          <a:lstStyle/>
          <a:p>
            <a:endParaRPr lang="da-D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BE58F1-D55E-4CFD-B1DC-BADB4AD161EF}" type="slidenum">
              <a:rPr lang="da-DK" smtClean="0"/>
              <a:t>‹nr.›</a:t>
            </a:fld>
            <a:endParaRPr lang="da-DK"/>
          </a:p>
        </p:txBody>
      </p:sp>
    </p:spTree>
    <p:extLst>
      <p:ext uri="{BB962C8B-B14F-4D97-AF65-F5344CB8AC3E}">
        <p14:creationId xmlns:p14="http://schemas.microsoft.com/office/powerpoint/2010/main" val="262092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a-DK" smtClean="0"/>
              <a:t>Klik for at redigere i master</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78A022B1-0D22-4215-8917-57E898E5B25E}" type="datetimeFigureOut">
              <a:rPr lang="da-DK" smtClean="0"/>
              <a:t>03-10-2017</a:t>
            </a:fld>
            <a:endParaRPr lang="da-DK"/>
          </a:p>
        </p:txBody>
      </p:sp>
      <p:sp>
        <p:nvSpPr>
          <p:cNvPr id="5" name="Footer Placeholder 4"/>
          <p:cNvSpPr>
            <a:spLocks noGrp="1"/>
          </p:cNvSpPr>
          <p:nvPr>
            <p:ph type="ftr" sz="quarter" idx="11"/>
          </p:nvPr>
        </p:nvSpPr>
        <p:spPr/>
        <p:txBody>
          <a:bodyPr/>
          <a:lstStyle/>
          <a:p>
            <a:endParaRPr lang="da-D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BE58F1-D55E-4CFD-B1DC-BADB4AD161EF}" type="slidenum">
              <a:rPr lang="da-DK" smtClean="0"/>
              <a:t>‹nr.›</a:t>
            </a:fld>
            <a:endParaRPr lang="da-DK"/>
          </a:p>
        </p:txBody>
      </p:sp>
    </p:spTree>
    <p:extLst>
      <p:ext uri="{BB962C8B-B14F-4D97-AF65-F5344CB8AC3E}">
        <p14:creationId xmlns:p14="http://schemas.microsoft.com/office/powerpoint/2010/main" val="423366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a-DK" smtClean="0"/>
              <a:t>Klik for at redigere i master</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78A022B1-0D22-4215-8917-57E898E5B25E}" type="datetimeFigureOut">
              <a:rPr lang="da-DK" smtClean="0"/>
              <a:t>03-10-2017</a:t>
            </a:fld>
            <a:endParaRPr lang="da-DK"/>
          </a:p>
        </p:txBody>
      </p:sp>
      <p:sp>
        <p:nvSpPr>
          <p:cNvPr id="5" name="Footer Placeholder 4"/>
          <p:cNvSpPr>
            <a:spLocks noGrp="1"/>
          </p:cNvSpPr>
          <p:nvPr>
            <p:ph type="ftr" sz="quarter" idx="11"/>
          </p:nvPr>
        </p:nvSpPr>
        <p:spPr/>
        <p:txBody>
          <a:bodyPr/>
          <a:lstStyle/>
          <a:p>
            <a:endParaRPr lang="da-D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BE58F1-D55E-4CFD-B1DC-BADB4AD161EF}" type="slidenum">
              <a:rPr lang="da-DK" smtClean="0"/>
              <a:t>‹nr.›</a:t>
            </a:fld>
            <a:endParaRPr lang="da-DK"/>
          </a:p>
        </p:txBody>
      </p:sp>
    </p:spTree>
    <p:extLst>
      <p:ext uri="{BB962C8B-B14F-4D97-AF65-F5344CB8AC3E}">
        <p14:creationId xmlns:p14="http://schemas.microsoft.com/office/powerpoint/2010/main" val="295845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78A022B1-0D22-4215-8917-57E898E5B25E}" type="datetimeFigureOut">
              <a:rPr lang="da-DK" smtClean="0"/>
              <a:t>03-10-2017</a:t>
            </a:fld>
            <a:endParaRPr lang="da-DK"/>
          </a:p>
        </p:txBody>
      </p:sp>
      <p:sp>
        <p:nvSpPr>
          <p:cNvPr id="6" name="Footer Placeholder 5"/>
          <p:cNvSpPr>
            <a:spLocks noGrp="1"/>
          </p:cNvSpPr>
          <p:nvPr>
            <p:ph type="ftr" sz="quarter" idx="11"/>
          </p:nvPr>
        </p:nvSpPr>
        <p:spPr/>
        <p:txBody>
          <a:bodyPr/>
          <a:lstStyle/>
          <a:p>
            <a:endParaRPr lang="da-DK"/>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BBE58F1-D55E-4CFD-B1DC-BADB4AD161EF}" type="slidenum">
              <a:rPr lang="da-DK" smtClean="0"/>
              <a:t>‹nr.›</a:t>
            </a:fld>
            <a:endParaRPr lang="da-DK"/>
          </a:p>
        </p:txBody>
      </p:sp>
    </p:spTree>
    <p:extLst>
      <p:ext uri="{BB962C8B-B14F-4D97-AF65-F5344CB8AC3E}">
        <p14:creationId xmlns:p14="http://schemas.microsoft.com/office/powerpoint/2010/main" val="232777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smtClean="0"/>
              <a:t>Klik for at redigere i master</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78A022B1-0D22-4215-8917-57E898E5B25E}" type="datetimeFigureOut">
              <a:rPr lang="da-DK" smtClean="0"/>
              <a:t>03-10-2017</a:t>
            </a:fld>
            <a:endParaRPr lang="da-DK"/>
          </a:p>
        </p:txBody>
      </p:sp>
      <p:sp>
        <p:nvSpPr>
          <p:cNvPr id="8" name="Footer Placeholder 7"/>
          <p:cNvSpPr>
            <a:spLocks noGrp="1"/>
          </p:cNvSpPr>
          <p:nvPr>
            <p:ph type="ftr" sz="quarter" idx="11"/>
          </p:nvPr>
        </p:nvSpPr>
        <p:spPr/>
        <p:txBody>
          <a:bodyPr/>
          <a:lstStyle/>
          <a:p>
            <a:endParaRPr lang="da-DK"/>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BBE58F1-D55E-4CFD-B1DC-BADB4AD161EF}" type="slidenum">
              <a:rPr lang="da-DK" smtClean="0"/>
              <a:t>‹nr.›</a:t>
            </a:fld>
            <a:endParaRPr lang="da-DK"/>
          </a:p>
        </p:txBody>
      </p:sp>
    </p:spTree>
    <p:extLst>
      <p:ext uri="{BB962C8B-B14F-4D97-AF65-F5344CB8AC3E}">
        <p14:creationId xmlns:p14="http://schemas.microsoft.com/office/powerpoint/2010/main" val="949544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78A022B1-0D22-4215-8917-57E898E5B25E}" type="datetimeFigureOut">
              <a:rPr lang="da-DK" smtClean="0"/>
              <a:t>03-10-2017</a:t>
            </a:fld>
            <a:endParaRPr lang="da-DK"/>
          </a:p>
        </p:txBody>
      </p:sp>
      <p:sp>
        <p:nvSpPr>
          <p:cNvPr id="4" name="Footer Placeholder 3"/>
          <p:cNvSpPr>
            <a:spLocks noGrp="1"/>
          </p:cNvSpPr>
          <p:nvPr>
            <p:ph type="ftr" sz="quarter" idx="11"/>
          </p:nvPr>
        </p:nvSpPr>
        <p:spPr/>
        <p:txBody>
          <a:bodyPr/>
          <a:lstStyle/>
          <a:p>
            <a:endParaRPr lang="da-DK"/>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BBE58F1-D55E-4CFD-B1DC-BADB4AD161EF}" type="slidenum">
              <a:rPr lang="da-DK" smtClean="0"/>
              <a:t>‹nr.›</a:t>
            </a:fld>
            <a:endParaRPr lang="da-DK"/>
          </a:p>
        </p:txBody>
      </p:sp>
    </p:spTree>
    <p:extLst>
      <p:ext uri="{BB962C8B-B14F-4D97-AF65-F5344CB8AC3E}">
        <p14:creationId xmlns:p14="http://schemas.microsoft.com/office/powerpoint/2010/main" val="2651258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022B1-0D22-4215-8917-57E898E5B25E}" type="datetimeFigureOut">
              <a:rPr lang="da-DK" smtClean="0"/>
              <a:t>03-10-2017</a:t>
            </a:fld>
            <a:endParaRPr lang="da-DK"/>
          </a:p>
        </p:txBody>
      </p:sp>
      <p:sp>
        <p:nvSpPr>
          <p:cNvPr id="3" name="Footer Placeholder 2"/>
          <p:cNvSpPr>
            <a:spLocks noGrp="1"/>
          </p:cNvSpPr>
          <p:nvPr>
            <p:ph type="ftr" sz="quarter" idx="11"/>
          </p:nvPr>
        </p:nvSpPr>
        <p:spPr/>
        <p:txBody>
          <a:bodyPr/>
          <a:lstStyle/>
          <a:p>
            <a:endParaRPr lang="da-DK"/>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BBE58F1-D55E-4CFD-B1DC-BADB4AD161EF}" type="slidenum">
              <a:rPr lang="da-DK" smtClean="0"/>
              <a:t>‹nr.›</a:t>
            </a:fld>
            <a:endParaRPr lang="da-DK"/>
          </a:p>
        </p:txBody>
      </p:sp>
    </p:spTree>
    <p:extLst>
      <p:ext uri="{BB962C8B-B14F-4D97-AF65-F5344CB8AC3E}">
        <p14:creationId xmlns:p14="http://schemas.microsoft.com/office/powerpoint/2010/main" val="2739962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a-DK" smtClean="0"/>
              <a:t>Klik for at redigere i master</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78A022B1-0D22-4215-8917-57E898E5B25E}" type="datetimeFigureOut">
              <a:rPr lang="da-DK" smtClean="0"/>
              <a:t>03-10-2017</a:t>
            </a:fld>
            <a:endParaRPr lang="da-DK"/>
          </a:p>
        </p:txBody>
      </p:sp>
      <p:sp>
        <p:nvSpPr>
          <p:cNvPr id="6" name="Footer Placeholder 5"/>
          <p:cNvSpPr>
            <a:spLocks noGrp="1"/>
          </p:cNvSpPr>
          <p:nvPr>
            <p:ph type="ftr" sz="quarter" idx="11"/>
          </p:nvPr>
        </p:nvSpPr>
        <p:spPr/>
        <p:txBody>
          <a:bodyPr/>
          <a:lstStyle/>
          <a:p>
            <a:endParaRPr lang="da-DK"/>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BBE58F1-D55E-4CFD-B1DC-BADB4AD161EF}" type="slidenum">
              <a:rPr lang="da-DK" smtClean="0"/>
              <a:t>‹nr.›</a:t>
            </a:fld>
            <a:endParaRPr lang="da-DK"/>
          </a:p>
        </p:txBody>
      </p:sp>
    </p:spTree>
    <p:extLst>
      <p:ext uri="{BB962C8B-B14F-4D97-AF65-F5344CB8AC3E}">
        <p14:creationId xmlns:p14="http://schemas.microsoft.com/office/powerpoint/2010/main" val="198331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78A022B1-0D22-4215-8917-57E898E5B25E}" type="datetimeFigureOut">
              <a:rPr lang="da-DK" smtClean="0"/>
              <a:t>03-10-2017</a:t>
            </a:fld>
            <a:endParaRPr lang="da-DK"/>
          </a:p>
        </p:txBody>
      </p:sp>
      <p:sp>
        <p:nvSpPr>
          <p:cNvPr id="6" name="Footer Placeholder 5"/>
          <p:cNvSpPr>
            <a:spLocks noGrp="1"/>
          </p:cNvSpPr>
          <p:nvPr>
            <p:ph type="ftr" sz="quarter" idx="11"/>
          </p:nvPr>
        </p:nvSpPr>
        <p:spPr/>
        <p:txBody>
          <a:bodyPr/>
          <a:lstStyle/>
          <a:p>
            <a:endParaRPr lang="da-D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BE58F1-D55E-4CFD-B1DC-BADB4AD161EF}" type="slidenum">
              <a:rPr lang="da-DK" smtClean="0"/>
              <a:t>‹nr.›</a:t>
            </a:fld>
            <a:endParaRPr lang="da-DK"/>
          </a:p>
        </p:txBody>
      </p:sp>
    </p:spTree>
    <p:extLst>
      <p:ext uri="{BB962C8B-B14F-4D97-AF65-F5344CB8AC3E}">
        <p14:creationId xmlns:p14="http://schemas.microsoft.com/office/powerpoint/2010/main" val="67794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a-DK" smtClean="0"/>
              <a:t>Klik for at redigere i master</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8A022B1-0D22-4215-8917-57E898E5B25E}" type="datetimeFigureOut">
              <a:rPr lang="da-DK" smtClean="0"/>
              <a:t>03-10-2017</a:t>
            </a:fld>
            <a:endParaRPr lang="da-DK"/>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BBE58F1-D55E-4CFD-B1DC-BADB4AD161EF}" type="slidenum">
              <a:rPr lang="da-DK" smtClean="0"/>
              <a:t>‹nr.›</a:t>
            </a:fld>
            <a:endParaRPr lang="da-DK"/>
          </a:p>
        </p:txBody>
      </p:sp>
    </p:spTree>
    <p:extLst>
      <p:ext uri="{BB962C8B-B14F-4D97-AF65-F5344CB8AC3E}">
        <p14:creationId xmlns:p14="http://schemas.microsoft.com/office/powerpoint/2010/main" val="3602255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custeps.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custeps.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70001" y="749301"/>
            <a:ext cx="10234612" cy="2070100"/>
          </a:xfrm>
        </p:spPr>
        <p:txBody>
          <a:bodyPr>
            <a:normAutofit/>
          </a:bodyPr>
          <a:lstStyle/>
          <a:p>
            <a:r>
              <a:rPr lang="da-DK" sz="4800" b="1" dirty="0" err="1" smtClean="0">
                <a:latin typeface="Comic Sans MS" panose="030F0702030302020204" pitchFamily="66" charset="0"/>
              </a:rPr>
              <a:t>Aftercare</a:t>
            </a:r>
            <a:r>
              <a:rPr lang="da-DK" sz="4800" b="1" dirty="0" smtClean="0">
                <a:latin typeface="Comic Sans MS" panose="030F0702030302020204" pitchFamily="66" charset="0"/>
              </a:rPr>
              <a:t> til intensive patienter </a:t>
            </a:r>
            <a:br>
              <a:rPr lang="da-DK" sz="4800" b="1" dirty="0" smtClean="0">
                <a:latin typeface="Comic Sans MS" panose="030F0702030302020204" pitchFamily="66" charset="0"/>
              </a:rPr>
            </a:br>
            <a:r>
              <a:rPr lang="da-DK" sz="1800" dirty="0">
                <a:latin typeface="Comic Sans MS" panose="030F0702030302020204" pitchFamily="66" charset="0"/>
              </a:rPr>
              <a:t>A</a:t>
            </a:r>
            <a:r>
              <a:rPr lang="da-DK" sz="1800" dirty="0" smtClean="0">
                <a:latin typeface="Comic Sans MS" panose="030F0702030302020204" pitchFamily="66" charset="0"/>
              </a:rPr>
              <a:t>ktionsforskningsprojekt </a:t>
            </a:r>
            <a:r>
              <a:rPr lang="da-DK" sz="1800" dirty="0">
                <a:latin typeface="Comic Sans MS" panose="030F0702030302020204" pitchFamily="66" charset="0"/>
              </a:rPr>
              <a:t>i Fællesklinik Thisted under forskningsprogram Patienten i front – forskning i centrum i regi af Forskningsenhed for Klinisk </a:t>
            </a:r>
            <a:r>
              <a:rPr lang="da-DK" sz="1800" dirty="0" smtClean="0">
                <a:latin typeface="Comic Sans MS" panose="030F0702030302020204" pitchFamily="66" charset="0"/>
              </a:rPr>
              <a:t>Sygepleje, Aalborg Universitetshospital</a:t>
            </a:r>
            <a:endParaRPr lang="da-DK" sz="1800" dirty="0">
              <a:latin typeface="Comic Sans MS" panose="030F0702030302020204" pitchFamily="66" charset="0"/>
            </a:endParaRPr>
          </a:p>
        </p:txBody>
      </p:sp>
      <p:sp>
        <p:nvSpPr>
          <p:cNvPr id="3" name="Undertitel 2"/>
          <p:cNvSpPr>
            <a:spLocks noGrp="1"/>
          </p:cNvSpPr>
          <p:nvPr>
            <p:ph type="subTitle" idx="1"/>
          </p:nvPr>
        </p:nvSpPr>
        <p:spPr>
          <a:xfrm>
            <a:off x="1854201" y="3416300"/>
            <a:ext cx="9650412" cy="2781299"/>
          </a:xfrm>
        </p:spPr>
        <p:txBody>
          <a:bodyPr/>
          <a:lstStyle/>
          <a:p>
            <a:r>
              <a:rPr lang="da-DK" sz="3200" b="1" dirty="0">
                <a:latin typeface="Comic Sans MS" panose="030F0702030302020204" pitchFamily="66" charset="0"/>
              </a:rPr>
              <a:t>Hvordan kan Intensivsygeplejersken ved hjælp af nye og optimerede plejeinterventioner støtte patientens </a:t>
            </a:r>
            <a:r>
              <a:rPr lang="da-DK" sz="3200" b="1" dirty="0" smtClean="0">
                <a:latin typeface="Comic Sans MS" panose="030F0702030302020204" pitchFamily="66" charset="0"/>
              </a:rPr>
              <a:t>samlede </a:t>
            </a:r>
            <a:r>
              <a:rPr lang="da-DK" sz="3200" b="1" dirty="0">
                <a:latin typeface="Comic Sans MS" panose="030F0702030302020204" pitchFamily="66" charset="0"/>
              </a:rPr>
              <a:t>rehabilitering?</a:t>
            </a:r>
            <a:endParaRPr lang="da-DK" sz="3200" dirty="0">
              <a:latin typeface="Comic Sans MS" panose="030F0702030302020204" pitchFamily="66" charset="0"/>
            </a:endParaRPr>
          </a:p>
          <a:p>
            <a:endParaRPr lang="da-DK" dirty="0"/>
          </a:p>
          <a:p>
            <a:endParaRPr lang="da-DK" dirty="0"/>
          </a:p>
        </p:txBody>
      </p:sp>
    </p:spTree>
    <p:extLst>
      <p:ext uri="{BB962C8B-B14F-4D97-AF65-F5344CB8AC3E}">
        <p14:creationId xmlns:p14="http://schemas.microsoft.com/office/powerpoint/2010/main" val="652962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8131" y="867748"/>
            <a:ext cx="9666481" cy="615820"/>
          </a:xfrm>
        </p:spPr>
        <p:txBody>
          <a:bodyPr>
            <a:normAutofit/>
          </a:bodyPr>
          <a:lstStyle/>
          <a:p>
            <a:r>
              <a:rPr lang="da-DK" sz="3200" dirty="0" smtClean="0">
                <a:latin typeface="Comic Sans MS" panose="030F0702030302020204" pitchFamily="66" charset="0"/>
              </a:rPr>
              <a:t>Skriftligt indlæggelsesforløb </a:t>
            </a:r>
            <a:endParaRPr lang="da-DK" sz="3200" dirty="0">
              <a:latin typeface="Comic Sans MS" panose="030F0702030302020204" pitchFamily="66" charset="0"/>
            </a:endParaRPr>
          </a:p>
        </p:txBody>
      </p:sp>
      <p:sp>
        <p:nvSpPr>
          <p:cNvPr id="3" name="Pladsholder til indhold 2"/>
          <p:cNvSpPr>
            <a:spLocks noGrp="1"/>
          </p:cNvSpPr>
          <p:nvPr>
            <p:ph idx="1"/>
          </p:nvPr>
        </p:nvSpPr>
        <p:spPr>
          <a:xfrm>
            <a:off x="1296955" y="3909528"/>
            <a:ext cx="10207657" cy="2341982"/>
          </a:xfrm>
        </p:spPr>
        <p:txBody>
          <a:bodyPr>
            <a:normAutofit lnSpcReduction="10000"/>
          </a:bodyPr>
          <a:lstStyle/>
          <a:p>
            <a:r>
              <a:rPr lang="da-DK" sz="2000" dirty="0" smtClean="0">
                <a:latin typeface="Comic Sans MS" panose="030F0702030302020204" pitchFamily="66" charset="0"/>
              </a:rPr>
              <a:t>Fra et indlæggelsesforløb: </a:t>
            </a:r>
          </a:p>
          <a:p>
            <a:pPr marL="0" indent="0">
              <a:buNone/>
            </a:pPr>
            <a:r>
              <a:rPr lang="da-DK" sz="2000" dirty="0" smtClean="0">
                <a:latin typeface="Comic Sans MS" panose="030F0702030302020204" pitchFamily="66" charset="0"/>
              </a:rPr>
              <a:t>Søndag d. 12/2: I formiddags har dine drenge været på besøg. Det gik rigtig godt. I nød tydeligvis at se hinanden igen. Her senere søndag har Anders, du og </a:t>
            </a:r>
            <a:r>
              <a:rPr lang="da-DK" sz="2000" dirty="0" err="1" smtClean="0">
                <a:latin typeface="Comic Sans MS" panose="030F0702030302020204" pitchFamily="66" charset="0"/>
              </a:rPr>
              <a:t>spl</a:t>
            </a:r>
            <a:r>
              <a:rPr lang="da-DK" sz="2000" dirty="0" smtClean="0">
                <a:latin typeface="Comic Sans MS" panose="030F0702030302020204" pitchFamily="66" charset="0"/>
              </a:rPr>
              <a:t>. Gurli snakket om tiden i respirator. Du har følt det, som 6 dage i koncentrationslejr, og følt at jeg (Gurli) var den slemme. Det har du det skidt over, men vi har talt om at sådanne tanker/ hallucinationer desværre er almindelige for nogle i situationen. Tænker at du får brug for at snakke om det senere, når du får flere kræfter.</a:t>
            </a:r>
          </a:p>
          <a:p>
            <a:pPr marL="0" indent="0">
              <a:buNone/>
            </a:pPr>
            <a:endParaRPr lang="da-DK" sz="2000" dirty="0" smtClean="0">
              <a:latin typeface="Comic Sans MS" panose="030F0702030302020204" pitchFamily="66" charset="0"/>
            </a:endParaRPr>
          </a:p>
          <a:p>
            <a:pPr marL="0" indent="0">
              <a:buNone/>
            </a:pPr>
            <a:endParaRPr lang="da-DK" sz="2000" dirty="0">
              <a:latin typeface="Comic Sans MS" panose="030F0702030302020204" pitchFamily="66" charset="0"/>
            </a:endParaRPr>
          </a:p>
          <a:p>
            <a:endParaRPr lang="da-DK" sz="2000" dirty="0">
              <a:latin typeface="Comic Sans MS" panose="030F0702030302020204" pitchFamily="66" charset="0"/>
            </a:endParaRPr>
          </a:p>
        </p:txBody>
      </p:sp>
      <p:sp>
        <p:nvSpPr>
          <p:cNvPr id="8" name="Afrundet rektangulær billedforklaring 7"/>
          <p:cNvSpPr/>
          <p:nvPr/>
        </p:nvSpPr>
        <p:spPr>
          <a:xfrm>
            <a:off x="8229600" y="1548883"/>
            <a:ext cx="3275012" cy="229533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a:latin typeface="Comic Sans MS" panose="030F0702030302020204" pitchFamily="66" charset="0"/>
              </a:rPr>
              <a:t>Patient: Indlæggelsesforløbet har hjulpet mig med at få samlet op efter tanker og mareridt. Og mine børn har også læst det. Og som min datter sagde: Det er rigtig godt at læse, så man ligesom kan forstå og sætte sig lidt ind i det, ikke også. Så det er rigtig godt, I laver det.</a:t>
            </a:r>
          </a:p>
        </p:txBody>
      </p:sp>
    </p:spTree>
    <p:extLst>
      <p:ext uri="{BB962C8B-B14F-4D97-AF65-F5344CB8AC3E}">
        <p14:creationId xmlns:p14="http://schemas.microsoft.com/office/powerpoint/2010/main" val="1259183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36711" y="447869"/>
            <a:ext cx="9367902" cy="1595535"/>
          </a:xfrm>
        </p:spPr>
        <p:txBody>
          <a:bodyPr>
            <a:normAutofit fontScale="90000"/>
          </a:bodyPr>
          <a:lstStyle/>
          <a:p>
            <a:r>
              <a:rPr lang="da-DK" dirty="0" smtClean="0">
                <a:latin typeface="Comic Sans MS" panose="030F0702030302020204" pitchFamily="66" charset="0"/>
              </a:rPr>
              <a:t>Generel informationsmateriale </a:t>
            </a:r>
            <a:r>
              <a:rPr lang="da-DK" u="sng" dirty="0">
                <a:latin typeface="Comic Sans MS" panose="030F0702030302020204" pitchFamily="66" charset="0"/>
                <a:hlinkClick r:id="rId3"/>
              </a:rPr>
              <a:t>www.icusteps.org</a:t>
            </a:r>
            <a:r>
              <a:rPr lang="da-DK" u="sng" dirty="0">
                <a:latin typeface="Comic Sans MS" panose="030F0702030302020204" pitchFamily="66" charset="0"/>
              </a:rPr>
              <a:t/>
            </a:r>
            <a:br>
              <a:rPr lang="da-DK" u="sng" dirty="0">
                <a:latin typeface="Comic Sans MS" panose="030F0702030302020204" pitchFamily="66" charset="0"/>
              </a:rPr>
            </a:br>
            <a:endParaRPr lang="da-DK" dirty="0">
              <a:latin typeface="Comic Sans MS" panose="030F0702030302020204" pitchFamily="66" charset="0"/>
            </a:endParaRPr>
          </a:p>
        </p:txBody>
      </p:sp>
      <p:sp>
        <p:nvSpPr>
          <p:cNvPr id="3" name="Pladsholder til indhold 2"/>
          <p:cNvSpPr>
            <a:spLocks noGrp="1"/>
          </p:cNvSpPr>
          <p:nvPr>
            <p:ph idx="1"/>
          </p:nvPr>
        </p:nvSpPr>
        <p:spPr>
          <a:xfrm>
            <a:off x="2589212" y="1138337"/>
            <a:ext cx="8915400" cy="1110342"/>
          </a:xfrm>
        </p:spPr>
        <p:txBody>
          <a:bodyPr>
            <a:normAutofit/>
          </a:bodyPr>
          <a:lstStyle/>
          <a:p>
            <a:pPr marL="0" indent="0">
              <a:buNone/>
            </a:pPr>
            <a:endParaRPr lang="da-DK" sz="2000" dirty="0">
              <a:latin typeface="Comic Sans MS" panose="030F0702030302020204" pitchFamily="66" charset="0"/>
            </a:endParaRPr>
          </a:p>
        </p:txBody>
      </p:sp>
      <p:pic>
        <p:nvPicPr>
          <p:cNvPr id="4" name="Bille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339635" y="1387914"/>
            <a:ext cx="5710332" cy="5211180"/>
          </a:xfrm>
          <a:prstGeom prst="rect">
            <a:avLst/>
          </a:prstGeom>
        </p:spPr>
      </p:pic>
      <p:sp>
        <p:nvSpPr>
          <p:cNvPr id="5" name="Afrundet rektangulær billedforklaring 4"/>
          <p:cNvSpPr/>
          <p:nvPr/>
        </p:nvSpPr>
        <p:spPr>
          <a:xfrm>
            <a:off x="1259633" y="2323322"/>
            <a:ext cx="2360645" cy="1586205"/>
          </a:xfrm>
          <a:prstGeom prst="wedgeRoundRectCallout">
            <a:avLst>
              <a:gd name="adj1" fmla="val -22949"/>
              <a:gd name="adj2" fmla="val 427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a:latin typeface="Comic Sans MS" panose="030F0702030302020204" pitchFamily="66" charset="0"/>
              </a:rPr>
              <a:t>Patient: Mappen med præsentation af plejeteamet og information har hjulpet mig så meget. Den er en uvurderlig hjælp – meget længe efter</a:t>
            </a:r>
          </a:p>
        </p:txBody>
      </p:sp>
      <p:sp>
        <p:nvSpPr>
          <p:cNvPr id="6" name="Afrundet rektangulær billedforklaring 5"/>
          <p:cNvSpPr/>
          <p:nvPr/>
        </p:nvSpPr>
        <p:spPr>
          <a:xfrm>
            <a:off x="6988628" y="2463281"/>
            <a:ext cx="4226767" cy="23699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a:latin typeface="Comic Sans MS" panose="030F0702030302020204" pitchFamily="66" charset="0"/>
              </a:rPr>
              <a:t>Pårørende: Ja, det har været gavnligt! Og vores barnebarn på 22, han læste det også én aften, fordi så ku vi snakke om det, og hvorfor det hele var…. Ja, hele forløbet. Den har jeg kigget i rigtig mange gange. Fordi så ved du mere: Hvorfor er han sådan? Hvorfor gør han sådan? Det var du jo faktisk med i så, når du havde læst det.</a:t>
            </a:r>
          </a:p>
          <a:p>
            <a:endParaRPr lang="da-DK" sz="1400" dirty="0">
              <a:latin typeface="Comic Sans MS" panose="030F0702030302020204" pitchFamily="66" charset="0"/>
            </a:endParaRPr>
          </a:p>
        </p:txBody>
      </p:sp>
    </p:spTree>
    <p:extLst>
      <p:ext uri="{BB962C8B-B14F-4D97-AF65-F5344CB8AC3E}">
        <p14:creationId xmlns:p14="http://schemas.microsoft.com/office/powerpoint/2010/main" val="3685731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5371" y="624110"/>
            <a:ext cx="9349241" cy="682176"/>
          </a:xfrm>
        </p:spPr>
        <p:txBody>
          <a:bodyPr>
            <a:normAutofit/>
          </a:bodyPr>
          <a:lstStyle/>
          <a:p>
            <a:r>
              <a:rPr lang="da-DK" sz="3200" dirty="0" smtClean="0">
                <a:latin typeface="Comic Sans MS" panose="030F0702030302020204" pitchFamily="66" charset="0"/>
              </a:rPr>
              <a:t>Followup på stamafsnit </a:t>
            </a:r>
            <a:endParaRPr lang="da-DK" sz="3200" dirty="0">
              <a:latin typeface="Comic Sans MS" panose="030F0702030302020204" pitchFamily="66" charset="0"/>
            </a:endParaRPr>
          </a:p>
        </p:txBody>
      </p:sp>
      <p:sp>
        <p:nvSpPr>
          <p:cNvPr id="3" name="Pladsholder til indhold 2"/>
          <p:cNvSpPr>
            <a:spLocks noGrp="1"/>
          </p:cNvSpPr>
          <p:nvPr>
            <p:ph idx="1"/>
          </p:nvPr>
        </p:nvSpPr>
        <p:spPr>
          <a:xfrm>
            <a:off x="-2202025" y="1614195"/>
            <a:ext cx="9349241" cy="186612"/>
          </a:xfrm>
        </p:spPr>
        <p:txBody>
          <a:bodyPr>
            <a:normAutofit fontScale="32500" lnSpcReduction="20000"/>
          </a:bodyPr>
          <a:lstStyle/>
          <a:p>
            <a:endParaRPr lang="da-DK" sz="2000" dirty="0">
              <a:latin typeface="Comic Sans MS" panose="030F0702030302020204" pitchFamily="66" charset="0"/>
            </a:endParaRP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372" y="1306287"/>
            <a:ext cx="5057192" cy="5523138"/>
          </a:xfrm>
          <a:prstGeom prst="rect">
            <a:avLst/>
          </a:prstGeom>
        </p:spPr>
      </p:pic>
      <p:sp>
        <p:nvSpPr>
          <p:cNvPr id="6" name="Afrundet rektangulær billedforklaring 5"/>
          <p:cNvSpPr/>
          <p:nvPr/>
        </p:nvSpPr>
        <p:spPr>
          <a:xfrm>
            <a:off x="6904653" y="1800807"/>
            <a:ext cx="4264090" cy="30697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a:latin typeface="Comic Sans MS" panose="030F0702030302020204" pitchFamily="66" charset="0"/>
              </a:rPr>
              <a:t>Tak, fordi I besøgte mig på stamafdelingen og tog mig med på besøg hos jer (i Intensiv) og at Else (fra plejeteamet) fortalte mig om kødsaksen. Det hjalp mig med at bearbejde de skræmmende oplevelser. </a:t>
            </a:r>
            <a:endParaRPr lang="da-DK" sz="1400" dirty="0" smtClean="0">
              <a:latin typeface="Comic Sans MS" panose="030F0702030302020204" pitchFamily="66" charset="0"/>
            </a:endParaRPr>
          </a:p>
          <a:p>
            <a:r>
              <a:rPr lang="da-DK" sz="1400" dirty="0" smtClean="0">
                <a:latin typeface="Comic Sans MS" panose="030F0702030302020204" pitchFamily="66" charset="0"/>
              </a:rPr>
              <a:t>(</a:t>
            </a:r>
            <a:r>
              <a:rPr lang="da-DK" sz="1400" dirty="0">
                <a:latin typeface="Comic Sans MS" panose="030F0702030302020204" pitchFamily="66" charset="0"/>
              </a:rPr>
              <a:t>Denne patient havde i delirøs tilstand oplevet at blive klippet op fra skambenet og op til navlen. Kunne tydeligt høre kødsaksen klippe i flæsk. I samtale med Else bliver hun klar over, at denne lyd stammede fra ernæringspumpens dosering af </a:t>
            </a:r>
            <a:r>
              <a:rPr lang="da-DK" sz="1400" dirty="0" smtClean="0">
                <a:latin typeface="Comic Sans MS" panose="030F0702030302020204" pitchFamily="66" charset="0"/>
              </a:rPr>
              <a:t>sondemad</a:t>
            </a:r>
            <a:r>
              <a:rPr lang="da-DK" sz="1400" dirty="0">
                <a:latin typeface="Comic Sans MS" panose="030F0702030302020204" pitchFamily="66" charset="0"/>
              </a:rPr>
              <a:t>.)</a:t>
            </a:r>
          </a:p>
        </p:txBody>
      </p:sp>
    </p:spTree>
    <p:extLst>
      <p:ext uri="{BB962C8B-B14F-4D97-AF65-F5344CB8AC3E}">
        <p14:creationId xmlns:p14="http://schemas.microsoft.com/office/powerpoint/2010/main" val="1820067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1334278"/>
            <a:ext cx="8911687" cy="799322"/>
          </a:xfrm>
        </p:spPr>
        <p:txBody>
          <a:bodyPr>
            <a:normAutofit/>
          </a:bodyPr>
          <a:lstStyle/>
          <a:p>
            <a:r>
              <a:rPr lang="da-DK" sz="3200" dirty="0" smtClean="0">
                <a:latin typeface="Comic Sans MS" panose="030F0702030302020204" pitchFamily="66" charset="0"/>
              </a:rPr>
              <a:t>Followup efter 2-3 måneder</a:t>
            </a:r>
            <a:endParaRPr lang="da-DK" sz="3200" dirty="0">
              <a:latin typeface="Comic Sans MS" panose="030F0702030302020204" pitchFamily="66" charset="0"/>
            </a:endParaRPr>
          </a:p>
        </p:txBody>
      </p:sp>
      <p:sp>
        <p:nvSpPr>
          <p:cNvPr id="3" name="Pladsholder til indhold 2"/>
          <p:cNvSpPr>
            <a:spLocks noGrp="1"/>
          </p:cNvSpPr>
          <p:nvPr>
            <p:ph idx="1"/>
          </p:nvPr>
        </p:nvSpPr>
        <p:spPr>
          <a:xfrm>
            <a:off x="1763486" y="2519266"/>
            <a:ext cx="9741126" cy="578498"/>
          </a:xfrm>
        </p:spPr>
        <p:txBody>
          <a:bodyPr>
            <a:normAutofit/>
          </a:bodyPr>
          <a:lstStyle/>
          <a:p>
            <a:endParaRPr lang="da-DK" sz="2000" dirty="0"/>
          </a:p>
        </p:txBody>
      </p:sp>
      <p:sp>
        <p:nvSpPr>
          <p:cNvPr id="4" name="Afrundet rektangulær billedforklaring 3"/>
          <p:cNvSpPr/>
          <p:nvPr/>
        </p:nvSpPr>
        <p:spPr>
          <a:xfrm>
            <a:off x="1922105" y="2286000"/>
            <a:ext cx="7753739" cy="384421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smtClean="0">
                <a:latin typeface="Comic Sans MS" panose="030F0702030302020204" pitchFamily="66" charset="0"/>
              </a:rPr>
              <a:t>Patientcitat:</a:t>
            </a:r>
          </a:p>
          <a:p>
            <a:r>
              <a:rPr lang="da-DK" dirty="0" smtClean="0">
                <a:latin typeface="Comic Sans MS" panose="030F0702030302020204" pitchFamily="66" charset="0"/>
              </a:rPr>
              <a:t>For </a:t>
            </a:r>
            <a:r>
              <a:rPr lang="da-DK" dirty="0">
                <a:latin typeface="Comic Sans MS" panose="030F0702030302020204" pitchFamily="66" charset="0"/>
              </a:rPr>
              <a:t>mig er det mere værd end en psykolog. At få den her samtale med nogen, der har været igennem forløbet sammen med mig og få stykket det hele sammen, i stedet for, at nu er du udskrevet. For det gør man jo normalt, hvis du er inde med et eller andet, så er du jo bare ude af systemet, ikke også. Og jeg </a:t>
            </a:r>
            <a:r>
              <a:rPr lang="da-DK" dirty="0" smtClean="0">
                <a:latin typeface="Comic Sans MS" panose="030F0702030302020204" pitchFamily="66" charset="0"/>
              </a:rPr>
              <a:t>føler jo IKKE, at jeg er smidt ud af systemet. Det </a:t>
            </a:r>
            <a:r>
              <a:rPr lang="da-DK" dirty="0">
                <a:latin typeface="Comic Sans MS" panose="030F0702030302020204" pitchFamily="66" charset="0"/>
              </a:rPr>
              <a:t>betyder virkelig, at man har mere ro på.</a:t>
            </a:r>
          </a:p>
        </p:txBody>
      </p:sp>
    </p:spTree>
    <p:extLst>
      <p:ext uri="{BB962C8B-B14F-4D97-AF65-F5344CB8AC3E}">
        <p14:creationId xmlns:p14="http://schemas.microsoft.com/office/powerpoint/2010/main" val="876345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672845"/>
          </a:xfrm>
        </p:spPr>
        <p:txBody>
          <a:bodyPr>
            <a:normAutofit/>
          </a:bodyPr>
          <a:lstStyle/>
          <a:p>
            <a:r>
              <a:rPr lang="da-DK" sz="3200" dirty="0" smtClean="0">
                <a:latin typeface="Comic Sans MS" panose="030F0702030302020204" pitchFamily="66" charset="0"/>
              </a:rPr>
              <a:t>Fund og perspektiver for praksis</a:t>
            </a:r>
            <a:endParaRPr lang="da-DK" sz="3200" dirty="0">
              <a:latin typeface="Comic Sans MS" panose="030F0702030302020204" pitchFamily="66" charset="0"/>
            </a:endParaRPr>
          </a:p>
        </p:txBody>
      </p:sp>
      <p:sp>
        <p:nvSpPr>
          <p:cNvPr id="3" name="Pladsholder til indhold 2"/>
          <p:cNvSpPr>
            <a:spLocks noGrp="1"/>
          </p:cNvSpPr>
          <p:nvPr>
            <p:ph idx="1"/>
          </p:nvPr>
        </p:nvSpPr>
        <p:spPr>
          <a:xfrm>
            <a:off x="1212980" y="1464905"/>
            <a:ext cx="10291632" cy="5206483"/>
          </a:xfrm>
        </p:spPr>
        <p:txBody>
          <a:bodyPr>
            <a:normAutofit/>
          </a:bodyPr>
          <a:lstStyle/>
          <a:p>
            <a:r>
              <a:rPr lang="da-DK" sz="2000" dirty="0">
                <a:latin typeface="Comic Sans MS" panose="030F0702030302020204" pitchFamily="66" charset="0"/>
              </a:rPr>
              <a:t>Alle inkluderede patienter havde ved followup-samtalerne følgevirkninger efter det intensive sygdomsforløb</a:t>
            </a:r>
          </a:p>
          <a:p>
            <a:r>
              <a:rPr lang="da-DK" sz="2000" dirty="0" smtClean="0">
                <a:latin typeface="Comic Sans MS" panose="030F0702030302020204" pitchFamily="66" charset="0"/>
              </a:rPr>
              <a:t>Patienterne oplevede i varierende grad at indgå i værdifulde relationer til plejeteams, der fastholdt relationen udover tiden i Intensiv.</a:t>
            </a:r>
          </a:p>
          <a:p>
            <a:r>
              <a:rPr lang="da-DK" sz="2000" dirty="0" smtClean="0">
                <a:latin typeface="Comic Sans MS" panose="030F0702030302020204" pitchFamily="66" charset="0"/>
              </a:rPr>
              <a:t>Det er altså muligt </a:t>
            </a:r>
            <a:r>
              <a:rPr lang="da-DK" sz="2000" dirty="0">
                <a:latin typeface="Comic Sans MS" panose="030F0702030302020204" pitchFamily="66" charset="0"/>
              </a:rPr>
              <a:t>at skabe sammenhæng og forløbskoordination i intensive patienters rehabilitering og herved påtage os et medansvar for at forebygge følgevirkninger, så patienten bedst genvinder funktionsniveau og </a:t>
            </a:r>
            <a:r>
              <a:rPr lang="da-DK" sz="2000" dirty="0" smtClean="0">
                <a:latin typeface="Comic Sans MS" panose="030F0702030302020204" pitchFamily="66" charset="0"/>
              </a:rPr>
              <a:t>livskvalitet. </a:t>
            </a:r>
            <a:endParaRPr lang="da-DK" sz="2000" dirty="0">
              <a:latin typeface="Comic Sans MS" panose="030F0702030302020204" pitchFamily="66" charset="0"/>
            </a:endParaRPr>
          </a:p>
          <a:p>
            <a:r>
              <a:rPr lang="da-DK" sz="2000" dirty="0" smtClean="0">
                <a:latin typeface="Comic Sans MS" panose="030F0702030302020204" pitchFamily="66" charset="0"/>
              </a:rPr>
              <a:t>Det er individuelt, hvad der hjælper den enkelte. Nødvendigt med en bred vifte af </a:t>
            </a:r>
            <a:r>
              <a:rPr lang="da-DK" sz="2000" dirty="0" err="1" smtClean="0">
                <a:latin typeface="Comic Sans MS" panose="030F0702030302020204" pitchFamily="66" charset="0"/>
              </a:rPr>
              <a:t>aftercare</a:t>
            </a:r>
            <a:r>
              <a:rPr lang="da-DK" sz="2000" dirty="0" smtClean="0">
                <a:latin typeface="Comic Sans MS" panose="030F0702030302020204" pitchFamily="66" charset="0"/>
              </a:rPr>
              <a:t>-tilbud</a:t>
            </a:r>
          </a:p>
          <a:p>
            <a:r>
              <a:rPr lang="da-DK" sz="2000" dirty="0" smtClean="0">
                <a:latin typeface="Comic Sans MS" panose="030F0702030302020204" pitchFamily="66" charset="0"/>
              </a:rPr>
              <a:t>Den </a:t>
            </a:r>
            <a:r>
              <a:rPr lang="da-DK" sz="2000" dirty="0">
                <a:latin typeface="Comic Sans MS" panose="030F0702030302020204" pitchFamily="66" charset="0"/>
              </a:rPr>
              <a:t>nye og forbedrede praksis er implementeret. De testede </a:t>
            </a:r>
            <a:r>
              <a:rPr lang="da-DK" sz="2000" dirty="0" err="1">
                <a:latin typeface="Comic Sans MS" panose="030F0702030302020204" pitchFamily="66" charset="0"/>
              </a:rPr>
              <a:t>aftercare</a:t>
            </a:r>
            <a:r>
              <a:rPr lang="da-DK" sz="2000" dirty="0">
                <a:latin typeface="Comic Sans MS" panose="030F0702030302020204" pitchFamily="66" charset="0"/>
              </a:rPr>
              <a:t>-tiltag tilbydes alle relevante patienter og vi har nu fokus på </a:t>
            </a:r>
            <a:r>
              <a:rPr lang="da-DK" sz="2000" dirty="0" smtClean="0">
                <a:latin typeface="Comic Sans MS" panose="030F0702030302020204" pitchFamily="66" charset="0"/>
              </a:rPr>
              <a:t>fastholdelse</a:t>
            </a:r>
          </a:p>
          <a:p>
            <a:r>
              <a:rPr lang="da-DK" sz="2000" dirty="0" smtClean="0">
                <a:latin typeface="Comic Sans MS" panose="030F0702030302020204" pitchFamily="66" charset="0"/>
              </a:rPr>
              <a:t>Stor </a:t>
            </a:r>
            <a:r>
              <a:rPr lang="da-DK" sz="2000" dirty="0" err="1" smtClean="0">
                <a:latin typeface="Comic Sans MS" panose="030F0702030302020204" pitchFamily="66" charset="0"/>
              </a:rPr>
              <a:t>overførbarhed</a:t>
            </a:r>
            <a:r>
              <a:rPr lang="da-DK" sz="2000" dirty="0" smtClean="0">
                <a:latin typeface="Comic Sans MS" panose="030F0702030302020204" pitchFamily="66" charset="0"/>
              </a:rPr>
              <a:t>: Det handler om </a:t>
            </a:r>
            <a:r>
              <a:rPr lang="da-DK" sz="2000" dirty="0" err="1" smtClean="0">
                <a:latin typeface="Comic Sans MS" panose="030F0702030302020204" pitchFamily="66" charset="0"/>
              </a:rPr>
              <a:t>fundamentals</a:t>
            </a:r>
            <a:r>
              <a:rPr lang="da-DK" sz="2000" dirty="0" smtClean="0">
                <a:latin typeface="Comic Sans MS" panose="030F0702030302020204" pitchFamily="66" charset="0"/>
              </a:rPr>
              <a:t> of </a:t>
            </a:r>
            <a:r>
              <a:rPr lang="da-DK" sz="2000" dirty="0" err="1" smtClean="0">
                <a:latin typeface="Comic Sans MS" panose="030F0702030302020204" pitchFamily="66" charset="0"/>
              </a:rPr>
              <a:t>care</a:t>
            </a:r>
            <a:r>
              <a:rPr lang="da-DK" sz="2000" dirty="0" smtClean="0">
                <a:latin typeface="Comic Sans MS" panose="030F0702030302020204" pitchFamily="66" charset="0"/>
              </a:rPr>
              <a:t> – ikke intensivsygeplejerskens specielle kompetencer</a:t>
            </a:r>
            <a:endParaRPr lang="da-DK" sz="2000" dirty="0">
              <a:latin typeface="Comic Sans MS" panose="030F0702030302020204" pitchFamily="66" charset="0"/>
            </a:endParaRPr>
          </a:p>
          <a:p>
            <a:endParaRPr lang="da-DK" sz="2000" b="1" dirty="0">
              <a:latin typeface="Comic Sans MS" panose="030F0702030302020204" pitchFamily="66" charset="0"/>
            </a:endParaRPr>
          </a:p>
          <a:p>
            <a:endParaRPr lang="da-DK" sz="2000" dirty="0" smtClean="0">
              <a:latin typeface="Comic Sans MS" panose="030F0702030302020204" pitchFamily="66" charset="0"/>
            </a:endParaRPr>
          </a:p>
          <a:p>
            <a:pPr marL="0" indent="0">
              <a:buNone/>
            </a:pPr>
            <a:endParaRPr lang="da-DK" sz="2000" dirty="0">
              <a:latin typeface="Comic Sans MS" panose="030F0702030302020204" pitchFamily="66" charset="0"/>
            </a:endParaRPr>
          </a:p>
          <a:p>
            <a:endParaRPr lang="da-DK" dirty="0"/>
          </a:p>
        </p:txBody>
      </p:sp>
    </p:spTree>
    <p:extLst>
      <p:ext uri="{BB962C8B-B14F-4D97-AF65-F5344CB8AC3E}">
        <p14:creationId xmlns:p14="http://schemas.microsoft.com/office/powerpoint/2010/main" val="1628737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167951"/>
            <a:ext cx="8911687" cy="1576873"/>
          </a:xfrm>
        </p:spPr>
        <p:txBody>
          <a:bodyPr>
            <a:normAutofit fontScale="90000"/>
          </a:bodyPr>
          <a:lstStyle/>
          <a:p>
            <a:r>
              <a:rPr lang="da-DK" sz="2000" dirty="0">
                <a:latin typeface="Comic Sans MS" panose="030F0702030302020204" pitchFamily="66" charset="0"/>
              </a:rPr>
              <a:t>Post-Intensive Care </a:t>
            </a:r>
            <a:r>
              <a:rPr lang="da-DK" sz="2000" dirty="0" err="1">
                <a:latin typeface="Comic Sans MS" panose="030F0702030302020204" pitchFamily="66" charset="0"/>
              </a:rPr>
              <a:t>Syndrome</a:t>
            </a:r>
            <a:r>
              <a:rPr lang="da-DK" sz="2000" dirty="0">
                <a:latin typeface="Comic Sans MS" panose="030F0702030302020204" pitchFamily="66" charset="0"/>
              </a:rPr>
              <a:t> (PICS) er de mentale, kognitive og fysiske følgevirkninger, der efter intensiv sygdom kan nedsætte patientens livskvalitet. 50 % af intensive patienter har efter et år stadig problemer med almindelige dagligdagsaktiviteter og 33 % kommer ikke tilbage til </a:t>
            </a:r>
            <a:r>
              <a:rPr lang="da-DK" sz="2000" dirty="0" smtClean="0">
                <a:latin typeface="Comic Sans MS" panose="030F0702030302020204" pitchFamily="66" charset="0"/>
              </a:rPr>
              <a:t>jobbet.</a:t>
            </a:r>
            <a:r>
              <a:rPr lang="en-US" sz="2000" dirty="0">
                <a:latin typeface="Comic Sans MS" panose="030F0702030302020204" pitchFamily="66" charset="0"/>
              </a:rPr>
              <a:t> </a:t>
            </a:r>
            <a:r>
              <a:rPr lang="en-US" sz="2000" dirty="0" smtClean="0">
                <a:latin typeface="Comic Sans MS" panose="030F0702030302020204" pitchFamily="66" charset="0"/>
              </a:rPr>
              <a:t/>
            </a:r>
            <a:br>
              <a:rPr lang="en-US" sz="2000" dirty="0" smtClean="0">
                <a:latin typeface="Comic Sans MS" panose="030F0702030302020204" pitchFamily="66" charset="0"/>
              </a:rPr>
            </a:br>
            <a:r>
              <a:rPr lang="en-US" sz="1600" dirty="0" smtClean="0">
                <a:latin typeface="Comic Sans MS" panose="030F0702030302020204" pitchFamily="66" charset="0"/>
              </a:rPr>
              <a:t>Ref</a:t>
            </a:r>
            <a:r>
              <a:rPr lang="en-US" sz="1600" dirty="0">
                <a:latin typeface="Comic Sans MS" panose="030F0702030302020204" pitchFamily="66" charset="0"/>
              </a:rPr>
              <a:t>: Davidson et al. (2013) Post-intensive care syndrome: What it is and how to help prevent it. </a:t>
            </a:r>
            <a:r>
              <a:rPr lang="da-DK" sz="1600" dirty="0">
                <a:latin typeface="Comic Sans MS" panose="030F0702030302020204" pitchFamily="66" charset="0"/>
              </a:rPr>
              <a:t>American Nurse </a:t>
            </a:r>
            <a:r>
              <a:rPr lang="da-DK" sz="1600" dirty="0" err="1">
                <a:latin typeface="Comic Sans MS" panose="030F0702030302020204" pitchFamily="66" charset="0"/>
              </a:rPr>
              <a:t>Today</a:t>
            </a:r>
            <a:r>
              <a:rPr lang="da-DK" sz="1600" dirty="0">
                <a:latin typeface="Comic Sans MS" panose="030F0702030302020204" pitchFamily="66" charset="0"/>
              </a:rPr>
              <a:t>, </a:t>
            </a:r>
            <a:r>
              <a:rPr lang="da-DK" sz="1600" dirty="0" err="1">
                <a:latin typeface="Comic Sans MS" panose="030F0702030302020204" pitchFamily="66" charset="0"/>
              </a:rPr>
              <a:t>volume</a:t>
            </a:r>
            <a:r>
              <a:rPr lang="da-DK" sz="1600" dirty="0">
                <a:latin typeface="Comic Sans MS" panose="030F0702030302020204" pitchFamily="66" charset="0"/>
              </a:rPr>
              <a:t> 8, </a:t>
            </a:r>
            <a:r>
              <a:rPr lang="da-DK" sz="1600" dirty="0" err="1">
                <a:latin typeface="Comic Sans MS" panose="030F0702030302020204" pitchFamily="66" charset="0"/>
              </a:rPr>
              <a:t>Number</a:t>
            </a:r>
            <a:r>
              <a:rPr lang="da-DK" sz="1600" dirty="0">
                <a:latin typeface="Comic Sans MS" panose="030F0702030302020204" pitchFamily="66" charset="0"/>
              </a:rPr>
              <a:t> 5.</a:t>
            </a:r>
            <a:br>
              <a:rPr lang="da-DK" sz="1600" dirty="0">
                <a:latin typeface="Comic Sans MS" panose="030F0702030302020204" pitchFamily="66" charset="0"/>
              </a:rPr>
            </a:br>
            <a:r>
              <a:rPr lang="da-DK" sz="2000" dirty="0">
                <a:latin typeface="Comic Sans MS" panose="030F0702030302020204" pitchFamily="66" charset="0"/>
              </a:rPr>
              <a:t> </a:t>
            </a:r>
            <a:br>
              <a:rPr lang="da-DK" sz="2000" dirty="0">
                <a:latin typeface="Comic Sans MS" panose="030F0702030302020204" pitchFamily="66" charset="0"/>
              </a:rPr>
            </a:br>
            <a:r>
              <a:rPr lang="da-DK" sz="2000" dirty="0" smtClean="0">
                <a:latin typeface="Comic Sans MS" panose="030F0702030302020204" pitchFamily="66" charset="0"/>
              </a:rPr>
              <a:t/>
            </a:r>
            <a:br>
              <a:rPr lang="da-DK" sz="2000" dirty="0" smtClean="0">
                <a:latin typeface="Comic Sans MS" panose="030F0702030302020204" pitchFamily="66" charset="0"/>
              </a:rPr>
            </a:br>
            <a:r>
              <a:rPr lang="da-DK" sz="2000" dirty="0">
                <a:latin typeface="Comic Sans MS" panose="030F0702030302020204" pitchFamily="66" charset="0"/>
              </a:rPr>
              <a:t/>
            </a:r>
            <a:br>
              <a:rPr lang="da-DK" sz="2000" dirty="0">
                <a:latin typeface="Comic Sans MS" panose="030F0702030302020204" pitchFamily="66" charset="0"/>
              </a:rPr>
            </a:br>
            <a:endParaRPr lang="da-DK" sz="2000" dirty="0">
              <a:latin typeface="Comic Sans MS" panose="030F0702030302020204" pitchFamily="66" charset="0"/>
            </a:endParaRPr>
          </a:p>
        </p:txBody>
      </p:sp>
      <p:pic>
        <p:nvPicPr>
          <p:cNvPr id="4" name="Pladsholder til indhold 3"/>
          <p:cNvPicPr>
            <a:picLocks noGrp="1"/>
          </p:cNvPicPr>
          <p:nvPr>
            <p:ph idx="1"/>
          </p:nvPr>
        </p:nvPicPr>
        <p:blipFill>
          <a:blip r:embed="rId3"/>
          <a:stretch>
            <a:fillRect/>
          </a:stretch>
        </p:blipFill>
        <p:spPr bwMode="auto">
          <a:xfrm>
            <a:off x="3074022" y="1825625"/>
            <a:ext cx="6043955" cy="4351338"/>
          </a:xfrm>
          <a:prstGeom prst="rect">
            <a:avLst/>
          </a:prstGeom>
          <a:noFill/>
          <a:ln w="9525">
            <a:noFill/>
            <a:miter lim="800000"/>
            <a:headEnd/>
            <a:tailEnd/>
          </a:ln>
          <a:effectLst/>
        </p:spPr>
      </p:pic>
    </p:spTree>
    <p:extLst>
      <p:ext uri="{BB962C8B-B14F-4D97-AF65-F5344CB8AC3E}">
        <p14:creationId xmlns:p14="http://schemas.microsoft.com/office/powerpoint/2010/main" val="2017880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906110"/>
          </a:xfrm>
        </p:spPr>
        <p:txBody>
          <a:bodyPr>
            <a:noAutofit/>
          </a:bodyPr>
          <a:lstStyle/>
          <a:p>
            <a:r>
              <a:rPr lang="da-DK" sz="3200" b="1" dirty="0" smtClean="0">
                <a:latin typeface="Comic Sans MS" panose="030F0702030302020204" pitchFamily="66" charset="0"/>
              </a:rPr>
              <a:t>Hvorfor er det vigtigt?</a:t>
            </a:r>
            <a:r>
              <a:rPr lang="da-DK" sz="3200" dirty="0" smtClean="0">
                <a:latin typeface="Comic Sans MS" panose="030F0702030302020204" pitchFamily="66" charset="0"/>
              </a:rPr>
              <a:t/>
            </a:r>
            <a:br>
              <a:rPr lang="da-DK" sz="3200" dirty="0" smtClean="0">
                <a:latin typeface="Comic Sans MS" panose="030F0702030302020204" pitchFamily="66" charset="0"/>
              </a:rPr>
            </a:br>
            <a:r>
              <a:rPr lang="da-DK" sz="3200" dirty="0" smtClean="0">
                <a:latin typeface="Comic Sans MS" panose="030F0702030302020204" pitchFamily="66" charset="0"/>
              </a:rPr>
              <a:t/>
            </a:r>
            <a:br>
              <a:rPr lang="da-DK" sz="3200" dirty="0" smtClean="0">
                <a:latin typeface="Comic Sans MS" panose="030F0702030302020204" pitchFamily="66" charset="0"/>
              </a:rPr>
            </a:br>
            <a:endParaRPr lang="da-DK" sz="3200" dirty="0">
              <a:latin typeface="Comic Sans MS" panose="030F0702030302020204" pitchFamily="66" charset="0"/>
            </a:endParaRPr>
          </a:p>
        </p:txBody>
      </p:sp>
      <p:sp>
        <p:nvSpPr>
          <p:cNvPr id="3" name="Pladsholder til indhold 2"/>
          <p:cNvSpPr>
            <a:spLocks noGrp="1"/>
          </p:cNvSpPr>
          <p:nvPr>
            <p:ph idx="1"/>
          </p:nvPr>
        </p:nvSpPr>
        <p:spPr>
          <a:xfrm>
            <a:off x="2589212" y="1408922"/>
            <a:ext cx="8915400" cy="5178490"/>
          </a:xfrm>
        </p:spPr>
        <p:txBody>
          <a:bodyPr>
            <a:normAutofit lnSpcReduction="10000"/>
          </a:bodyPr>
          <a:lstStyle/>
          <a:p>
            <a:endParaRPr lang="da-DK" dirty="0" smtClean="0"/>
          </a:p>
          <a:p>
            <a:r>
              <a:rPr lang="da-DK" sz="2000" b="1" dirty="0" smtClean="0">
                <a:latin typeface="Comic Sans MS" panose="030F0702030302020204" pitchFamily="66" charset="0"/>
              </a:rPr>
              <a:t>Behov for øget opmærksomhed på patientforløb i forbindelse med kritisk sygdom</a:t>
            </a:r>
            <a:endParaRPr lang="da-DK" sz="2000" b="1" dirty="0">
              <a:latin typeface="Comic Sans MS" panose="030F0702030302020204" pitchFamily="66" charset="0"/>
            </a:endParaRPr>
          </a:p>
          <a:p>
            <a:r>
              <a:rPr lang="da-DK" sz="2000" b="1" dirty="0" smtClean="0">
                <a:latin typeface="Comic Sans MS" panose="030F0702030302020204" pitchFamily="66" charset="0"/>
              </a:rPr>
              <a:t>Behov for andre kvalitetsmål end reduktion af mortalitet</a:t>
            </a:r>
          </a:p>
          <a:p>
            <a:pPr marL="0" indent="0">
              <a:buNone/>
            </a:pPr>
            <a:r>
              <a:rPr lang="da-DK" i="1" dirty="0" smtClean="0">
                <a:latin typeface="Comic Sans MS" panose="030F0702030302020204" pitchFamily="66" charset="0"/>
              </a:rPr>
              <a:t>Jan </a:t>
            </a:r>
            <a:r>
              <a:rPr lang="da-DK" i="1" dirty="0">
                <a:latin typeface="Comic Sans MS" panose="030F0702030302020204" pitchFamily="66" charset="0"/>
              </a:rPr>
              <a:t>Bonde &amp; Bodil Steen Rasmussen i Ugeskrift for læger 2015;177:V67476</a:t>
            </a:r>
          </a:p>
          <a:p>
            <a:endParaRPr lang="da-DK" b="1" dirty="0" smtClean="0">
              <a:latin typeface="Comic Sans MS" panose="030F0702030302020204" pitchFamily="66" charset="0"/>
            </a:endParaRPr>
          </a:p>
          <a:p>
            <a:endParaRPr lang="da-DK" b="1" dirty="0" smtClean="0">
              <a:latin typeface="Comic Sans MS" panose="030F0702030302020204" pitchFamily="66" charset="0"/>
            </a:endParaRPr>
          </a:p>
          <a:p>
            <a:r>
              <a:rPr lang="da-DK" sz="2000" b="1" dirty="0" smtClean="0">
                <a:latin typeface="Comic Sans MS" panose="030F0702030302020204" pitchFamily="66" charset="0"/>
              </a:rPr>
              <a:t>Det er individuelt, hvilke </a:t>
            </a:r>
            <a:r>
              <a:rPr lang="da-DK" sz="2000" b="1" dirty="0" err="1" smtClean="0">
                <a:latin typeface="Comic Sans MS" panose="030F0702030302020204" pitchFamily="66" charset="0"/>
              </a:rPr>
              <a:t>aftercare</a:t>
            </a:r>
            <a:r>
              <a:rPr lang="da-DK" sz="2000" b="1" dirty="0" smtClean="0">
                <a:latin typeface="Comic Sans MS" panose="030F0702030302020204" pitchFamily="66" charset="0"/>
              </a:rPr>
              <a:t>-tilbud, der hjælper den enkelte</a:t>
            </a:r>
          </a:p>
          <a:p>
            <a:pPr marL="0" indent="0">
              <a:buNone/>
            </a:pPr>
            <a:r>
              <a:rPr lang="en-US" i="1" dirty="0" err="1" smtClean="0">
                <a:latin typeface="Comic Sans MS" panose="030F0702030302020204" pitchFamily="66" charset="0"/>
              </a:rPr>
              <a:t>Svenningsen</a:t>
            </a:r>
            <a:r>
              <a:rPr lang="en-US" i="1" dirty="0" smtClean="0">
                <a:latin typeface="Comic Sans MS" panose="030F0702030302020204" pitchFamily="66" charset="0"/>
              </a:rPr>
              <a:t> </a:t>
            </a:r>
            <a:r>
              <a:rPr lang="en-US" i="1" dirty="0">
                <a:latin typeface="Comic Sans MS" panose="030F0702030302020204" pitchFamily="66" charset="0"/>
              </a:rPr>
              <a:t>et al (2015) Post-ICU consequences and follow-up: an integrative </a:t>
            </a:r>
            <a:r>
              <a:rPr lang="en-US" i="1" dirty="0" smtClean="0">
                <a:latin typeface="Comic Sans MS" panose="030F0702030302020204" pitchFamily="66" charset="0"/>
              </a:rPr>
              <a:t>       review</a:t>
            </a:r>
            <a:r>
              <a:rPr lang="en-US" i="1" dirty="0">
                <a:latin typeface="Comic Sans MS" panose="030F0702030302020204" pitchFamily="66" charset="0"/>
              </a:rPr>
              <a:t>. British</a:t>
            </a:r>
            <a:r>
              <a:rPr lang="da-DK" i="1" dirty="0">
                <a:latin typeface="Comic Sans MS" panose="030F0702030302020204" pitchFamily="66" charset="0"/>
              </a:rPr>
              <a:t> </a:t>
            </a:r>
            <a:r>
              <a:rPr lang="en-US" i="1" dirty="0">
                <a:latin typeface="Comic Sans MS" panose="030F0702030302020204" pitchFamily="66" charset="0"/>
              </a:rPr>
              <a:t>association of Critical Care Nursing, Febr.2015 </a:t>
            </a:r>
          </a:p>
          <a:p>
            <a:endParaRPr lang="da-DK" b="1" dirty="0" smtClean="0">
              <a:latin typeface="Comic Sans MS" panose="030F0702030302020204" pitchFamily="66" charset="0"/>
            </a:endParaRPr>
          </a:p>
          <a:p>
            <a:endParaRPr lang="da-DK" b="1" dirty="0" smtClean="0">
              <a:latin typeface="Comic Sans MS" panose="030F0702030302020204" pitchFamily="66" charset="0"/>
            </a:endParaRPr>
          </a:p>
          <a:p>
            <a:pPr marL="0" indent="0">
              <a:buNone/>
            </a:pPr>
            <a:r>
              <a:rPr lang="da-DK" dirty="0" smtClean="0">
                <a:latin typeface="Comic Sans MS" panose="030F0702030302020204" pitchFamily="66" charset="0"/>
              </a:rPr>
              <a:t>    </a:t>
            </a:r>
            <a:endParaRPr lang="da-DK" b="1" i="1" dirty="0">
              <a:latin typeface="Comic Sans MS" panose="030F0702030302020204" pitchFamily="66" charset="0"/>
            </a:endParaRPr>
          </a:p>
          <a:p>
            <a:pPr marL="0" indent="0">
              <a:buNone/>
            </a:pPr>
            <a:endParaRPr lang="da-DK" b="1" i="1" dirty="0" smtClean="0">
              <a:latin typeface="Comic Sans MS" panose="030F0702030302020204" pitchFamily="66" charset="0"/>
            </a:endParaRPr>
          </a:p>
          <a:p>
            <a:pPr marL="0" indent="0">
              <a:buNone/>
            </a:pPr>
            <a:endParaRPr lang="da-DK" b="1" dirty="0" smtClean="0">
              <a:latin typeface="Comic Sans MS" panose="030F0702030302020204" pitchFamily="66" charset="0"/>
            </a:endParaRPr>
          </a:p>
          <a:p>
            <a:endParaRPr lang="da-DK" dirty="0"/>
          </a:p>
        </p:txBody>
      </p:sp>
    </p:spTree>
    <p:extLst>
      <p:ext uri="{BB962C8B-B14F-4D97-AF65-F5344CB8AC3E}">
        <p14:creationId xmlns:p14="http://schemas.microsoft.com/office/powerpoint/2010/main" val="3671841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smtClean="0">
                <a:solidFill>
                  <a:srgbClr val="0070C0"/>
                </a:solidFill>
                <a:latin typeface="Comic Sans MS" panose="030F0702030302020204" pitchFamily="66" charset="0"/>
              </a:rPr>
              <a:t>ABCDEFGH-</a:t>
            </a:r>
            <a:r>
              <a:rPr lang="da-DK" b="1" dirty="0" err="1" smtClean="0">
                <a:solidFill>
                  <a:srgbClr val="0070C0"/>
                </a:solidFill>
                <a:latin typeface="Comic Sans MS" panose="030F0702030302020204" pitchFamily="66" charset="0"/>
              </a:rPr>
              <a:t>bundle</a:t>
            </a:r>
            <a:r>
              <a:rPr lang="da-DK" b="1" dirty="0" smtClean="0">
                <a:solidFill>
                  <a:srgbClr val="0070C0"/>
                </a:solidFill>
                <a:latin typeface="Comic Sans MS" panose="030F0702030302020204" pitchFamily="66" charset="0"/>
              </a:rPr>
              <a:t>:</a:t>
            </a:r>
            <a:r>
              <a:rPr lang="da-DK" dirty="0" smtClean="0">
                <a:latin typeface="Comic Sans MS" panose="030F0702030302020204" pitchFamily="66" charset="0"/>
              </a:rPr>
              <a:t> </a:t>
            </a:r>
            <a:r>
              <a:rPr lang="da-DK" sz="2700" b="1" dirty="0" smtClean="0">
                <a:latin typeface="Comic Sans MS" panose="030F0702030302020204" pitchFamily="66" charset="0"/>
              </a:rPr>
              <a:t>PICS-forebyggende tiltag, der med fordel kan praktiseres allerede under indlæggelsen</a:t>
            </a:r>
            <a:endParaRPr lang="da-DK" sz="2700" b="1" dirty="0">
              <a:latin typeface="Comic Sans MS" panose="030F0702030302020204" pitchFamily="66" charset="0"/>
            </a:endParaRPr>
          </a:p>
        </p:txBody>
      </p:sp>
      <p:sp>
        <p:nvSpPr>
          <p:cNvPr id="3" name="Pladsholder til indhold 2"/>
          <p:cNvSpPr>
            <a:spLocks noGrp="1"/>
          </p:cNvSpPr>
          <p:nvPr>
            <p:ph idx="1"/>
          </p:nvPr>
        </p:nvSpPr>
        <p:spPr>
          <a:xfrm>
            <a:off x="2589212" y="2099387"/>
            <a:ext cx="8915400" cy="4665307"/>
          </a:xfrm>
        </p:spPr>
        <p:txBody>
          <a:bodyPr>
            <a:normAutofit/>
          </a:bodyPr>
          <a:lstStyle/>
          <a:p>
            <a:pPr marL="0" indent="0">
              <a:buNone/>
            </a:pPr>
            <a:endParaRPr lang="da-DK" b="1" dirty="0" smtClean="0">
              <a:solidFill>
                <a:schemeClr val="accent1"/>
              </a:solidFill>
              <a:latin typeface="Comic Sans MS" panose="030F0702030302020204" pitchFamily="66" charset="0"/>
            </a:endParaRPr>
          </a:p>
          <a:p>
            <a:r>
              <a:rPr lang="da-DK" b="1" dirty="0">
                <a:solidFill>
                  <a:srgbClr val="0070C0"/>
                </a:solidFill>
                <a:latin typeface="Comic Sans MS" panose="030F0702030302020204" pitchFamily="66" charset="0"/>
              </a:rPr>
              <a:t>A</a:t>
            </a:r>
            <a:r>
              <a:rPr lang="da-DK" b="1" dirty="0" smtClean="0">
                <a:latin typeface="Comic Sans MS" panose="030F0702030302020204" pitchFamily="66" charset="0"/>
              </a:rPr>
              <a:t> </a:t>
            </a:r>
            <a:r>
              <a:rPr lang="da-DK" dirty="0" smtClean="0">
                <a:latin typeface="Comic Sans MS" panose="030F0702030302020204" pitchFamily="66" charset="0"/>
              </a:rPr>
              <a:t>(</a:t>
            </a:r>
            <a:r>
              <a:rPr lang="da-DK" dirty="0" err="1" smtClean="0">
                <a:latin typeface="Comic Sans MS" panose="030F0702030302020204" pitchFamily="66" charset="0"/>
              </a:rPr>
              <a:t>airway</a:t>
            </a:r>
            <a:r>
              <a:rPr lang="da-DK" dirty="0" smtClean="0">
                <a:latin typeface="Comic Sans MS" panose="030F0702030302020204" pitchFamily="66" charset="0"/>
              </a:rPr>
              <a:t> management) </a:t>
            </a:r>
            <a:r>
              <a:rPr lang="da-DK" b="1" dirty="0" smtClean="0">
                <a:latin typeface="Comic Sans MS" panose="030F0702030302020204" pitchFamily="66" charset="0"/>
              </a:rPr>
              <a:t>hurtig respiratoraftrapning og mindst mulig </a:t>
            </a:r>
            <a:r>
              <a:rPr lang="da-DK" b="1" dirty="0" err="1" smtClean="0">
                <a:latin typeface="Comic Sans MS" panose="030F0702030302020204" pitchFamily="66" charset="0"/>
              </a:rPr>
              <a:t>sedation</a:t>
            </a:r>
            <a:r>
              <a:rPr lang="da-DK" b="1" dirty="0" smtClean="0">
                <a:latin typeface="Comic Sans MS" panose="030F0702030302020204" pitchFamily="66" charset="0"/>
              </a:rPr>
              <a:t> </a:t>
            </a:r>
          </a:p>
          <a:p>
            <a:r>
              <a:rPr lang="da-DK" b="1" dirty="0" smtClean="0">
                <a:solidFill>
                  <a:srgbClr val="0070C0"/>
                </a:solidFill>
                <a:latin typeface="Comic Sans MS" panose="030F0702030302020204" pitchFamily="66" charset="0"/>
              </a:rPr>
              <a:t>B</a:t>
            </a:r>
            <a:r>
              <a:rPr lang="da-DK" b="1" dirty="0" smtClean="0">
                <a:latin typeface="Comic Sans MS" panose="030F0702030302020204" pitchFamily="66" charset="0"/>
              </a:rPr>
              <a:t>  </a:t>
            </a:r>
            <a:r>
              <a:rPr lang="da-DK" dirty="0" smtClean="0">
                <a:latin typeface="Comic Sans MS" panose="030F0702030302020204" pitchFamily="66" charset="0"/>
              </a:rPr>
              <a:t>(</a:t>
            </a:r>
            <a:r>
              <a:rPr lang="da-DK" dirty="0" err="1" smtClean="0">
                <a:latin typeface="Comic Sans MS" panose="030F0702030302020204" pitchFamily="66" charset="0"/>
              </a:rPr>
              <a:t>breathing</a:t>
            </a:r>
            <a:r>
              <a:rPr lang="da-DK" dirty="0" smtClean="0">
                <a:latin typeface="Comic Sans MS" panose="030F0702030302020204" pitchFamily="66" charset="0"/>
              </a:rPr>
              <a:t> </a:t>
            </a:r>
            <a:r>
              <a:rPr lang="da-DK" dirty="0" err="1" smtClean="0">
                <a:latin typeface="Comic Sans MS" panose="030F0702030302020204" pitchFamily="66" charset="0"/>
              </a:rPr>
              <a:t>trials</a:t>
            </a:r>
            <a:r>
              <a:rPr lang="da-DK" dirty="0" smtClean="0">
                <a:latin typeface="Comic Sans MS" panose="030F0702030302020204" pitchFamily="66" charset="0"/>
              </a:rPr>
              <a:t>) </a:t>
            </a:r>
            <a:r>
              <a:rPr lang="da-DK" b="1" dirty="0" smtClean="0">
                <a:latin typeface="Comic Sans MS" panose="030F0702030302020204" pitchFamily="66" charset="0"/>
              </a:rPr>
              <a:t>ditto</a:t>
            </a:r>
          </a:p>
          <a:p>
            <a:r>
              <a:rPr lang="da-DK" b="1" dirty="0" smtClean="0">
                <a:solidFill>
                  <a:schemeClr val="accent1"/>
                </a:solidFill>
                <a:latin typeface="Comic Sans MS" panose="030F0702030302020204" pitchFamily="66" charset="0"/>
              </a:rPr>
              <a:t>C</a:t>
            </a:r>
            <a:r>
              <a:rPr lang="da-DK" b="1" dirty="0" smtClean="0">
                <a:latin typeface="Comic Sans MS" panose="030F0702030302020204" pitchFamily="66" charset="0"/>
              </a:rPr>
              <a:t> </a:t>
            </a:r>
            <a:r>
              <a:rPr lang="da-DK" dirty="0" smtClean="0">
                <a:latin typeface="Comic Sans MS" panose="030F0702030302020204" pitchFamily="66" charset="0"/>
              </a:rPr>
              <a:t>(</a:t>
            </a:r>
            <a:r>
              <a:rPr lang="da-DK" dirty="0" err="1" smtClean="0">
                <a:latin typeface="Comic Sans MS" panose="030F0702030302020204" pitchFamily="66" charset="0"/>
              </a:rPr>
              <a:t>coordination</a:t>
            </a:r>
            <a:r>
              <a:rPr lang="da-DK" dirty="0" smtClean="0">
                <a:latin typeface="Comic Sans MS" panose="030F0702030302020204" pitchFamily="66" charset="0"/>
              </a:rPr>
              <a:t> of </a:t>
            </a:r>
            <a:r>
              <a:rPr lang="da-DK" dirty="0" err="1" smtClean="0">
                <a:latin typeface="Comic Sans MS" panose="030F0702030302020204" pitchFamily="66" charset="0"/>
              </a:rPr>
              <a:t>care</a:t>
            </a:r>
            <a:r>
              <a:rPr lang="da-DK" dirty="0" smtClean="0">
                <a:latin typeface="Comic Sans MS" panose="030F0702030302020204" pitchFamily="66" charset="0"/>
              </a:rPr>
              <a:t> and </a:t>
            </a:r>
            <a:r>
              <a:rPr lang="da-DK" dirty="0" err="1" smtClean="0">
                <a:latin typeface="Comic Sans MS" panose="030F0702030302020204" pitchFamily="66" charset="0"/>
              </a:rPr>
              <a:t>communication</a:t>
            </a:r>
            <a:r>
              <a:rPr lang="da-DK" dirty="0" smtClean="0">
                <a:latin typeface="Comic Sans MS" panose="030F0702030302020204" pitchFamily="66" charset="0"/>
              </a:rPr>
              <a:t>) </a:t>
            </a:r>
            <a:r>
              <a:rPr lang="da-DK" b="1" dirty="0" smtClean="0">
                <a:latin typeface="Comic Sans MS" panose="030F0702030302020204" pitchFamily="66" charset="0"/>
              </a:rPr>
              <a:t>kontinuitet </a:t>
            </a:r>
            <a:r>
              <a:rPr lang="da-DK" b="1" dirty="0">
                <a:latin typeface="Comic Sans MS" panose="030F0702030302020204" pitchFamily="66" charset="0"/>
              </a:rPr>
              <a:t>og koordination i </a:t>
            </a:r>
            <a:r>
              <a:rPr lang="da-DK" b="1" dirty="0" smtClean="0">
                <a:latin typeface="Comic Sans MS" panose="030F0702030302020204" pitchFamily="66" charset="0"/>
              </a:rPr>
              <a:t>patientforløbet </a:t>
            </a:r>
          </a:p>
          <a:p>
            <a:r>
              <a:rPr lang="da-DK" b="1" dirty="0" smtClean="0">
                <a:solidFill>
                  <a:srgbClr val="0070C0"/>
                </a:solidFill>
                <a:latin typeface="Comic Sans MS" panose="030F0702030302020204" pitchFamily="66" charset="0"/>
              </a:rPr>
              <a:t>D</a:t>
            </a:r>
            <a:r>
              <a:rPr lang="da-DK" b="1" dirty="0" smtClean="0">
                <a:solidFill>
                  <a:schemeClr val="accent1"/>
                </a:solidFill>
                <a:latin typeface="Comic Sans MS" panose="030F0702030302020204" pitchFamily="66" charset="0"/>
              </a:rPr>
              <a:t> </a:t>
            </a:r>
            <a:r>
              <a:rPr lang="da-DK" dirty="0" smtClean="0">
                <a:latin typeface="Comic Sans MS" panose="030F0702030302020204" pitchFamily="66" charset="0"/>
              </a:rPr>
              <a:t>(delirium </a:t>
            </a:r>
            <a:r>
              <a:rPr lang="da-DK" dirty="0" err="1" smtClean="0">
                <a:latin typeface="Comic Sans MS" panose="030F0702030302020204" pitchFamily="66" charset="0"/>
              </a:rPr>
              <a:t>assessment</a:t>
            </a:r>
            <a:r>
              <a:rPr lang="da-DK" dirty="0" smtClean="0">
                <a:latin typeface="Comic Sans MS" panose="030F0702030302020204" pitchFamily="66" charset="0"/>
              </a:rPr>
              <a:t> and </a:t>
            </a:r>
            <a:r>
              <a:rPr lang="da-DK" dirty="0" err="1" smtClean="0">
                <a:latin typeface="Comic Sans MS" panose="030F0702030302020204" pitchFamily="66" charset="0"/>
              </a:rPr>
              <a:t>prevention</a:t>
            </a:r>
            <a:r>
              <a:rPr lang="da-DK" dirty="0" smtClean="0">
                <a:latin typeface="Comic Sans MS" panose="030F0702030302020204" pitchFamily="66" charset="0"/>
              </a:rPr>
              <a:t>) </a:t>
            </a:r>
            <a:r>
              <a:rPr lang="da-DK" b="1" dirty="0" smtClean="0">
                <a:latin typeface="Comic Sans MS" panose="030F0702030302020204" pitchFamily="66" charset="0"/>
              </a:rPr>
              <a:t>forebyggelse </a:t>
            </a:r>
            <a:r>
              <a:rPr lang="da-DK" b="1" dirty="0">
                <a:latin typeface="Comic Sans MS" panose="030F0702030302020204" pitchFamily="66" charset="0"/>
              </a:rPr>
              <a:t>af intensivt </a:t>
            </a:r>
            <a:r>
              <a:rPr lang="da-DK" b="1" dirty="0" smtClean="0">
                <a:latin typeface="Comic Sans MS" panose="030F0702030302020204" pitchFamily="66" charset="0"/>
              </a:rPr>
              <a:t>delirium </a:t>
            </a:r>
          </a:p>
          <a:p>
            <a:r>
              <a:rPr lang="da-DK" b="1" dirty="0" smtClean="0">
                <a:solidFill>
                  <a:srgbClr val="0070C0"/>
                </a:solidFill>
                <a:latin typeface="Comic Sans MS" panose="030F0702030302020204" pitchFamily="66" charset="0"/>
              </a:rPr>
              <a:t>E</a:t>
            </a:r>
            <a:r>
              <a:rPr lang="da-DK" b="1" dirty="0" smtClean="0">
                <a:latin typeface="Comic Sans MS" panose="030F0702030302020204" pitchFamily="66" charset="0"/>
              </a:rPr>
              <a:t> </a:t>
            </a:r>
            <a:r>
              <a:rPr lang="da-DK" dirty="0" smtClean="0">
                <a:latin typeface="Comic Sans MS" panose="030F0702030302020204" pitchFamily="66" charset="0"/>
              </a:rPr>
              <a:t>(</a:t>
            </a:r>
            <a:r>
              <a:rPr lang="da-DK" dirty="0" err="1" smtClean="0">
                <a:latin typeface="Comic Sans MS" panose="030F0702030302020204" pitchFamily="66" charset="0"/>
              </a:rPr>
              <a:t>early</a:t>
            </a:r>
            <a:r>
              <a:rPr lang="da-DK" dirty="0" smtClean="0">
                <a:latin typeface="Comic Sans MS" panose="030F0702030302020204" pitchFamily="66" charset="0"/>
              </a:rPr>
              <a:t> </a:t>
            </a:r>
            <a:r>
              <a:rPr lang="da-DK" dirty="0" err="1" smtClean="0">
                <a:latin typeface="Comic Sans MS" panose="030F0702030302020204" pitchFamily="66" charset="0"/>
              </a:rPr>
              <a:t>mobility</a:t>
            </a:r>
            <a:r>
              <a:rPr lang="da-DK" dirty="0" smtClean="0">
                <a:latin typeface="Comic Sans MS" panose="030F0702030302020204" pitchFamily="66" charset="0"/>
              </a:rPr>
              <a:t>) </a:t>
            </a:r>
            <a:r>
              <a:rPr lang="da-DK" b="1" dirty="0" smtClean="0">
                <a:latin typeface="Comic Sans MS" panose="030F0702030302020204" pitchFamily="66" charset="0"/>
              </a:rPr>
              <a:t>tidlig mobilisering </a:t>
            </a:r>
          </a:p>
          <a:p>
            <a:r>
              <a:rPr lang="da-DK" b="1" dirty="0" smtClean="0">
                <a:solidFill>
                  <a:schemeClr val="accent1"/>
                </a:solidFill>
                <a:latin typeface="Comic Sans MS" panose="030F0702030302020204" pitchFamily="66" charset="0"/>
              </a:rPr>
              <a:t>F</a:t>
            </a:r>
            <a:r>
              <a:rPr lang="da-DK" b="1" dirty="0" smtClean="0">
                <a:latin typeface="Comic Sans MS" panose="030F0702030302020204" pitchFamily="66" charset="0"/>
              </a:rPr>
              <a:t> </a:t>
            </a:r>
            <a:r>
              <a:rPr lang="da-DK" dirty="0" smtClean="0">
                <a:latin typeface="Comic Sans MS" panose="030F0702030302020204" pitchFamily="66" charset="0"/>
              </a:rPr>
              <a:t>(</a:t>
            </a:r>
            <a:r>
              <a:rPr lang="da-DK" dirty="0" err="1" smtClean="0">
                <a:latin typeface="Comic Sans MS" panose="030F0702030302020204" pitchFamily="66" charset="0"/>
              </a:rPr>
              <a:t>follow</a:t>
            </a:r>
            <a:r>
              <a:rPr lang="da-DK" dirty="0" smtClean="0">
                <a:latin typeface="Comic Sans MS" panose="030F0702030302020204" pitchFamily="66" charset="0"/>
              </a:rPr>
              <a:t> up referrals, </a:t>
            </a:r>
            <a:r>
              <a:rPr lang="da-DK" dirty="0" err="1" smtClean="0">
                <a:latin typeface="Comic Sans MS" panose="030F0702030302020204" pitchFamily="66" charset="0"/>
              </a:rPr>
              <a:t>functional</a:t>
            </a:r>
            <a:r>
              <a:rPr lang="da-DK" dirty="0" smtClean="0">
                <a:latin typeface="Comic Sans MS" panose="030F0702030302020204" pitchFamily="66" charset="0"/>
              </a:rPr>
              <a:t> </a:t>
            </a:r>
            <a:r>
              <a:rPr lang="da-DK" dirty="0" err="1" smtClean="0">
                <a:latin typeface="Comic Sans MS" panose="030F0702030302020204" pitchFamily="66" charset="0"/>
              </a:rPr>
              <a:t>reconciliation</a:t>
            </a:r>
            <a:r>
              <a:rPr lang="da-DK" dirty="0" smtClean="0">
                <a:latin typeface="Comic Sans MS" panose="030F0702030302020204" pitchFamily="66" charset="0"/>
              </a:rPr>
              <a:t> and </a:t>
            </a:r>
            <a:r>
              <a:rPr lang="da-DK" dirty="0" err="1" smtClean="0">
                <a:latin typeface="Comic Sans MS" panose="030F0702030302020204" pitchFamily="66" charset="0"/>
              </a:rPr>
              <a:t>family</a:t>
            </a:r>
            <a:r>
              <a:rPr lang="da-DK" dirty="0" smtClean="0">
                <a:latin typeface="Comic Sans MS" panose="030F0702030302020204" pitchFamily="66" charset="0"/>
              </a:rPr>
              <a:t> </a:t>
            </a:r>
            <a:r>
              <a:rPr lang="da-DK" dirty="0" err="1" smtClean="0">
                <a:latin typeface="Comic Sans MS" panose="030F0702030302020204" pitchFamily="66" charset="0"/>
              </a:rPr>
              <a:t>involvement</a:t>
            </a:r>
            <a:r>
              <a:rPr lang="da-DK" dirty="0" smtClean="0">
                <a:latin typeface="Comic Sans MS" panose="030F0702030302020204" pitchFamily="66" charset="0"/>
              </a:rPr>
              <a:t>) </a:t>
            </a:r>
            <a:r>
              <a:rPr lang="da-DK" b="1" dirty="0" err="1">
                <a:latin typeface="Comic Sans MS" panose="030F0702030302020204" pitchFamily="66" charset="0"/>
              </a:rPr>
              <a:t>follow</a:t>
            </a:r>
            <a:r>
              <a:rPr lang="da-DK" b="1" dirty="0">
                <a:latin typeface="Comic Sans MS" panose="030F0702030302020204" pitchFamily="66" charset="0"/>
              </a:rPr>
              <a:t> up </a:t>
            </a:r>
            <a:r>
              <a:rPr lang="da-DK" b="1" dirty="0" smtClean="0">
                <a:latin typeface="Comic Sans MS" panose="030F0702030302020204" pitchFamily="66" charset="0"/>
              </a:rPr>
              <a:t>samtaler </a:t>
            </a:r>
            <a:r>
              <a:rPr lang="da-DK" b="1" dirty="0">
                <a:latin typeface="Comic Sans MS" panose="030F0702030302020204" pitchFamily="66" charset="0"/>
              </a:rPr>
              <a:t>og </a:t>
            </a:r>
            <a:r>
              <a:rPr lang="da-DK" b="1" dirty="0" smtClean="0">
                <a:latin typeface="Comic Sans MS" panose="030F0702030302020204" pitchFamily="66" charset="0"/>
              </a:rPr>
              <a:t>pårørendeinddragelse </a:t>
            </a:r>
          </a:p>
          <a:p>
            <a:r>
              <a:rPr lang="da-DK" b="1" dirty="0" smtClean="0">
                <a:solidFill>
                  <a:schemeClr val="accent1"/>
                </a:solidFill>
                <a:latin typeface="Comic Sans MS" panose="030F0702030302020204" pitchFamily="66" charset="0"/>
              </a:rPr>
              <a:t>G</a:t>
            </a:r>
            <a:r>
              <a:rPr lang="da-DK" b="1" dirty="0" smtClean="0">
                <a:latin typeface="Comic Sans MS" panose="030F0702030302020204" pitchFamily="66" charset="0"/>
              </a:rPr>
              <a:t> </a:t>
            </a:r>
            <a:r>
              <a:rPr lang="da-DK" dirty="0" smtClean="0">
                <a:latin typeface="Comic Sans MS" panose="030F0702030302020204" pitchFamily="66" charset="0"/>
              </a:rPr>
              <a:t>(</a:t>
            </a:r>
            <a:r>
              <a:rPr lang="da-DK" dirty="0" err="1" smtClean="0">
                <a:latin typeface="Comic Sans MS" panose="030F0702030302020204" pitchFamily="66" charset="0"/>
              </a:rPr>
              <a:t>good</a:t>
            </a:r>
            <a:r>
              <a:rPr lang="da-DK" dirty="0" smtClean="0">
                <a:latin typeface="Comic Sans MS" panose="030F0702030302020204" pitchFamily="66" charset="0"/>
              </a:rPr>
              <a:t> </a:t>
            </a:r>
            <a:r>
              <a:rPr lang="da-DK" dirty="0" err="1" smtClean="0">
                <a:latin typeface="Comic Sans MS" panose="030F0702030302020204" pitchFamily="66" charset="0"/>
              </a:rPr>
              <a:t>hand</a:t>
            </a:r>
            <a:r>
              <a:rPr lang="da-DK" dirty="0" smtClean="0">
                <a:latin typeface="Comic Sans MS" panose="030F0702030302020204" pitchFamily="66" charset="0"/>
              </a:rPr>
              <a:t> </a:t>
            </a:r>
            <a:r>
              <a:rPr lang="da-DK" dirty="0" err="1" smtClean="0">
                <a:latin typeface="Comic Sans MS" panose="030F0702030302020204" pitchFamily="66" charset="0"/>
              </a:rPr>
              <a:t>off</a:t>
            </a:r>
            <a:r>
              <a:rPr lang="da-DK" dirty="0" smtClean="0">
                <a:latin typeface="Comic Sans MS" panose="030F0702030302020204" pitchFamily="66" charset="0"/>
              </a:rPr>
              <a:t> </a:t>
            </a:r>
            <a:r>
              <a:rPr lang="da-DK" dirty="0" err="1" smtClean="0">
                <a:latin typeface="Comic Sans MS" panose="030F0702030302020204" pitchFamily="66" charset="0"/>
              </a:rPr>
              <a:t>communication</a:t>
            </a:r>
            <a:r>
              <a:rPr lang="da-DK" dirty="0" smtClean="0">
                <a:latin typeface="Comic Sans MS" panose="030F0702030302020204" pitchFamily="66" charset="0"/>
              </a:rPr>
              <a:t>) </a:t>
            </a:r>
            <a:r>
              <a:rPr lang="da-DK" b="1" dirty="0" smtClean="0">
                <a:latin typeface="Comic Sans MS" panose="030F0702030302020204" pitchFamily="66" charset="0"/>
              </a:rPr>
              <a:t>sammenhængende overgange </a:t>
            </a:r>
          </a:p>
          <a:p>
            <a:r>
              <a:rPr lang="da-DK" b="1" dirty="0" smtClean="0">
                <a:solidFill>
                  <a:schemeClr val="accent1"/>
                </a:solidFill>
                <a:latin typeface="Comic Sans MS" panose="030F0702030302020204" pitchFamily="66" charset="0"/>
              </a:rPr>
              <a:t>H</a:t>
            </a:r>
            <a:r>
              <a:rPr lang="da-DK" b="1" dirty="0" smtClean="0">
                <a:latin typeface="Comic Sans MS" panose="030F0702030302020204" pitchFamily="66" charset="0"/>
              </a:rPr>
              <a:t> </a:t>
            </a:r>
            <a:r>
              <a:rPr lang="da-DK" dirty="0" smtClean="0">
                <a:latin typeface="Comic Sans MS" panose="030F0702030302020204" pitchFamily="66" charset="0"/>
              </a:rPr>
              <a:t>(</a:t>
            </a:r>
            <a:r>
              <a:rPr lang="da-DK" dirty="0" err="1" smtClean="0">
                <a:latin typeface="Comic Sans MS" panose="030F0702030302020204" pitchFamily="66" charset="0"/>
              </a:rPr>
              <a:t>hand</a:t>
            </a:r>
            <a:r>
              <a:rPr lang="da-DK" dirty="0" smtClean="0">
                <a:latin typeface="Comic Sans MS" panose="030F0702030302020204" pitchFamily="66" charset="0"/>
              </a:rPr>
              <a:t> the patient and </a:t>
            </a:r>
            <a:r>
              <a:rPr lang="da-DK" dirty="0" err="1" smtClean="0">
                <a:latin typeface="Comic Sans MS" panose="030F0702030302020204" pitchFamily="66" charset="0"/>
              </a:rPr>
              <a:t>family</a:t>
            </a:r>
            <a:r>
              <a:rPr lang="da-DK" dirty="0" smtClean="0">
                <a:latin typeface="Comic Sans MS" panose="030F0702030302020204" pitchFamily="66" charset="0"/>
              </a:rPr>
              <a:t> </a:t>
            </a:r>
            <a:r>
              <a:rPr lang="da-DK" dirty="0" err="1" smtClean="0">
                <a:latin typeface="Comic Sans MS" panose="030F0702030302020204" pitchFamily="66" charset="0"/>
              </a:rPr>
              <a:t>written</a:t>
            </a:r>
            <a:r>
              <a:rPr lang="da-DK" dirty="0" smtClean="0">
                <a:latin typeface="Comic Sans MS" panose="030F0702030302020204" pitchFamily="66" charset="0"/>
              </a:rPr>
              <a:t> information) </a:t>
            </a:r>
            <a:r>
              <a:rPr lang="da-DK" b="1" dirty="0" smtClean="0">
                <a:latin typeface="Comic Sans MS" panose="030F0702030302020204" pitchFamily="66" charset="0"/>
              </a:rPr>
              <a:t>skriftlig </a:t>
            </a:r>
            <a:r>
              <a:rPr lang="da-DK" b="1" dirty="0">
                <a:latin typeface="Comic Sans MS" panose="030F0702030302020204" pitchFamily="66" charset="0"/>
              </a:rPr>
              <a:t>information.</a:t>
            </a:r>
          </a:p>
          <a:p>
            <a:endParaRPr lang="da-DK" b="1" dirty="0"/>
          </a:p>
        </p:txBody>
      </p:sp>
    </p:spTree>
    <p:extLst>
      <p:ext uri="{BB962C8B-B14F-4D97-AF65-F5344CB8AC3E}">
        <p14:creationId xmlns:p14="http://schemas.microsoft.com/office/powerpoint/2010/main" val="2855199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7101" y="1212980"/>
            <a:ext cx="9307512" cy="692020"/>
          </a:xfrm>
        </p:spPr>
        <p:txBody>
          <a:bodyPr/>
          <a:lstStyle/>
          <a:p>
            <a:r>
              <a:rPr lang="da-DK" b="1" dirty="0" smtClean="0">
                <a:latin typeface="Comic Sans MS" panose="030F0702030302020204" pitchFamily="66" charset="0"/>
              </a:rPr>
              <a:t>Fakta om projektet</a:t>
            </a:r>
            <a:endParaRPr lang="da-DK" b="1" dirty="0">
              <a:latin typeface="Comic Sans MS" panose="030F0702030302020204" pitchFamily="66" charset="0"/>
            </a:endParaRPr>
          </a:p>
        </p:txBody>
      </p:sp>
      <p:sp>
        <p:nvSpPr>
          <p:cNvPr id="3" name="Pladsholder til indhold 2"/>
          <p:cNvSpPr>
            <a:spLocks noGrp="1"/>
          </p:cNvSpPr>
          <p:nvPr>
            <p:ph idx="1"/>
          </p:nvPr>
        </p:nvSpPr>
        <p:spPr>
          <a:xfrm>
            <a:off x="1828800" y="2286000"/>
            <a:ext cx="9675812" cy="3625222"/>
          </a:xfrm>
        </p:spPr>
        <p:txBody>
          <a:bodyPr>
            <a:normAutofit/>
          </a:bodyPr>
          <a:lstStyle/>
          <a:p>
            <a:r>
              <a:rPr lang="da-DK" sz="2400" b="1" dirty="0" smtClean="0">
                <a:latin typeface="Comic Sans MS" panose="030F0702030302020204" pitchFamily="66" charset="0"/>
              </a:rPr>
              <a:t>17 intensive patienter inkluderet i projektet i perioden okt. 2015 – dec. 2016</a:t>
            </a:r>
          </a:p>
          <a:p>
            <a:r>
              <a:rPr lang="da-DK" sz="2400" b="1" dirty="0" smtClean="0">
                <a:latin typeface="Comic Sans MS" panose="030F0702030302020204" pitchFamily="66" charset="0"/>
              </a:rPr>
              <a:t>3 af de inkluderede patienter døde, 1 forblev bevidstløs og 1 ønskede ikke followup</a:t>
            </a:r>
          </a:p>
          <a:p>
            <a:r>
              <a:rPr lang="da-DK" sz="2400" b="1" dirty="0" smtClean="0">
                <a:latin typeface="Comic Sans MS" panose="030F0702030302020204" pitchFamily="66" charset="0"/>
              </a:rPr>
              <a:t>12 followup-samtaler gennemført, heraf 5 i patientens eget hjem og 7 i </a:t>
            </a:r>
            <a:r>
              <a:rPr lang="da-DK" sz="2400" b="1" dirty="0" err="1" smtClean="0">
                <a:latin typeface="Comic Sans MS" panose="030F0702030302020204" pitchFamily="66" charset="0"/>
              </a:rPr>
              <a:t>Intensiv-afdelingen</a:t>
            </a:r>
            <a:endParaRPr lang="da-DK" sz="2400" b="1" dirty="0" smtClean="0">
              <a:latin typeface="Comic Sans MS" panose="030F0702030302020204" pitchFamily="66" charset="0"/>
            </a:endParaRPr>
          </a:p>
          <a:p>
            <a:r>
              <a:rPr lang="da-DK" sz="2400" b="1" dirty="0" smtClean="0">
                <a:latin typeface="Comic Sans MS" panose="030F0702030302020204" pitchFamily="66" charset="0"/>
              </a:rPr>
              <a:t>I 7 followup-samtaler deltog pårørende og i 3 deltog plejeteam-medlemmer</a:t>
            </a:r>
            <a:endParaRPr lang="da-DK" sz="2400" b="1" dirty="0">
              <a:latin typeface="Comic Sans MS" panose="030F0702030302020204" pitchFamily="66" charset="0"/>
            </a:endParaRPr>
          </a:p>
        </p:txBody>
      </p:sp>
    </p:spTree>
    <p:extLst>
      <p:ext uri="{BB962C8B-B14F-4D97-AF65-F5344CB8AC3E}">
        <p14:creationId xmlns:p14="http://schemas.microsoft.com/office/powerpoint/2010/main" val="2841725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752530" y="587829"/>
            <a:ext cx="7915470" cy="1203649"/>
          </a:xfrm>
        </p:spPr>
        <p:txBody>
          <a:bodyPr>
            <a:noAutofit/>
          </a:bodyPr>
          <a:lstStyle/>
          <a:p>
            <a:r>
              <a:rPr lang="da-DK" sz="4400" b="1" dirty="0" smtClean="0">
                <a:latin typeface="Comic Sans MS" panose="030F0702030302020204" pitchFamily="66" charset="0"/>
              </a:rPr>
              <a:t>De 7 tiltag, vi har testet  </a:t>
            </a:r>
            <a:br>
              <a:rPr lang="da-DK" sz="4400" b="1" dirty="0" smtClean="0">
                <a:latin typeface="Comic Sans MS" panose="030F0702030302020204" pitchFamily="66" charset="0"/>
              </a:rPr>
            </a:br>
            <a:r>
              <a:rPr lang="da-DK" sz="2400" b="1" dirty="0" smtClean="0">
                <a:latin typeface="Comic Sans MS" panose="030F0702030302020204" pitchFamily="66" charset="0"/>
              </a:rPr>
              <a:t>har koordination og sammenhæng som omdrejningspunkt</a:t>
            </a:r>
            <a:endParaRPr lang="da-DK" sz="2400" b="1" dirty="0">
              <a:latin typeface="Comic Sans MS" panose="030F0702030302020204" pitchFamily="66" charset="0"/>
            </a:endParaRPr>
          </a:p>
        </p:txBody>
      </p:sp>
      <p:sp>
        <p:nvSpPr>
          <p:cNvPr id="3" name="Undertitel 2"/>
          <p:cNvSpPr>
            <a:spLocks noGrp="1"/>
          </p:cNvSpPr>
          <p:nvPr>
            <p:ph type="subTitle" idx="1"/>
          </p:nvPr>
        </p:nvSpPr>
        <p:spPr>
          <a:xfrm>
            <a:off x="2752530" y="1912776"/>
            <a:ext cx="8944170" cy="4525346"/>
          </a:xfrm>
        </p:spPr>
        <p:txBody>
          <a:bodyPr>
            <a:normAutofit/>
          </a:bodyPr>
          <a:lstStyle/>
          <a:p>
            <a:endParaRPr lang="da-DK" dirty="0" smtClean="0"/>
          </a:p>
          <a:p>
            <a:r>
              <a:rPr lang="da-DK" sz="2800" b="1" dirty="0" smtClean="0">
                <a:latin typeface="Comic Sans MS" panose="030F0702030302020204" pitchFamily="66" charset="0"/>
              </a:rPr>
              <a:t>Plejeteam</a:t>
            </a:r>
          </a:p>
          <a:p>
            <a:r>
              <a:rPr lang="da-DK" sz="2800" b="1" dirty="0" smtClean="0">
                <a:latin typeface="Comic Sans MS" panose="030F0702030302020204" pitchFamily="66" charset="0"/>
              </a:rPr>
              <a:t>Vaner-/behov-skema</a:t>
            </a:r>
          </a:p>
          <a:p>
            <a:r>
              <a:rPr lang="da-DK" sz="2800" b="1" dirty="0">
                <a:latin typeface="Comic Sans MS" panose="030F0702030302020204" pitchFamily="66" charset="0"/>
              </a:rPr>
              <a:t>Pårørendeinddragelse</a:t>
            </a:r>
          </a:p>
          <a:p>
            <a:r>
              <a:rPr lang="da-DK" sz="2800" b="1" dirty="0" smtClean="0">
                <a:latin typeface="Comic Sans MS" panose="030F0702030302020204" pitchFamily="66" charset="0"/>
              </a:rPr>
              <a:t>Skriftligt indlæggelsesforløb</a:t>
            </a:r>
          </a:p>
          <a:p>
            <a:r>
              <a:rPr lang="da-DK" sz="2800" b="1" dirty="0" smtClean="0">
                <a:latin typeface="Comic Sans MS" panose="030F0702030302020204" pitchFamily="66" charset="0"/>
              </a:rPr>
              <a:t>Generel informationsmateriale </a:t>
            </a:r>
            <a:r>
              <a:rPr lang="da-DK" u="sng" dirty="0" smtClean="0">
                <a:latin typeface="Comic Sans MS" panose="030F0702030302020204" pitchFamily="66" charset="0"/>
                <a:hlinkClick r:id="rId3"/>
              </a:rPr>
              <a:t>www.icusteps.org</a:t>
            </a:r>
            <a:endParaRPr lang="da-DK" u="sng" dirty="0" smtClean="0">
              <a:latin typeface="Comic Sans MS" panose="030F0702030302020204" pitchFamily="66" charset="0"/>
            </a:endParaRPr>
          </a:p>
          <a:p>
            <a:r>
              <a:rPr lang="da-DK" sz="2800" b="1" dirty="0" smtClean="0">
                <a:latin typeface="Comic Sans MS" panose="030F0702030302020204" pitchFamily="66" charset="0"/>
              </a:rPr>
              <a:t>Followup på stamafsnit</a:t>
            </a:r>
          </a:p>
          <a:p>
            <a:r>
              <a:rPr lang="da-DK" sz="2800" b="1" dirty="0" smtClean="0">
                <a:latin typeface="Comic Sans MS" panose="030F0702030302020204" pitchFamily="66" charset="0"/>
              </a:rPr>
              <a:t>Followup efter 2-3 måneder</a:t>
            </a:r>
            <a:endParaRPr lang="da-DK" sz="2800" b="1" dirty="0">
              <a:latin typeface="Comic Sans MS" panose="030F0702030302020204" pitchFamily="66" charset="0"/>
            </a:endParaRPr>
          </a:p>
        </p:txBody>
      </p:sp>
    </p:spTree>
    <p:extLst>
      <p:ext uri="{BB962C8B-B14F-4D97-AF65-F5344CB8AC3E}">
        <p14:creationId xmlns:p14="http://schemas.microsoft.com/office/powerpoint/2010/main" val="4091474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0500" y="279400"/>
            <a:ext cx="10553700" cy="1092200"/>
          </a:xfrm>
        </p:spPr>
        <p:txBody>
          <a:bodyPr>
            <a:normAutofit/>
          </a:bodyPr>
          <a:lstStyle/>
          <a:p>
            <a:r>
              <a:rPr lang="da-DK" sz="2200" b="1" dirty="0" smtClean="0">
                <a:latin typeface="Comic Sans MS" panose="030F0702030302020204" pitchFamily="66" charset="0"/>
              </a:rPr>
              <a:t>Det</a:t>
            </a:r>
            <a:endParaRPr lang="da-DK" sz="2200" b="1" dirty="0">
              <a:latin typeface="Comic Sans MS" panose="030F0702030302020204" pitchFamily="66" charset="0"/>
            </a:endParaRPr>
          </a:p>
        </p:txBody>
      </p:sp>
      <p:pic>
        <p:nvPicPr>
          <p:cNvPr id="4" name="Pladsholder til ind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95500" y="1016000"/>
            <a:ext cx="9029700" cy="5842000"/>
          </a:xfrm>
        </p:spPr>
      </p:pic>
      <p:sp>
        <p:nvSpPr>
          <p:cNvPr id="5" name="Afrundet rektangulær billedforklaring 4"/>
          <p:cNvSpPr/>
          <p:nvPr/>
        </p:nvSpPr>
        <p:spPr>
          <a:xfrm>
            <a:off x="783771" y="1016000"/>
            <a:ext cx="2743200" cy="150326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latin typeface="Comic Sans MS" panose="030F0702030302020204" pitchFamily="66" charset="0"/>
              </a:rPr>
              <a:t>Det var de samme hver dag. Du ved, at nu her kl. 23, så kommer </a:t>
            </a:r>
            <a:r>
              <a:rPr lang="da-DK" sz="1400" dirty="0" smtClean="0">
                <a:latin typeface="Comic Sans MS" panose="030F0702030302020204" pitchFamily="66" charset="0"/>
              </a:rPr>
              <a:t>Sarah</a:t>
            </a:r>
            <a:r>
              <a:rPr lang="da-DK" sz="1400" dirty="0" smtClean="0">
                <a:latin typeface="Comic Sans MS" panose="030F0702030302020204" pitchFamily="66" charset="0"/>
              </a:rPr>
              <a:t>. </a:t>
            </a:r>
            <a:r>
              <a:rPr lang="da-DK" sz="1400" dirty="0" smtClean="0">
                <a:latin typeface="Comic Sans MS" panose="030F0702030302020204" pitchFamily="66" charset="0"/>
              </a:rPr>
              <a:t>For det kan jeg se på tavlen. Man ska ikke ligge og tænke. Gad vide, hvordan hun er, hende der kommer nu?</a:t>
            </a:r>
            <a:endParaRPr lang="da-DK" sz="1400" dirty="0">
              <a:latin typeface="Comic Sans MS" panose="030F0702030302020204" pitchFamily="66" charset="0"/>
            </a:endParaRPr>
          </a:p>
        </p:txBody>
      </p:sp>
      <p:sp>
        <p:nvSpPr>
          <p:cNvPr id="8" name="Afrundet rektangulær billedforklaring 7"/>
          <p:cNvSpPr/>
          <p:nvPr/>
        </p:nvSpPr>
        <p:spPr>
          <a:xfrm>
            <a:off x="1567542" y="279401"/>
            <a:ext cx="9557657" cy="66299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dirty="0" smtClean="0">
              <a:latin typeface="Comic Sans MS" panose="030F0702030302020204" pitchFamily="66" charset="0"/>
            </a:endParaRPr>
          </a:p>
          <a:p>
            <a:pPr algn="ctr"/>
            <a:r>
              <a:rPr lang="da-DK" sz="1400" dirty="0" smtClean="0">
                <a:latin typeface="Comic Sans MS" panose="030F0702030302020204" pitchFamily="66" charset="0"/>
              </a:rPr>
              <a:t>Det beroligede </a:t>
            </a:r>
            <a:r>
              <a:rPr lang="da-DK" sz="1400" dirty="0">
                <a:latin typeface="Comic Sans MS" panose="030F0702030302020204" pitchFamily="66" charset="0"/>
              </a:rPr>
              <a:t>og varmede mig meget, når jeg kunne få øje på tavlen, hvor der stod: "Velkommen til intensiv, Per". Tak for det! Så følte jeg mig tryg.</a:t>
            </a:r>
            <a:br>
              <a:rPr lang="da-DK" sz="1400" dirty="0">
                <a:latin typeface="Comic Sans MS" panose="030F0702030302020204" pitchFamily="66" charset="0"/>
              </a:rPr>
            </a:br>
            <a:endParaRPr lang="da-DK" sz="1400" dirty="0"/>
          </a:p>
        </p:txBody>
      </p:sp>
    </p:spTree>
    <p:extLst>
      <p:ext uri="{BB962C8B-B14F-4D97-AF65-F5344CB8AC3E}">
        <p14:creationId xmlns:p14="http://schemas.microsoft.com/office/powerpoint/2010/main" val="3107219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317241"/>
            <a:ext cx="8911687" cy="634481"/>
          </a:xfrm>
        </p:spPr>
        <p:txBody>
          <a:bodyPr>
            <a:normAutofit/>
          </a:bodyPr>
          <a:lstStyle/>
          <a:p>
            <a:r>
              <a:rPr lang="da-DK" sz="3200" dirty="0" smtClean="0">
                <a:latin typeface="Comic Sans MS" panose="030F0702030302020204" pitchFamily="66" charset="0"/>
              </a:rPr>
              <a:t>Vaner-/behov-skema</a:t>
            </a:r>
            <a:endParaRPr lang="da-DK" sz="3200" dirty="0">
              <a:latin typeface="Comic Sans MS" panose="030F0702030302020204" pitchFamily="66" charset="0"/>
            </a:endParaRPr>
          </a:p>
        </p:txBody>
      </p:sp>
      <p:sp>
        <p:nvSpPr>
          <p:cNvPr id="3" name="Pladsholder til indhold 2"/>
          <p:cNvSpPr>
            <a:spLocks noGrp="1"/>
          </p:cNvSpPr>
          <p:nvPr>
            <p:ph idx="1"/>
          </p:nvPr>
        </p:nvSpPr>
        <p:spPr>
          <a:xfrm>
            <a:off x="1595535" y="839755"/>
            <a:ext cx="9909077" cy="5393093"/>
          </a:xfrm>
        </p:spPr>
        <p:txBody>
          <a:bodyPr>
            <a:normAutofit/>
          </a:bodyPr>
          <a:lstStyle/>
          <a:p>
            <a:pPr marL="0" indent="0">
              <a:buNone/>
            </a:pPr>
            <a:endParaRPr lang="da-DK" sz="2000" dirty="0">
              <a:latin typeface="Comic Sans MS" panose="030F0702030302020204" pitchFamily="66" charset="0"/>
            </a:endParaRPr>
          </a:p>
          <a:p>
            <a:endParaRPr lang="da-DK" sz="2000" dirty="0">
              <a:latin typeface="Comic Sans MS" panose="030F0702030302020204" pitchFamily="66" charset="0"/>
            </a:endParaRPr>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2734" y="1922106"/>
            <a:ext cx="7679095" cy="4935894"/>
          </a:xfrm>
          <a:prstGeom prst="rect">
            <a:avLst/>
          </a:prstGeom>
        </p:spPr>
      </p:pic>
      <p:sp>
        <p:nvSpPr>
          <p:cNvPr id="5" name="Afrundet rektangulær billedforklaring 4"/>
          <p:cNvSpPr/>
          <p:nvPr/>
        </p:nvSpPr>
        <p:spPr>
          <a:xfrm>
            <a:off x="1418254" y="1231641"/>
            <a:ext cx="7193902" cy="105435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smtClean="0">
                <a:latin typeface="Comic Sans MS" panose="030F0702030302020204" pitchFamily="66" charset="0"/>
              </a:rPr>
              <a:t>Pårørendecitat: Da </a:t>
            </a:r>
            <a:r>
              <a:rPr lang="da-DK" sz="1400" dirty="0">
                <a:latin typeface="Comic Sans MS" panose="030F0702030302020204" pitchFamily="66" charset="0"/>
              </a:rPr>
              <a:t>han vågnede frøs han. Han havde jo altid kolde fødder og har altid haft hjemmestrikkede sokker på. De spurgte, om jeg ikke godt kunne tage nogen sokker med ind til ham. Og de (sokkerne) fulgte ham faktisk. Så jeg var jævnligt ude med rene, uldne sokker. For det var noget af det, han gerne ville.</a:t>
            </a:r>
          </a:p>
        </p:txBody>
      </p:sp>
    </p:spTree>
    <p:extLst>
      <p:ext uri="{BB962C8B-B14F-4D97-AF65-F5344CB8AC3E}">
        <p14:creationId xmlns:p14="http://schemas.microsoft.com/office/powerpoint/2010/main" val="1370334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578499"/>
            <a:ext cx="8911687" cy="615820"/>
          </a:xfrm>
        </p:spPr>
        <p:txBody>
          <a:bodyPr>
            <a:normAutofit/>
          </a:bodyPr>
          <a:lstStyle/>
          <a:p>
            <a:r>
              <a:rPr lang="da-DK" sz="3200" dirty="0" smtClean="0">
                <a:latin typeface="Comic Sans MS" panose="030F0702030302020204" pitchFamily="66" charset="0"/>
              </a:rPr>
              <a:t>Pårørendeinddragelse </a:t>
            </a:r>
            <a:endParaRPr lang="da-DK" sz="3200" dirty="0">
              <a:latin typeface="Comic Sans MS" panose="030F0702030302020204" pitchFamily="66" charset="0"/>
            </a:endParaRPr>
          </a:p>
        </p:txBody>
      </p:sp>
      <p:sp>
        <p:nvSpPr>
          <p:cNvPr id="3" name="Pladsholder til indhold 2"/>
          <p:cNvSpPr>
            <a:spLocks noGrp="1"/>
          </p:cNvSpPr>
          <p:nvPr>
            <p:ph idx="1"/>
          </p:nvPr>
        </p:nvSpPr>
        <p:spPr>
          <a:xfrm>
            <a:off x="2589212" y="2995127"/>
            <a:ext cx="8915400" cy="2916094"/>
          </a:xfrm>
        </p:spPr>
        <p:txBody>
          <a:bodyPr>
            <a:normAutofit/>
          </a:bodyPr>
          <a:lstStyle/>
          <a:p>
            <a:r>
              <a:rPr lang="da-DK" sz="2000" dirty="0" smtClean="0">
                <a:latin typeface="Comic Sans MS" panose="030F0702030302020204" pitchFamily="66" charset="0"/>
              </a:rPr>
              <a:t>Patient</a:t>
            </a:r>
            <a:endParaRPr lang="da-DK" sz="2000" dirty="0">
              <a:latin typeface="Comic Sans MS" panose="030F0702030302020204" pitchFamily="66" charset="0"/>
            </a:endParaRPr>
          </a:p>
        </p:txBody>
      </p:sp>
      <p:sp>
        <p:nvSpPr>
          <p:cNvPr id="4" name="Afrundet rektangulær billedforklaring 3"/>
          <p:cNvSpPr/>
          <p:nvPr/>
        </p:nvSpPr>
        <p:spPr>
          <a:xfrm>
            <a:off x="2752531" y="1520890"/>
            <a:ext cx="7072604" cy="464664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smtClean="0">
                <a:latin typeface="Comic Sans MS" panose="030F0702030302020204" pitchFamily="66" charset="0"/>
              </a:rPr>
              <a:t>Patientcitat: </a:t>
            </a:r>
            <a:r>
              <a:rPr lang="da-DK" dirty="0">
                <a:latin typeface="Comic Sans MS" panose="030F0702030302020204" pitchFamily="66" charset="0"/>
              </a:rPr>
              <a:t>Den gang jeg kom til mig selv, var det faktisk det, der betød allermest for mig; At der var blevet taget hånd om min kone og mine børn og svigerbørn. Det er utrolig vigtigt</a:t>
            </a:r>
            <a:r>
              <a:rPr lang="da-DK" dirty="0" smtClean="0">
                <a:latin typeface="Comic Sans MS" panose="030F0702030302020204" pitchFamily="66" charset="0"/>
              </a:rPr>
              <a:t>.</a:t>
            </a:r>
          </a:p>
          <a:p>
            <a:endParaRPr lang="da-DK" dirty="0">
              <a:latin typeface="Comic Sans MS" panose="030F0702030302020204" pitchFamily="66" charset="0"/>
            </a:endParaRPr>
          </a:p>
          <a:p>
            <a:r>
              <a:rPr lang="da-DK" dirty="0">
                <a:latin typeface="Comic Sans MS" panose="030F0702030302020204" pitchFamily="66" charset="0"/>
              </a:rPr>
              <a:t>Interviewer: Ku du mærke det med det samme, du vågnede</a:t>
            </a:r>
            <a:r>
              <a:rPr lang="da-DK" dirty="0" smtClean="0">
                <a:latin typeface="Comic Sans MS" panose="030F0702030302020204" pitchFamily="66" charset="0"/>
              </a:rPr>
              <a:t>?</a:t>
            </a:r>
          </a:p>
          <a:p>
            <a:endParaRPr lang="da-DK" dirty="0">
              <a:latin typeface="Comic Sans MS" panose="030F0702030302020204" pitchFamily="66" charset="0"/>
            </a:endParaRPr>
          </a:p>
          <a:p>
            <a:r>
              <a:rPr lang="da-DK" dirty="0">
                <a:latin typeface="Comic Sans MS" panose="030F0702030302020204" pitchFamily="66" charset="0"/>
              </a:rPr>
              <a:t>Patient: Ja! Jeg ku jo hurtigt mærke, at de vidste alt. Og de sagde til mig: Vi er så godt informeret; Vi har sådan et tæt forhold til plejepersonalet. Ja!</a:t>
            </a:r>
          </a:p>
        </p:txBody>
      </p:sp>
    </p:spTree>
    <p:extLst>
      <p:ext uri="{BB962C8B-B14F-4D97-AF65-F5344CB8AC3E}">
        <p14:creationId xmlns:p14="http://schemas.microsoft.com/office/powerpoint/2010/main" val="3775343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Visk">
  <a:themeElements>
    <a:clrScheme name="Visk">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Vis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sk">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451</TotalTime>
  <Words>1183</Words>
  <Application>Microsoft Office PowerPoint</Application>
  <PresentationFormat>Widescreen</PresentationFormat>
  <Paragraphs>90</Paragraphs>
  <Slides>14</Slides>
  <Notes>14</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14</vt:i4>
      </vt:variant>
    </vt:vector>
  </HeadingPairs>
  <TitlesOfParts>
    <vt:vector size="20" baseType="lpstr">
      <vt:lpstr>Arial</vt:lpstr>
      <vt:lpstr>Calibri</vt:lpstr>
      <vt:lpstr>Century Gothic</vt:lpstr>
      <vt:lpstr>Comic Sans MS</vt:lpstr>
      <vt:lpstr>Wingdings 3</vt:lpstr>
      <vt:lpstr>Visk</vt:lpstr>
      <vt:lpstr>Aftercare til intensive patienter  Aktionsforskningsprojekt i Fællesklinik Thisted under forskningsprogram Patienten i front – forskning i centrum i regi af Forskningsenhed for Klinisk Sygepleje, Aalborg Universitetshospital</vt:lpstr>
      <vt:lpstr>Post-Intensive Care Syndrome (PICS) er de mentale, kognitive og fysiske følgevirkninger, der efter intensiv sygdom kan nedsætte patientens livskvalitet. 50 % af intensive patienter har efter et år stadig problemer med almindelige dagligdagsaktiviteter og 33 % kommer ikke tilbage til jobbet.  Ref: Davidson et al. (2013) Post-intensive care syndrome: What it is and how to help prevent it. American Nurse Today, volume 8, Number 5.     </vt:lpstr>
      <vt:lpstr>Hvorfor er det vigtigt?  </vt:lpstr>
      <vt:lpstr>ABCDEFGH-bundle: PICS-forebyggende tiltag, der med fordel kan praktiseres allerede under indlæggelsen</vt:lpstr>
      <vt:lpstr>Fakta om projektet</vt:lpstr>
      <vt:lpstr>De 7 tiltag, vi har testet   har koordination og sammenhæng som omdrejningspunkt</vt:lpstr>
      <vt:lpstr>Det</vt:lpstr>
      <vt:lpstr>Vaner-/behov-skema</vt:lpstr>
      <vt:lpstr>Pårørendeinddragelse </vt:lpstr>
      <vt:lpstr>Skriftligt indlæggelsesforløb </vt:lpstr>
      <vt:lpstr>Generel informationsmateriale www.icusteps.org </vt:lpstr>
      <vt:lpstr>Followup på stamafsnit </vt:lpstr>
      <vt:lpstr>Followup efter 2-3 måneder</vt:lpstr>
      <vt:lpstr>Fund og perspektiver for praksis</vt:lpstr>
    </vt:vector>
  </TitlesOfParts>
  <Company>Region Nordjylland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Aftercare-projektet</dc:title>
  <dc:creator>Kirsten Korsgaard Vinther  / Region Nordjylland</dc:creator>
  <cp:lastModifiedBy>Kirsten Korsgaard Vinther / Region Nordjylland</cp:lastModifiedBy>
  <cp:revision>57</cp:revision>
  <dcterms:created xsi:type="dcterms:W3CDTF">2016-09-27T09:49:33Z</dcterms:created>
  <dcterms:modified xsi:type="dcterms:W3CDTF">2017-10-03T08:49:03Z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ies>
</file>