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5" r:id="rId3"/>
    <p:sldId id="276" r:id="rId4"/>
    <p:sldId id="264" r:id="rId5"/>
    <p:sldId id="266" r:id="rId6"/>
    <p:sldId id="269" r:id="rId7"/>
    <p:sldId id="270" r:id="rId8"/>
    <p:sldId id="277" r:id="rId9"/>
    <p:sldId id="273" r:id="rId10"/>
    <p:sldId id="278" r:id="rId11"/>
    <p:sldId id="279" r:id="rId12"/>
    <p:sldId id="280" r:id="rId13"/>
    <p:sldId id="272" r:id="rId14"/>
    <p:sldId id="257" r:id="rId15"/>
    <p:sldId id="263" r:id="rId16"/>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ivinden_local" initials="e"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79590" autoAdjust="0"/>
  </p:normalViewPr>
  <p:slideViewPr>
    <p:cSldViewPr snapToGrid="0">
      <p:cViewPr varScale="1">
        <p:scale>
          <a:sx n="93" d="100"/>
          <a:sy n="93" d="100"/>
        </p:scale>
        <p:origin x="115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5D6EAA-8428-4C10-9BF9-898A47F83C7F}" type="datetimeFigureOut">
              <a:rPr lang="nb-NO" smtClean="0"/>
              <a:t>29.05.2017</a:t>
            </a:fld>
            <a:endParaRPr lang="nb-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C4874B-2B3A-4E2B-A24D-AD24F4DC8B4B}" type="slidenum">
              <a:rPr lang="nb-NO" smtClean="0"/>
              <a:t>‹nr.›</a:t>
            </a:fld>
            <a:endParaRPr lang="nb-NO"/>
          </a:p>
        </p:txBody>
      </p:sp>
    </p:spTree>
    <p:extLst>
      <p:ext uri="{BB962C8B-B14F-4D97-AF65-F5344CB8AC3E}">
        <p14:creationId xmlns:p14="http://schemas.microsoft.com/office/powerpoint/2010/main" val="1263194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91C4874B-2B3A-4E2B-A24D-AD24F4DC8B4B}" type="slidenum">
              <a:rPr lang="nb-NO" smtClean="0"/>
              <a:t>1</a:t>
            </a:fld>
            <a:endParaRPr lang="nb-NO"/>
          </a:p>
        </p:txBody>
      </p:sp>
    </p:spTree>
    <p:extLst>
      <p:ext uri="{BB962C8B-B14F-4D97-AF65-F5344CB8AC3E}">
        <p14:creationId xmlns:p14="http://schemas.microsoft.com/office/powerpoint/2010/main" val="2047857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91C4874B-2B3A-4E2B-A24D-AD24F4DC8B4B}" type="slidenum">
              <a:rPr lang="nb-NO" smtClean="0"/>
              <a:t>10</a:t>
            </a:fld>
            <a:endParaRPr lang="nb-NO"/>
          </a:p>
        </p:txBody>
      </p:sp>
    </p:spTree>
    <p:extLst>
      <p:ext uri="{BB962C8B-B14F-4D97-AF65-F5344CB8AC3E}">
        <p14:creationId xmlns:p14="http://schemas.microsoft.com/office/powerpoint/2010/main" val="510842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nb-NO" altLang="nb-NO" dirty="0" smtClean="0">
                <a:latin typeface="Arial" pitchFamily="34" charset="0"/>
                <a:ea typeface="ヒラギノ角ゴ Pro W3"/>
                <a:cs typeface="ヒラギノ角ゴ Pro W3"/>
              </a:rPr>
              <a:t>PER: 10 MIN (DE TO NESTE SLIDENE) (til1305)</a:t>
            </a:r>
          </a:p>
          <a:p>
            <a:r>
              <a:rPr lang="nb-NO" altLang="nb-NO" dirty="0" smtClean="0">
                <a:latin typeface="Arial" pitchFamily="34" charset="0"/>
                <a:ea typeface="ヒラギノ角ゴ Pro W3"/>
                <a:cs typeface="ヒラギノ角ゴ Pro W3"/>
              </a:rPr>
              <a:t>Forstå andre mennesker. </a:t>
            </a:r>
          </a:p>
        </p:txBody>
      </p:sp>
      <p:sp>
        <p:nvSpPr>
          <p:cNvPr id="5734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ヒラギノ角ゴ Pro W3"/>
                <a:cs typeface="ヒラギノ角ゴ Pro W3"/>
              </a:defRPr>
            </a:lvl1pPr>
            <a:lvl2pPr marL="742950" indent="-285750" eaLnBrk="0" hangingPunct="0">
              <a:spcBef>
                <a:spcPct val="30000"/>
              </a:spcBef>
              <a:defRPr sz="1200">
                <a:solidFill>
                  <a:schemeClr val="tx1"/>
                </a:solidFill>
                <a:latin typeface="Arial" pitchFamily="34" charset="0"/>
                <a:ea typeface="ヒラギノ角ゴ Pro W3"/>
                <a:cs typeface="ヒラギノ角ゴ Pro W3"/>
              </a:defRPr>
            </a:lvl2pPr>
            <a:lvl3pPr marL="1143000" indent="-228600" eaLnBrk="0" hangingPunct="0">
              <a:spcBef>
                <a:spcPct val="30000"/>
              </a:spcBef>
              <a:defRPr sz="1200">
                <a:solidFill>
                  <a:schemeClr val="tx1"/>
                </a:solidFill>
                <a:latin typeface="Arial" pitchFamily="34" charset="0"/>
                <a:ea typeface="ヒラギノ角ゴ Pro W3"/>
                <a:cs typeface="ヒラギノ角ゴ Pro W3"/>
              </a:defRPr>
            </a:lvl3pPr>
            <a:lvl4pPr marL="1600200" indent="-228600" eaLnBrk="0" hangingPunct="0">
              <a:spcBef>
                <a:spcPct val="30000"/>
              </a:spcBef>
              <a:defRPr sz="1200">
                <a:solidFill>
                  <a:schemeClr val="tx1"/>
                </a:solidFill>
                <a:latin typeface="Arial" pitchFamily="34" charset="0"/>
                <a:ea typeface="ヒラギノ角ゴ Pro W3"/>
                <a:cs typeface="ヒラギノ角ゴ Pro W3"/>
              </a:defRPr>
            </a:lvl4pPr>
            <a:lvl5pPr marL="2057400" indent="-228600" eaLnBrk="0" hangingPunct="0">
              <a:spcBef>
                <a:spcPct val="30000"/>
              </a:spcBef>
              <a:defRPr sz="1200">
                <a:solidFill>
                  <a:schemeClr val="tx1"/>
                </a:solidFill>
                <a:latin typeface="Arial" pitchFamily="34" charset="0"/>
                <a:ea typeface="ヒラギノ角ゴ Pro W3"/>
                <a:cs typeface="ヒラギノ角ゴ Pro W3"/>
              </a:defRPr>
            </a:lvl5pPr>
            <a:lvl6pPr marL="2514600" indent="-228600"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6pPr>
            <a:lvl7pPr marL="2971800" indent="-228600"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7pPr>
            <a:lvl8pPr marL="3429000" indent="-228600"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8pPr>
            <a:lvl9pPr marL="3886200" indent="-228600" eaLnBrk="0" fontAlgn="base" hangingPunct="0">
              <a:spcBef>
                <a:spcPct val="30000"/>
              </a:spcBef>
              <a:spcAft>
                <a:spcPct val="0"/>
              </a:spcAft>
              <a:defRPr sz="1200">
                <a:solidFill>
                  <a:schemeClr val="tx1"/>
                </a:solidFill>
                <a:latin typeface="Arial" pitchFamily="34" charset="0"/>
                <a:ea typeface="ヒラギノ角ゴ Pro W3"/>
                <a:cs typeface="ヒラギノ角ゴ Pro W3"/>
              </a:defRPr>
            </a:lvl9pPr>
          </a:lstStyle>
          <a:p>
            <a:pPr>
              <a:spcBef>
                <a:spcPct val="0"/>
              </a:spcBef>
            </a:pPr>
            <a:fld id="{EBC5C693-6AE6-407C-922C-9317FDCC0292}" type="slidenum">
              <a:rPr lang="en-US" altLang="nb-NO" smtClean="0"/>
              <a:pPr>
                <a:spcBef>
                  <a:spcPct val="0"/>
                </a:spcBef>
              </a:pPr>
              <a:t>11</a:t>
            </a:fld>
            <a:endParaRPr lang="en-US" altLang="nb-NO" smtClean="0"/>
          </a:p>
        </p:txBody>
      </p:sp>
    </p:spTree>
    <p:extLst>
      <p:ext uri="{BB962C8B-B14F-4D97-AF65-F5344CB8AC3E}">
        <p14:creationId xmlns:p14="http://schemas.microsoft.com/office/powerpoint/2010/main" val="36355180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91C4874B-2B3A-4E2B-A24D-AD24F4DC8B4B}" type="slidenum">
              <a:rPr lang="nb-NO" smtClean="0"/>
              <a:t>12</a:t>
            </a:fld>
            <a:endParaRPr lang="nb-NO"/>
          </a:p>
        </p:txBody>
      </p:sp>
    </p:spTree>
    <p:extLst>
      <p:ext uri="{BB962C8B-B14F-4D97-AF65-F5344CB8AC3E}">
        <p14:creationId xmlns:p14="http://schemas.microsoft.com/office/powerpoint/2010/main" val="4062431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91C4874B-2B3A-4E2B-A24D-AD24F4DC8B4B}" type="slidenum">
              <a:rPr lang="nb-NO" smtClean="0"/>
              <a:t>13</a:t>
            </a:fld>
            <a:endParaRPr lang="nb-NO"/>
          </a:p>
        </p:txBody>
      </p:sp>
    </p:spTree>
    <p:extLst>
      <p:ext uri="{BB962C8B-B14F-4D97-AF65-F5344CB8AC3E}">
        <p14:creationId xmlns:p14="http://schemas.microsoft.com/office/powerpoint/2010/main" val="33185250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91C4874B-2B3A-4E2B-A24D-AD24F4DC8B4B}" type="slidenum">
              <a:rPr lang="nb-NO" smtClean="0"/>
              <a:t>14</a:t>
            </a:fld>
            <a:endParaRPr lang="nb-NO"/>
          </a:p>
        </p:txBody>
      </p:sp>
    </p:spTree>
    <p:extLst>
      <p:ext uri="{BB962C8B-B14F-4D97-AF65-F5344CB8AC3E}">
        <p14:creationId xmlns:p14="http://schemas.microsoft.com/office/powerpoint/2010/main" val="38837381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Både opplevelsesaspektet og mestringen gjennom avledning</a:t>
            </a:r>
            <a:endParaRPr lang="nb-NO" dirty="0"/>
          </a:p>
        </p:txBody>
      </p:sp>
      <p:sp>
        <p:nvSpPr>
          <p:cNvPr id="4" name="Slide Number Placeholder 3"/>
          <p:cNvSpPr>
            <a:spLocks noGrp="1"/>
          </p:cNvSpPr>
          <p:nvPr>
            <p:ph type="sldNum" sz="quarter" idx="10"/>
          </p:nvPr>
        </p:nvSpPr>
        <p:spPr/>
        <p:txBody>
          <a:bodyPr/>
          <a:lstStyle/>
          <a:p>
            <a:fld id="{91C4874B-2B3A-4E2B-A24D-AD24F4DC8B4B}" type="slidenum">
              <a:rPr lang="nb-NO" smtClean="0"/>
              <a:t>15</a:t>
            </a:fld>
            <a:endParaRPr lang="nb-NO"/>
          </a:p>
        </p:txBody>
      </p:sp>
    </p:spTree>
    <p:extLst>
      <p:ext uri="{BB962C8B-B14F-4D97-AF65-F5344CB8AC3E}">
        <p14:creationId xmlns:p14="http://schemas.microsoft.com/office/powerpoint/2010/main" val="2933656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91C4874B-2B3A-4E2B-A24D-AD24F4DC8B4B}" type="slidenum">
              <a:rPr lang="nb-NO" smtClean="0"/>
              <a:t>2</a:t>
            </a:fld>
            <a:endParaRPr lang="nb-NO"/>
          </a:p>
        </p:txBody>
      </p:sp>
    </p:spTree>
    <p:extLst>
      <p:ext uri="{BB962C8B-B14F-4D97-AF65-F5344CB8AC3E}">
        <p14:creationId xmlns:p14="http://schemas.microsoft.com/office/powerpoint/2010/main" val="2230725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91C4874B-2B3A-4E2B-A24D-AD24F4DC8B4B}" type="slidenum">
              <a:rPr lang="nb-NO" smtClean="0"/>
              <a:t>3</a:t>
            </a:fld>
            <a:endParaRPr lang="nb-NO"/>
          </a:p>
        </p:txBody>
      </p:sp>
    </p:spTree>
    <p:extLst>
      <p:ext uri="{BB962C8B-B14F-4D97-AF65-F5344CB8AC3E}">
        <p14:creationId xmlns:p14="http://schemas.microsoft.com/office/powerpoint/2010/main" val="2973450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91C4874B-2B3A-4E2B-A24D-AD24F4DC8B4B}" type="slidenum">
              <a:rPr lang="nb-NO" smtClean="0"/>
              <a:t>4</a:t>
            </a:fld>
            <a:endParaRPr lang="nb-NO"/>
          </a:p>
        </p:txBody>
      </p:sp>
    </p:spTree>
    <p:extLst>
      <p:ext uri="{BB962C8B-B14F-4D97-AF65-F5344CB8AC3E}">
        <p14:creationId xmlns:p14="http://schemas.microsoft.com/office/powerpoint/2010/main" val="2415973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91C4874B-2B3A-4E2B-A24D-AD24F4DC8B4B}" type="slidenum">
              <a:rPr lang="nb-NO" smtClean="0"/>
              <a:t>5</a:t>
            </a:fld>
            <a:endParaRPr lang="nb-NO"/>
          </a:p>
        </p:txBody>
      </p:sp>
    </p:spTree>
    <p:extLst>
      <p:ext uri="{BB962C8B-B14F-4D97-AF65-F5344CB8AC3E}">
        <p14:creationId xmlns:p14="http://schemas.microsoft.com/office/powerpoint/2010/main" val="3257325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4CB3C8-73A5-4019-81B8-62D627C63277}" type="slidenum">
              <a:rPr lang="nb-NO" altLang="nb-NO"/>
              <a:pPr/>
              <a:t>6</a:t>
            </a:fld>
            <a:endParaRPr lang="nb-NO" altLang="nb-NO"/>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nb-NO" altLang="nb-NO"/>
          </a:p>
        </p:txBody>
      </p:sp>
    </p:spTree>
    <p:extLst>
      <p:ext uri="{BB962C8B-B14F-4D97-AF65-F5344CB8AC3E}">
        <p14:creationId xmlns:p14="http://schemas.microsoft.com/office/powerpoint/2010/main" val="2969308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91C4874B-2B3A-4E2B-A24D-AD24F4DC8B4B}" type="slidenum">
              <a:rPr lang="nb-NO" smtClean="0"/>
              <a:t>7</a:t>
            </a:fld>
            <a:endParaRPr lang="nb-NO"/>
          </a:p>
        </p:txBody>
      </p:sp>
    </p:spTree>
    <p:extLst>
      <p:ext uri="{BB962C8B-B14F-4D97-AF65-F5344CB8AC3E}">
        <p14:creationId xmlns:p14="http://schemas.microsoft.com/office/powerpoint/2010/main" val="2771636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91C4874B-2B3A-4E2B-A24D-AD24F4DC8B4B}" type="slidenum">
              <a:rPr lang="nb-NO" smtClean="0"/>
              <a:t>8</a:t>
            </a:fld>
            <a:endParaRPr lang="nb-NO"/>
          </a:p>
        </p:txBody>
      </p:sp>
    </p:spTree>
    <p:extLst>
      <p:ext uri="{BB962C8B-B14F-4D97-AF65-F5344CB8AC3E}">
        <p14:creationId xmlns:p14="http://schemas.microsoft.com/office/powerpoint/2010/main" val="1447069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91C4874B-2B3A-4E2B-A24D-AD24F4DC8B4B}" type="slidenum">
              <a:rPr lang="nb-NO" smtClean="0"/>
              <a:t>9</a:t>
            </a:fld>
            <a:endParaRPr lang="nb-NO"/>
          </a:p>
        </p:txBody>
      </p:sp>
    </p:spTree>
    <p:extLst>
      <p:ext uri="{BB962C8B-B14F-4D97-AF65-F5344CB8AC3E}">
        <p14:creationId xmlns:p14="http://schemas.microsoft.com/office/powerpoint/2010/main" val="4198377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nb-N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nb-NO"/>
          </a:p>
        </p:txBody>
      </p:sp>
      <p:sp>
        <p:nvSpPr>
          <p:cNvPr id="4" name="Date Placeholder 3"/>
          <p:cNvSpPr>
            <a:spLocks noGrp="1"/>
          </p:cNvSpPr>
          <p:nvPr>
            <p:ph type="dt" sz="half" idx="10"/>
          </p:nvPr>
        </p:nvSpPr>
        <p:spPr/>
        <p:txBody>
          <a:bodyPr/>
          <a:lstStyle/>
          <a:p>
            <a:fld id="{02C447E7-0B5A-441C-8477-C3DBCC9FB104}" type="datetimeFigureOut">
              <a:rPr lang="nb-NO" smtClean="0"/>
              <a:t>29.05.2017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333B376-AC54-4930-B5B3-0F31927B442F}" type="slidenum">
              <a:rPr lang="nb-NO" smtClean="0"/>
              <a:t>‹nr.›</a:t>
            </a:fld>
            <a:endParaRPr lang="nb-NO"/>
          </a:p>
        </p:txBody>
      </p:sp>
    </p:spTree>
    <p:extLst>
      <p:ext uri="{BB962C8B-B14F-4D97-AF65-F5344CB8AC3E}">
        <p14:creationId xmlns:p14="http://schemas.microsoft.com/office/powerpoint/2010/main" val="2172413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02C447E7-0B5A-441C-8477-C3DBCC9FB104}" type="datetimeFigureOut">
              <a:rPr lang="nb-NO" smtClean="0"/>
              <a:t>29.05.2017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333B376-AC54-4930-B5B3-0F31927B442F}" type="slidenum">
              <a:rPr lang="nb-NO" smtClean="0"/>
              <a:t>‹nr.›</a:t>
            </a:fld>
            <a:endParaRPr lang="nb-NO"/>
          </a:p>
        </p:txBody>
      </p:sp>
    </p:spTree>
    <p:extLst>
      <p:ext uri="{BB962C8B-B14F-4D97-AF65-F5344CB8AC3E}">
        <p14:creationId xmlns:p14="http://schemas.microsoft.com/office/powerpoint/2010/main" val="2818566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02C447E7-0B5A-441C-8477-C3DBCC9FB104}" type="datetimeFigureOut">
              <a:rPr lang="nb-NO" smtClean="0"/>
              <a:t>29.05.2017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333B376-AC54-4930-B5B3-0F31927B442F}" type="slidenum">
              <a:rPr lang="nb-NO" smtClean="0"/>
              <a:t>‹nr.›</a:t>
            </a:fld>
            <a:endParaRPr lang="nb-NO"/>
          </a:p>
        </p:txBody>
      </p:sp>
    </p:spTree>
    <p:extLst>
      <p:ext uri="{BB962C8B-B14F-4D97-AF65-F5344CB8AC3E}">
        <p14:creationId xmlns:p14="http://schemas.microsoft.com/office/powerpoint/2010/main" val="3047241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02C447E7-0B5A-441C-8477-C3DBCC9FB104}" type="datetimeFigureOut">
              <a:rPr lang="nb-NO" smtClean="0"/>
              <a:t>29.05.2017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333B376-AC54-4930-B5B3-0F31927B442F}" type="slidenum">
              <a:rPr lang="nb-NO" smtClean="0"/>
              <a:t>‹nr.›</a:t>
            </a:fld>
            <a:endParaRPr lang="nb-NO"/>
          </a:p>
        </p:txBody>
      </p:sp>
    </p:spTree>
    <p:extLst>
      <p:ext uri="{BB962C8B-B14F-4D97-AF65-F5344CB8AC3E}">
        <p14:creationId xmlns:p14="http://schemas.microsoft.com/office/powerpoint/2010/main" val="11832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nb-N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2C447E7-0B5A-441C-8477-C3DBCC9FB104}" type="datetimeFigureOut">
              <a:rPr lang="nb-NO" smtClean="0"/>
              <a:t>29.05.2017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333B376-AC54-4930-B5B3-0F31927B442F}" type="slidenum">
              <a:rPr lang="nb-NO" smtClean="0"/>
              <a:t>‹nr.›</a:t>
            </a:fld>
            <a:endParaRPr lang="nb-NO"/>
          </a:p>
        </p:txBody>
      </p:sp>
    </p:spTree>
    <p:extLst>
      <p:ext uri="{BB962C8B-B14F-4D97-AF65-F5344CB8AC3E}">
        <p14:creationId xmlns:p14="http://schemas.microsoft.com/office/powerpoint/2010/main" val="870304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Date Placeholder 4"/>
          <p:cNvSpPr>
            <a:spLocks noGrp="1"/>
          </p:cNvSpPr>
          <p:nvPr>
            <p:ph type="dt" sz="half" idx="10"/>
          </p:nvPr>
        </p:nvSpPr>
        <p:spPr/>
        <p:txBody>
          <a:bodyPr/>
          <a:lstStyle/>
          <a:p>
            <a:fld id="{02C447E7-0B5A-441C-8477-C3DBCC9FB104}" type="datetimeFigureOut">
              <a:rPr lang="nb-NO" smtClean="0"/>
              <a:t>29.05.2017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333B376-AC54-4930-B5B3-0F31927B442F}" type="slidenum">
              <a:rPr lang="nb-NO" smtClean="0"/>
              <a:t>‹nr.›</a:t>
            </a:fld>
            <a:endParaRPr lang="nb-NO"/>
          </a:p>
        </p:txBody>
      </p:sp>
    </p:spTree>
    <p:extLst>
      <p:ext uri="{BB962C8B-B14F-4D97-AF65-F5344CB8AC3E}">
        <p14:creationId xmlns:p14="http://schemas.microsoft.com/office/powerpoint/2010/main" val="3671662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nb-N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Date Placeholder 6"/>
          <p:cNvSpPr>
            <a:spLocks noGrp="1"/>
          </p:cNvSpPr>
          <p:nvPr>
            <p:ph type="dt" sz="half" idx="10"/>
          </p:nvPr>
        </p:nvSpPr>
        <p:spPr/>
        <p:txBody>
          <a:bodyPr/>
          <a:lstStyle/>
          <a:p>
            <a:fld id="{02C447E7-0B5A-441C-8477-C3DBCC9FB104}" type="datetimeFigureOut">
              <a:rPr lang="nb-NO" smtClean="0"/>
              <a:t>29.05.2017</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7333B376-AC54-4930-B5B3-0F31927B442F}" type="slidenum">
              <a:rPr lang="nb-NO" smtClean="0"/>
              <a:t>‹nr.›</a:t>
            </a:fld>
            <a:endParaRPr lang="nb-NO"/>
          </a:p>
        </p:txBody>
      </p:sp>
    </p:spTree>
    <p:extLst>
      <p:ext uri="{BB962C8B-B14F-4D97-AF65-F5344CB8AC3E}">
        <p14:creationId xmlns:p14="http://schemas.microsoft.com/office/powerpoint/2010/main" val="308760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Date Placeholder 2"/>
          <p:cNvSpPr>
            <a:spLocks noGrp="1"/>
          </p:cNvSpPr>
          <p:nvPr>
            <p:ph type="dt" sz="half" idx="10"/>
          </p:nvPr>
        </p:nvSpPr>
        <p:spPr/>
        <p:txBody>
          <a:bodyPr/>
          <a:lstStyle/>
          <a:p>
            <a:fld id="{02C447E7-0B5A-441C-8477-C3DBCC9FB104}" type="datetimeFigureOut">
              <a:rPr lang="nb-NO" smtClean="0"/>
              <a:t>29.05.2017</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7333B376-AC54-4930-B5B3-0F31927B442F}" type="slidenum">
              <a:rPr lang="nb-NO" smtClean="0"/>
              <a:t>‹nr.›</a:t>
            </a:fld>
            <a:endParaRPr lang="nb-NO"/>
          </a:p>
        </p:txBody>
      </p:sp>
    </p:spTree>
    <p:extLst>
      <p:ext uri="{BB962C8B-B14F-4D97-AF65-F5344CB8AC3E}">
        <p14:creationId xmlns:p14="http://schemas.microsoft.com/office/powerpoint/2010/main" val="3930388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C447E7-0B5A-441C-8477-C3DBCC9FB104}" type="datetimeFigureOut">
              <a:rPr lang="nb-NO" smtClean="0"/>
              <a:t>29.05.2017</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7333B376-AC54-4930-B5B3-0F31927B442F}" type="slidenum">
              <a:rPr lang="nb-NO" smtClean="0"/>
              <a:t>‹nr.›</a:t>
            </a:fld>
            <a:endParaRPr lang="nb-NO"/>
          </a:p>
        </p:txBody>
      </p:sp>
    </p:spTree>
    <p:extLst>
      <p:ext uri="{BB962C8B-B14F-4D97-AF65-F5344CB8AC3E}">
        <p14:creationId xmlns:p14="http://schemas.microsoft.com/office/powerpoint/2010/main" val="1371833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b-N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2C447E7-0B5A-441C-8477-C3DBCC9FB104}" type="datetimeFigureOut">
              <a:rPr lang="nb-NO" smtClean="0"/>
              <a:t>29.05.2017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333B376-AC54-4930-B5B3-0F31927B442F}" type="slidenum">
              <a:rPr lang="nb-NO" smtClean="0"/>
              <a:t>‹nr.›</a:t>
            </a:fld>
            <a:endParaRPr lang="nb-NO"/>
          </a:p>
        </p:txBody>
      </p:sp>
    </p:spTree>
    <p:extLst>
      <p:ext uri="{BB962C8B-B14F-4D97-AF65-F5344CB8AC3E}">
        <p14:creationId xmlns:p14="http://schemas.microsoft.com/office/powerpoint/2010/main" val="1552881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b-N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2C447E7-0B5A-441C-8477-C3DBCC9FB104}" type="datetimeFigureOut">
              <a:rPr lang="nb-NO" smtClean="0"/>
              <a:t>29.05.2017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333B376-AC54-4930-B5B3-0F31927B442F}" type="slidenum">
              <a:rPr lang="nb-NO" smtClean="0"/>
              <a:t>‹nr.›</a:t>
            </a:fld>
            <a:endParaRPr lang="nb-NO"/>
          </a:p>
        </p:txBody>
      </p:sp>
    </p:spTree>
    <p:extLst>
      <p:ext uri="{BB962C8B-B14F-4D97-AF65-F5344CB8AC3E}">
        <p14:creationId xmlns:p14="http://schemas.microsoft.com/office/powerpoint/2010/main" val="213750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nb-N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447E7-0B5A-441C-8477-C3DBCC9FB104}" type="datetimeFigureOut">
              <a:rPr lang="nb-NO" smtClean="0"/>
              <a:t>29.05.2017</a:t>
            </a:fld>
            <a:endParaRPr lang="nb-N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33B376-AC54-4930-B5B3-0F31927B442F}" type="slidenum">
              <a:rPr lang="nb-NO" smtClean="0"/>
              <a:t>‹nr.›</a:t>
            </a:fld>
            <a:endParaRPr lang="nb-NO"/>
          </a:p>
        </p:txBody>
      </p:sp>
    </p:spTree>
    <p:extLst>
      <p:ext uri="{BB962C8B-B14F-4D97-AF65-F5344CB8AC3E}">
        <p14:creationId xmlns:p14="http://schemas.microsoft.com/office/powerpoint/2010/main" val="1138764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b-NO" dirty="0" smtClean="0"/>
              <a:t>«At have kroniske smerter, er et angrep på autonomien»</a:t>
            </a:r>
            <a:endParaRPr lang="nb-NO" dirty="0"/>
          </a:p>
        </p:txBody>
      </p:sp>
      <p:sp>
        <p:nvSpPr>
          <p:cNvPr id="3" name="Subtitle 2"/>
          <p:cNvSpPr>
            <a:spLocks noGrp="1"/>
          </p:cNvSpPr>
          <p:nvPr>
            <p:ph type="subTitle" idx="1"/>
          </p:nvPr>
        </p:nvSpPr>
        <p:spPr/>
        <p:txBody>
          <a:bodyPr/>
          <a:lstStyle/>
          <a:p>
            <a:r>
              <a:rPr lang="nb-NO" dirty="0" smtClean="0"/>
              <a:t>Per Nortvedt, sykepleier, Professor, Dr. </a:t>
            </a:r>
            <a:r>
              <a:rPr lang="nb-NO" dirty="0" err="1" smtClean="0"/>
              <a:t>Polit</a:t>
            </a:r>
            <a:r>
              <a:rPr lang="nb-NO" dirty="0" smtClean="0"/>
              <a:t>, Senter for medisinsk etikk, det medisinske fakultet, Universitetet i Oslo</a:t>
            </a:r>
            <a:endParaRPr lang="nb-NO" dirty="0"/>
          </a:p>
        </p:txBody>
      </p:sp>
    </p:spTree>
    <p:extLst>
      <p:ext uri="{BB962C8B-B14F-4D97-AF65-F5344CB8AC3E}">
        <p14:creationId xmlns:p14="http://schemas.microsoft.com/office/powerpoint/2010/main" val="1742860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Hvordan kronisk smerte begrenser autonomi</a:t>
            </a:r>
            <a:endParaRPr lang="nb-NO"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494303" y="1825625"/>
            <a:ext cx="5203393" cy="4351338"/>
          </a:xfrm>
        </p:spPr>
      </p:pic>
    </p:spTree>
    <p:extLst>
      <p:ext uri="{BB962C8B-B14F-4D97-AF65-F5344CB8AC3E}">
        <p14:creationId xmlns:p14="http://schemas.microsoft.com/office/powerpoint/2010/main" val="140996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eaLnBrk="1" hangingPunct="1"/>
            <a:r>
              <a:rPr lang="nb-NO" altLang="nb-NO" sz="4000" dirty="0" smtClean="0"/>
              <a:t>Kronisk smerte som erfaring og fenomen</a:t>
            </a:r>
            <a:endParaRPr lang="nb-NO" altLang="nb-NO" sz="4000" dirty="0"/>
          </a:p>
        </p:txBody>
      </p:sp>
      <p:sp>
        <p:nvSpPr>
          <p:cNvPr id="28675" name="Rectangle 3"/>
          <p:cNvSpPr>
            <a:spLocks noGrp="1" noRot="1" noChangeArrowheads="1"/>
          </p:cNvSpPr>
          <p:nvPr>
            <p:ph sz="half" idx="1"/>
          </p:nvPr>
        </p:nvSpPr>
        <p:spPr>
          <a:xfrm>
            <a:off x="765958" y="1911927"/>
            <a:ext cx="5520542" cy="4184073"/>
          </a:xfrm>
        </p:spPr>
        <p:txBody>
          <a:bodyPr>
            <a:normAutofit/>
          </a:bodyPr>
          <a:lstStyle/>
          <a:p>
            <a:r>
              <a:rPr lang="nb-NO" altLang="nb-NO" dirty="0" smtClean="0"/>
              <a:t>Opplevelse</a:t>
            </a:r>
          </a:p>
          <a:p>
            <a:r>
              <a:rPr lang="nb-NO" altLang="nb-NO" dirty="0" smtClean="0"/>
              <a:t>Tid, konsentrasjon</a:t>
            </a:r>
          </a:p>
          <a:p>
            <a:r>
              <a:rPr lang="nb-NO" altLang="nb-NO" dirty="0" smtClean="0"/>
              <a:t>Sensibilitet</a:t>
            </a:r>
          </a:p>
          <a:p>
            <a:r>
              <a:rPr lang="nb-NO" altLang="nb-NO" dirty="0" smtClean="0"/>
              <a:t>Relasjoner til andre.</a:t>
            </a:r>
          </a:p>
          <a:p>
            <a:r>
              <a:rPr lang="nb-NO" altLang="nb-NO" dirty="0" smtClean="0"/>
              <a:t>Empati. </a:t>
            </a:r>
          </a:p>
        </p:txBody>
      </p:sp>
      <p:sp>
        <p:nvSpPr>
          <p:cNvPr id="28676"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24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20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6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9pPr>
          </a:lstStyle>
          <a:p>
            <a:pPr>
              <a:spcBef>
                <a:spcPct val="0"/>
              </a:spcBef>
              <a:buFontTx/>
              <a:buNone/>
            </a:pPr>
            <a:fld id="{D5955AF8-CEDF-4B92-A833-E2306CB25545}" type="datetime1">
              <a:rPr lang="nb-NO" altLang="nb-NO" sz="900"/>
              <a:t>29.05.2017</a:t>
            </a:fld>
            <a:endParaRPr lang="nb-NO" altLang="nb-NO" sz="900"/>
          </a:p>
        </p:txBody>
      </p:sp>
      <p:sp>
        <p:nvSpPr>
          <p:cNvPr id="2867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pitchFamily="34" charset="0"/>
                <a:ea typeface="ヒラギノ角ゴ Pro W3"/>
                <a:cs typeface="ヒラギノ角ゴ Pro W3"/>
              </a:defRPr>
            </a:lvl1pPr>
            <a:lvl2pPr marL="742950" indent="-285750" eaLnBrk="0" hangingPunct="0">
              <a:spcBef>
                <a:spcPct val="20000"/>
              </a:spcBef>
              <a:buChar char="–"/>
              <a:defRPr sz="2400">
                <a:solidFill>
                  <a:schemeClr val="tx1"/>
                </a:solidFill>
                <a:latin typeface="Arial" pitchFamily="34" charset="0"/>
                <a:ea typeface="ヒラギノ角ゴ Pro W3"/>
                <a:cs typeface="ヒラギノ角ゴ Pro W3"/>
              </a:defRPr>
            </a:lvl2pPr>
            <a:lvl3pPr marL="1143000" indent="-228600" eaLnBrk="0" hangingPunct="0">
              <a:spcBef>
                <a:spcPct val="20000"/>
              </a:spcBef>
              <a:buChar char="•"/>
              <a:defRPr sz="2000">
                <a:solidFill>
                  <a:schemeClr val="tx1"/>
                </a:solidFill>
                <a:latin typeface="Arial" pitchFamily="34" charset="0"/>
                <a:ea typeface="ヒラギノ角ゴ Pro W3"/>
                <a:cs typeface="ヒラギノ角ゴ Pro W3"/>
              </a:defRPr>
            </a:lvl3pPr>
            <a:lvl4pPr marL="1600200" indent="-228600" eaLnBrk="0" hangingPunct="0">
              <a:spcBef>
                <a:spcPct val="20000"/>
              </a:spcBef>
              <a:buChar char="–"/>
              <a:defRPr>
                <a:solidFill>
                  <a:schemeClr val="tx1"/>
                </a:solidFill>
                <a:latin typeface="Arial" pitchFamily="34" charset="0"/>
                <a:ea typeface="ヒラギノ角ゴ Pro W3"/>
                <a:cs typeface="ヒラギノ角ゴ Pro W3"/>
              </a:defRPr>
            </a:lvl4pPr>
            <a:lvl5pPr marL="2057400" indent="-228600" eaLnBrk="0" hangingPunct="0">
              <a:spcBef>
                <a:spcPct val="20000"/>
              </a:spcBef>
              <a:buChar char="»"/>
              <a:defRPr sz="16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buChar char="»"/>
              <a:defRPr sz="1600">
                <a:solidFill>
                  <a:schemeClr val="tx1"/>
                </a:solidFill>
                <a:latin typeface="Arial" pitchFamily="34" charset="0"/>
                <a:ea typeface="ヒラギノ角ゴ Pro W3"/>
                <a:cs typeface="ヒラギノ角ゴ Pro W3"/>
              </a:defRPr>
            </a:lvl9pPr>
          </a:lstStyle>
          <a:p>
            <a:pPr>
              <a:spcBef>
                <a:spcPct val="0"/>
              </a:spcBef>
              <a:buFontTx/>
              <a:buNone/>
            </a:pPr>
            <a:fld id="{4A7BA709-EC1F-46F1-AE42-2A5C1307DD81}" type="slidenum">
              <a:rPr lang="en-US" altLang="nb-NO" sz="900"/>
              <a:pPr>
                <a:spcBef>
                  <a:spcPct val="0"/>
                </a:spcBef>
                <a:buFontTx/>
                <a:buNone/>
              </a:pPr>
              <a:t>11</a:t>
            </a:fld>
            <a:endParaRPr lang="en-US" altLang="nb-NO" sz="900"/>
          </a:p>
        </p:txBody>
      </p:sp>
      <p:pic>
        <p:nvPicPr>
          <p:cNvPr id="28679" name="Picture 2" descr="M:\pc\Pictures\t1larg_abortion.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438900" y="2978150"/>
            <a:ext cx="3771900" cy="2120900"/>
          </a:xfrm>
        </p:spPr>
      </p:pic>
    </p:spTree>
    <p:extLst>
      <p:ext uri="{BB962C8B-B14F-4D97-AF65-F5344CB8AC3E}">
        <p14:creationId xmlns:p14="http://schemas.microsoft.com/office/powerpoint/2010/main" val="38409535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Pasientens tid.</a:t>
            </a:r>
            <a:endParaRPr lang="nb-NO" dirty="0"/>
          </a:p>
        </p:txBody>
      </p:sp>
      <p:sp>
        <p:nvSpPr>
          <p:cNvPr id="3" name="Content Placeholder 2"/>
          <p:cNvSpPr>
            <a:spLocks noGrp="1"/>
          </p:cNvSpPr>
          <p:nvPr>
            <p:ph sz="half" idx="1"/>
          </p:nvPr>
        </p:nvSpPr>
        <p:spPr>
          <a:xfrm>
            <a:off x="1991544" y="1988840"/>
            <a:ext cx="4294956" cy="4107160"/>
          </a:xfrm>
        </p:spPr>
        <p:txBody>
          <a:bodyPr/>
          <a:lstStyle/>
          <a:p>
            <a:r>
              <a:rPr lang="nb-NO" sz="2400" dirty="0"/>
              <a:t> </a:t>
            </a:r>
            <a:r>
              <a:rPr lang="nb-NO" sz="2000" dirty="0"/>
              <a:t>”Når det gjelder våre pasienter , så skal vi huske at like hurtig som tiden går for oss, like langsomt går den for dem. De 2-3 eller flere minutter de ligger og venter på at termometeret skal bli tatt fra dem, et omslagg byttet eller doktorens ordre bli utført, kan for dem være en lidelse som vi ikke unødig skal utsette dem for” (Hagemann 1930). </a:t>
            </a:r>
          </a:p>
          <a:p>
            <a:endParaRPr lang="nb-NO" sz="2000" dirty="0"/>
          </a:p>
        </p:txBody>
      </p:sp>
      <p:sp>
        <p:nvSpPr>
          <p:cNvPr id="8" name="Content Placeholder 7"/>
          <p:cNvSpPr>
            <a:spLocks noGrp="1"/>
          </p:cNvSpPr>
          <p:nvPr>
            <p:ph sz="half" idx="2"/>
          </p:nvPr>
        </p:nvSpPr>
        <p:spPr/>
        <p:txBody>
          <a:bodyPr/>
          <a:lstStyle/>
          <a:p>
            <a:endParaRPr lang="nb-NO" dirty="0"/>
          </a:p>
        </p:txBody>
      </p:sp>
      <p:sp>
        <p:nvSpPr>
          <p:cNvPr id="4" name="Date Placeholder 3"/>
          <p:cNvSpPr>
            <a:spLocks noGrp="1"/>
          </p:cNvSpPr>
          <p:nvPr>
            <p:ph type="dt" sz="half" idx="10"/>
          </p:nvPr>
        </p:nvSpPr>
        <p:spPr/>
        <p:txBody>
          <a:bodyPr/>
          <a:lstStyle/>
          <a:p>
            <a:pPr>
              <a:defRPr/>
            </a:pPr>
            <a:r>
              <a:rPr lang="nb-NO" smtClean="0"/>
              <a:t>11. april 2011</a:t>
            </a:r>
            <a:endParaRPr lang="nb-NO"/>
          </a:p>
        </p:txBody>
      </p:sp>
      <p:sp>
        <p:nvSpPr>
          <p:cNvPr id="5" name="Footer Placeholder 4"/>
          <p:cNvSpPr>
            <a:spLocks noGrp="1"/>
          </p:cNvSpPr>
          <p:nvPr>
            <p:ph type="ftr" sz="quarter" idx="11"/>
          </p:nvPr>
        </p:nvSpPr>
        <p:spPr>
          <a:xfrm>
            <a:off x="4223792" y="6165304"/>
            <a:ext cx="4800600" cy="457200"/>
          </a:xfrm>
        </p:spPr>
        <p:txBody>
          <a:bodyPr/>
          <a:lstStyle/>
          <a:p>
            <a:pPr>
              <a:defRPr/>
            </a:pPr>
            <a:r>
              <a:rPr lang="en-US" smtClean="0"/>
              <a:t>Ny Powerpoint mal 2011</a:t>
            </a:r>
            <a:endParaRPr lang="en-US"/>
          </a:p>
        </p:txBody>
      </p:sp>
      <p:sp>
        <p:nvSpPr>
          <p:cNvPr id="6" name="Slide Number Placeholder 5"/>
          <p:cNvSpPr>
            <a:spLocks noGrp="1"/>
          </p:cNvSpPr>
          <p:nvPr>
            <p:ph type="sldNum" sz="quarter" idx="12"/>
          </p:nvPr>
        </p:nvSpPr>
        <p:spPr/>
        <p:txBody>
          <a:bodyPr/>
          <a:lstStyle/>
          <a:p>
            <a:pPr>
              <a:defRPr/>
            </a:pPr>
            <a:fld id="{7A14A516-2C2B-1A4B-A332-413ADB050A46}" type="slidenum">
              <a:rPr lang="en-US" smtClean="0"/>
              <a:pPr>
                <a:defRPr/>
              </a:pPr>
              <a:t>12</a:t>
            </a:fld>
            <a:endParaRPr lang="en-US"/>
          </a:p>
        </p:txBody>
      </p:sp>
      <p:pic>
        <p:nvPicPr>
          <p:cNvPr id="1026" name="Picture 2" descr="C:\Users\Public\Pictures\head_in_hands[1].jpeg"/>
          <p:cNvPicPr>
            <a:picLocks noChangeAspect="1" noChangeArrowheads="1"/>
          </p:cNvPicPr>
          <p:nvPr/>
        </p:nvPicPr>
        <p:blipFill>
          <a:blip r:embed="rId3"/>
          <a:srcRect/>
          <a:stretch>
            <a:fillRect/>
          </a:stretch>
        </p:blipFill>
        <p:spPr bwMode="auto">
          <a:xfrm>
            <a:off x="6456040" y="1772816"/>
            <a:ext cx="3175248" cy="3319264"/>
          </a:xfrm>
          <a:prstGeom prst="rect">
            <a:avLst/>
          </a:prstGeom>
          <a:noFill/>
        </p:spPr>
      </p:pic>
    </p:spTree>
    <p:extLst>
      <p:ext uri="{BB962C8B-B14F-4D97-AF65-F5344CB8AC3E}">
        <p14:creationId xmlns:p14="http://schemas.microsoft.com/office/powerpoint/2010/main" val="56249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nb-NO" dirty="0" smtClean="0"/>
              <a:t>Medisinen og helsefagenes janusansikt</a:t>
            </a:r>
            <a:endParaRPr lang="nb-NO"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5721" y="2317358"/>
            <a:ext cx="4417558" cy="3370923"/>
          </a:xfrm>
          <a:prstGeom prst="rect">
            <a:avLst/>
          </a:prstGeom>
        </p:spPr>
      </p:pic>
      <p:sp>
        <p:nvSpPr>
          <p:cNvPr id="2" name="TextBox 1"/>
          <p:cNvSpPr txBox="1"/>
          <p:nvPr/>
        </p:nvSpPr>
        <p:spPr>
          <a:xfrm>
            <a:off x="760021" y="3265713"/>
            <a:ext cx="2244436" cy="646331"/>
          </a:xfrm>
          <a:prstGeom prst="rect">
            <a:avLst/>
          </a:prstGeom>
          <a:noFill/>
        </p:spPr>
        <p:txBody>
          <a:bodyPr wrap="square" rtlCol="0">
            <a:spAutoFit/>
          </a:bodyPr>
          <a:lstStyle/>
          <a:p>
            <a:r>
              <a:rPr lang="nb-NO" sz="3600" dirty="0" smtClean="0"/>
              <a:t>Vitenskap</a:t>
            </a:r>
            <a:endParaRPr lang="nb-NO" sz="3600" dirty="0"/>
          </a:p>
        </p:txBody>
      </p:sp>
      <p:sp>
        <p:nvSpPr>
          <p:cNvPr id="3" name="TextBox 2"/>
          <p:cNvSpPr txBox="1"/>
          <p:nvPr/>
        </p:nvSpPr>
        <p:spPr>
          <a:xfrm>
            <a:off x="8508670" y="3794166"/>
            <a:ext cx="1816925" cy="707886"/>
          </a:xfrm>
          <a:prstGeom prst="rect">
            <a:avLst/>
          </a:prstGeom>
          <a:noFill/>
        </p:spPr>
        <p:txBody>
          <a:bodyPr wrap="square" rtlCol="0">
            <a:spAutoFit/>
          </a:bodyPr>
          <a:lstStyle/>
          <a:p>
            <a:r>
              <a:rPr lang="nb-NO" sz="4000" dirty="0" smtClean="0"/>
              <a:t>Subjekt</a:t>
            </a:r>
            <a:endParaRPr lang="nb-NO" sz="4000" dirty="0"/>
          </a:p>
        </p:txBody>
      </p:sp>
    </p:spTree>
    <p:extLst>
      <p:ext uri="{BB962C8B-B14F-4D97-AF65-F5344CB8AC3E}">
        <p14:creationId xmlns:p14="http://schemas.microsoft.com/office/powerpoint/2010/main" val="1810764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xfrm>
            <a:off x="3771066" y="404664"/>
            <a:ext cx="6439734" cy="329526"/>
          </a:xfrm>
        </p:spPr>
        <p:txBody>
          <a:bodyPr>
            <a:normAutofit fontScale="90000"/>
          </a:bodyPr>
          <a:lstStyle/>
          <a:p>
            <a:pPr eaLnBrk="1" hangingPunct="1">
              <a:defRPr/>
            </a:pPr>
            <a:r>
              <a:rPr lang="en-US" sz="4000" dirty="0"/>
              <a:t/>
            </a:r>
            <a:br>
              <a:rPr lang="en-US" sz="4000" dirty="0"/>
            </a:br>
            <a:r>
              <a:rPr lang="en-US" sz="4000" dirty="0" err="1"/>
              <a:t>Pasienten</a:t>
            </a:r>
            <a:r>
              <a:rPr lang="en-US" sz="4000" dirty="0"/>
              <a:t> </a:t>
            </a:r>
            <a:r>
              <a:rPr lang="en-US" sz="4000" dirty="0" err="1"/>
              <a:t>fra</a:t>
            </a:r>
            <a:r>
              <a:rPr lang="en-US" sz="4000" dirty="0"/>
              <a:t> Bosnia</a:t>
            </a:r>
          </a:p>
        </p:txBody>
      </p:sp>
      <p:sp>
        <p:nvSpPr>
          <p:cNvPr id="26627" name="Rectangle 3"/>
          <p:cNvSpPr>
            <a:spLocks noGrp="1" noRot="1" noChangeArrowheads="1"/>
          </p:cNvSpPr>
          <p:nvPr>
            <p:ph sz="half" idx="1"/>
          </p:nvPr>
        </p:nvSpPr>
        <p:spPr>
          <a:xfrm>
            <a:off x="748145" y="1354914"/>
            <a:ext cx="4843799" cy="5242438"/>
          </a:xfrm>
        </p:spPr>
        <p:txBody>
          <a:bodyPr>
            <a:normAutofit fontScale="92500" lnSpcReduction="10000"/>
          </a:bodyPr>
          <a:lstStyle/>
          <a:p>
            <a:pPr eaLnBrk="1" hangingPunct="1">
              <a:lnSpc>
                <a:spcPct val="80000"/>
              </a:lnSpc>
            </a:pPr>
            <a:endParaRPr lang="en-GB" sz="2000" dirty="0">
              <a:latin typeface="Tahoma" charset="0"/>
              <a:ea typeface="ＭＳ Ｐゴシック" charset="0"/>
            </a:endParaRPr>
          </a:p>
          <a:p>
            <a:pPr eaLnBrk="1" hangingPunct="1">
              <a:lnSpc>
                <a:spcPct val="80000"/>
              </a:lnSpc>
            </a:pPr>
            <a:r>
              <a:rPr lang="en-GB" dirty="0" smtClean="0">
                <a:latin typeface="Tahoma" charset="0"/>
                <a:ea typeface="ＭＳ Ｐゴシック" charset="0"/>
              </a:rPr>
              <a:t> “</a:t>
            </a:r>
            <a:r>
              <a:rPr lang="en-GB" dirty="0" err="1" smtClean="0">
                <a:latin typeface="Tahoma" charset="0"/>
                <a:ea typeface="ＭＳ Ｐゴシック" charset="0"/>
              </a:rPr>
              <a:t>Mens</a:t>
            </a:r>
            <a:r>
              <a:rPr lang="en-GB" dirty="0" smtClean="0">
                <a:latin typeface="Tahoma" charset="0"/>
                <a:ea typeface="ＭＳ Ｐゴシック" charset="0"/>
              </a:rPr>
              <a:t> Balkan-</a:t>
            </a:r>
            <a:r>
              <a:rPr lang="en-GB" dirty="0" err="1" smtClean="0">
                <a:latin typeface="Tahoma" charset="0"/>
                <a:ea typeface="ＭＳ Ｐゴシック" charset="0"/>
              </a:rPr>
              <a:t>krigens</a:t>
            </a:r>
            <a:r>
              <a:rPr lang="en-GB" dirty="0" smtClean="0">
                <a:latin typeface="Tahoma" charset="0"/>
                <a:ea typeface="ＭＳ Ｐゴシック" charset="0"/>
              </a:rPr>
              <a:t> </a:t>
            </a:r>
            <a:r>
              <a:rPr lang="en-GB" dirty="0" err="1" smtClean="0">
                <a:latin typeface="Tahoma" charset="0"/>
                <a:ea typeface="ＭＳ Ｐゴシック" charset="0"/>
              </a:rPr>
              <a:t>herjinger</a:t>
            </a:r>
            <a:r>
              <a:rPr lang="en-GB" dirty="0" smtClean="0">
                <a:latin typeface="Tahoma" charset="0"/>
                <a:ea typeface="ＭＳ Ｐゴシック" charset="0"/>
              </a:rPr>
              <a:t> </a:t>
            </a:r>
            <a:r>
              <a:rPr lang="en-GB" dirty="0" err="1" smtClean="0">
                <a:latin typeface="Tahoma" charset="0"/>
                <a:ea typeface="ＭＳ Ｐゴシック" charset="0"/>
              </a:rPr>
              <a:t>fyllte</a:t>
            </a:r>
            <a:r>
              <a:rPr lang="en-GB" dirty="0" smtClean="0">
                <a:latin typeface="Tahoma" charset="0"/>
                <a:ea typeface="ＭＳ Ｐゴシック" charset="0"/>
              </a:rPr>
              <a:t> </a:t>
            </a:r>
            <a:r>
              <a:rPr lang="en-GB" dirty="0" err="1" smtClean="0">
                <a:latin typeface="Tahoma" charset="0"/>
                <a:ea typeface="ＭＳ Ｐゴシック" charset="0"/>
              </a:rPr>
              <a:t>medienen</a:t>
            </a:r>
            <a:r>
              <a:rPr lang="en-GB" dirty="0" smtClean="0">
                <a:latin typeface="Tahoma" charset="0"/>
                <a:ea typeface="ＭＳ Ｐゴシック" charset="0"/>
              </a:rPr>
              <a:t> </a:t>
            </a:r>
            <a:r>
              <a:rPr lang="en-GB" dirty="0" err="1" smtClean="0">
                <a:latin typeface="Tahoma" charset="0"/>
                <a:ea typeface="ＭＳ Ｐゴシック" charset="0"/>
              </a:rPr>
              <a:t>møtte</a:t>
            </a:r>
            <a:r>
              <a:rPr lang="en-GB" dirty="0" smtClean="0">
                <a:latin typeface="Tahoma" charset="0"/>
                <a:ea typeface="ＭＳ Ｐゴシック" charset="0"/>
              </a:rPr>
              <a:t> vi </a:t>
            </a:r>
            <a:r>
              <a:rPr lang="en-GB" dirty="0" err="1" smtClean="0">
                <a:latin typeface="Tahoma" charset="0"/>
                <a:ea typeface="ＭＳ Ｐゴシック" charset="0"/>
              </a:rPr>
              <a:t>en</a:t>
            </a:r>
            <a:r>
              <a:rPr lang="en-GB" dirty="0" smtClean="0">
                <a:latin typeface="Tahoma" charset="0"/>
                <a:ea typeface="ＭＳ Ｐゴシック" charset="0"/>
              </a:rPr>
              <a:t> </a:t>
            </a:r>
            <a:r>
              <a:rPr lang="en-GB" dirty="0" err="1" smtClean="0">
                <a:latin typeface="Tahoma" charset="0"/>
                <a:ea typeface="ＭＳ Ｐゴシック" charset="0"/>
              </a:rPr>
              <a:t>pasient</a:t>
            </a:r>
            <a:r>
              <a:rPr lang="en-GB" dirty="0" smtClean="0">
                <a:latin typeface="Tahoma" charset="0"/>
                <a:ea typeface="ＭＳ Ｐゴシック" charset="0"/>
              </a:rPr>
              <a:t> </a:t>
            </a:r>
            <a:r>
              <a:rPr lang="en-GB" dirty="0" err="1" smtClean="0">
                <a:latin typeface="Tahoma" charset="0"/>
                <a:ea typeface="ＭＳ Ｐゴシック" charset="0"/>
              </a:rPr>
              <a:t>møtte</a:t>
            </a:r>
            <a:r>
              <a:rPr lang="en-GB" dirty="0" smtClean="0">
                <a:latin typeface="Tahoma" charset="0"/>
                <a:ea typeface="ＭＳ Ｐゴシック" charset="0"/>
              </a:rPr>
              <a:t> vi </a:t>
            </a:r>
            <a:r>
              <a:rPr lang="en-GB" dirty="0" err="1" smtClean="0">
                <a:latin typeface="Tahoma" charset="0"/>
                <a:ea typeface="ＭＳ Ｐゴシック" charset="0"/>
              </a:rPr>
              <a:t>en</a:t>
            </a:r>
            <a:r>
              <a:rPr lang="en-GB" dirty="0" smtClean="0">
                <a:latin typeface="Tahoma" charset="0"/>
                <a:ea typeface="ＭＳ Ｐゴシック" charset="0"/>
              </a:rPr>
              <a:t> </a:t>
            </a:r>
            <a:r>
              <a:rPr lang="en-GB" dirty="0" err="1" smtClean="0">
                <a:latin typeface="Tahoma" charset="0"/>
                <a:ea typeface="ＭＳ Ｐゴシック" charset="0"/>
              </a:rPr>
              <a:t>pasient</a:t>
            </a:r>
            <a:r>
              <a:rPr lang="en-GB" dirty="0" smtClean="0">
                <a:latin typeface="Tahoma" charset="0"/>
                <a:ea typeface="ＭＳ Ｐゴシック" charset="0"/>
              </a:rPr>
              <a:t> </a:t>
            </a:r>
            <a:r>
              <a:rPr lang="en-GB" dirty="0" err="1" smtClean="0">
                <a:latin typeface="Tahoma" charset="0"/>
                <a:ea typeface="ＭＳ Ｐゴシック" charset="0"/>
              </a:rPr>
              <a:t>fra</a:t>
            </a:r>
            <a:r>
              <a:rPr lang="en-GB" dirty="0" smtClean="0">
                <a:latin typeface="Tahoma" charset="0"/>
                <a:ea typeface="ＭＳ Ｐゴシック" charset="0"/>
              </a:rPr>
              <a:t> </a:t>
            </a:r>
            <a:r>
              <a:rPr lang="en-GB" dirty="0" err="1" smtClean="0">
                <a:latin typeface="Tahoma" charset="0"/>
                <a:ea typeface="ＭＳ Ｐゴシック" charset="0"/>
              </a:rPr>
              <a:t>det</a:t>
            </a:r>
            <a:r>
              <a:rPr lang="en-GB" dirty="0" smtClean="0">
                <a:latin typeface="Tahoma" charset="0"/>
                <a:ea typeface="ＭＳ Ｐゴシック" charset="0"/>
              </a:rPr>
              <a:t> </a:t>
            </a:r>
            <a:r>
              <a:rPr lang="en-GB" dirty="0" err="1" smtClean="0">
                <a:latin typeface="Tahoma" charset="0"/>
                <a:ea typeface="ＭＳ Ｐゴシック" charset="0"/>
              </a:rPr>
              <a:t>tidligere</a:t>
            </a:r>
            <a:r>
              <a:rPr lang="en-GB" dirty="0" smtClean="0">
                <a:latin typeface="Tahoma" charset="0"/>
                <a:ea typeface="ＭＳ Ｐゴシック" charset="0"/>
              </a:rPr>
              <a:t> </a:t>
            </a:r>
            <a:r>
              <a:rPr lang="en-GB" dirty="0" err="1" smtClean="0">
                <a:latin typeface="Tahoma" charset="0"/>
                <a:ea typeface="ＭＳ Ｐゴシック" charset="0"/>
              </a:rPr>
              <a:t>Jugoslavia</a:t>
            </a:r>
            <a:r>
              <a:rPr lang="en-GB" dirty="0" smtClean="0">
                <a:latin typeface="Tahoma" charset="0"/>
                <a:ea typeface="ＭＳ Ｐゴシック" charset="0"/>
              </a:rPr>
              <a:t> med ascites </a:t>
            </a:r>
            <a:r>
              <a:rPr lang="en-GB" dirty="0" err="1" smtClean="0">
                <a:latin typeface="Tahoma" charset="0"/>
                <a:ea typeface="ＭＳ Ｐゴシック" charset="0"/>
              </a:rPr>
              <a:t>og</a:t>
            </a:r>
            <a:r>
              <a:rPr lang="en-GB" dirty="0" smtClean="0">
                <a:latin typeface="Tahoma" charset="0"/>
                <a:ea typeface="ＭＳ Ｐゴシック" charset="0"/>
              </a:rPr>
              <a:t> hepatomegaly. Han </a:t>
            </a:r>
            <a:r>
              <a:rPr lang="en-GB" dirty="0" err="1" smtClean="0">
                <a:latin typeface="Tahoma" charset="0"/>
                <a:ea typeface="ＭＳ Ｐゴシック" charset="0"/>
              </a:rPr>
              <a:t>forstod</a:t>
            </a:r>
            <a:r>
              <a:rPr lang="en-GB" dirty="0" smtClean="0">
                <a:latin typeface="Tahoma" charset="0"/>
                <a:ea typeface="ＭＳ Ｐゴシック" charset="0"/>
              </a:rPr>
              <a:t> </a:t>
            </a:r>
            <a:r>
              <a:rPr lang="en-GB" dirty="0" err="1" smtClean="0">
                <a:latin typeface="Tahoma" charset="0"/>
                <a:ea typeface="ＭＳ Ｐゴシック" charset="0"/>
              </a:rPr>
              <a:t>ikke</a:t>
            </a:r>
            <a:r>
              <a:rPr lang="en-GB" dirty="0" smtClean="0">
                <a:latin typeface="Tahoma" charset="0"/>
                <a:ea typeface="ＭＳ Ｐゴシック" charset="0"/>
              </a:rPr>
              <a:t> </a:t>
            </a:r>
            <a:r>
              <a:rPr lang="en-GB" dirty="0" err="1" smtClean="0">
                <a:latin typeface="Tahoma" charset="0"/>
                <a:ea typeface="ＭＳ Ｐゴシック" charset="0"/>
              </a:rPr>
              <a:t>vårt</a:t>
            </a:r>
            <a:r>
              <a:rPr lang="en-GB" dirty="0" smtClean="0">
                <a:latin typeface="Tahoma" charset="0"/>
                <a:ea typeface="ＭＳ Ｐゴシック" charset="0"/>
              </a:rPr>
              <a:t> </a:t>
            </a:r>
            <a:r>
              <a:rPr lang="en-GB" dirty="0" err="1" smtClean="0">
                <a:latin typeface="Tahoma" charset="0"/>
                <a:ea typeface="ＭＳ Ｐゴシック" charset="0"/>
              </a:rPr>
              <a:t>språk</a:t>
            </a:r>
            <a:r>
              <a:rPr lang="en-GB" dirty="0" smtClean="0">
                <a:latin typeface="Tahoma" charset="0"/>
                <a:ea typeface="ＭＳ Ｐゴシック" charset="0"/>
              </a:rPr>
              <a:t> </a:t>
            </a:r>
            <a:r>
              <a:rPr lang="en-GB" dirty="0" err="1" smtClean="0">
                <a:latin typeface="Tahoma" charset="0"/>
                <a:ea typeface="ＭＳ Ｐゴシック" charset="0"/>
              </a:rPr>
              <a:t>og</a:t>
            </a:r>
            <a:r>
              <a:rPr lang="en-GB" dirty="0" smtClean="0">
                <a:latin typeface="Tahoma" charset="0"/>
                <a:ea typeface="ＭＳ Ｐゴシック" charset="0"/>
              </a:rPr>
              <a:t> vi </a:t>
            </a:r>
            <a:r>
              <a:rPr lang="en-GB" dirty="0" err="1" smtClean="0">
                <a:latin typeface="Tahoma" charset="0"/>
                <a:ea typeface="ＭＳ Ｐゴシック" charset="0"/>
              </a:rPr>
              <a:t>ikke</a:t>
            </a:r>
            <a:r>
              <a:rPr lang="en-GB" dirty="0" smtClean="0">
                <a:latin typeface="Tahoma" charset="0"/>
                <a:ea typeface="ＭＳ Ｐゴシック" charset="0"/>
              </a:rPr>
              <a:t> </a:t>
            </a:r>
            <a:r>
              <a:rPr lang="en-GB" dirty="0" err="1" smtClean="0">
                <a:latin typeface="Tahoma" charset="0"/>
                <a:ea typeface="ＭＳ Ｐゴシック" charset="0"/>
              </a:rPr>
              <a:t>hans</a:t>
            </a:r>
            <a:r>
              <a:rPr lang="en-GB" dirty="0" smtClean="0">
                <a:latin typeface="Tahoma" charset="0"/>
                <a:ea typeface="ＭＳ Ｐゴシック" charset="0"/>
              </a:rPr>
              <a:t>, men </a:t>
            </a:r>
            <a:r>
              <a:rPr lang="en-GB" dirty="0" err="1" smtClean="0">
                <a:latin typeface="Tahoma" charset="0"/>
                <a:ea typeface="ＭＳ Ｐゴシック" charset="0"/>
              </a:rPr>
              <a:t>bukens</a:t>
            </a:r>
            <a:r>
              <a:rPr lang="en-GB" dirty="0" smtClean="0">
                <a:latin typeface="Tahoma" charset="0"/>
                <a:ea typeface="ＭＳ Ｐゴシック" charset="0"/>
              </a:rPr>
              <a:t> </a:t>
            </a:r>
            <a:r>
              <a:rPr lang="en-GB" dirty="0" err="1" smtClean="0">
                <a:latin typeface="Tahoma" charset="0"/>
                <a:ea typeface="ＭＳ Ｐゴシック" charset="0"/>
              </a:rPr>
              <a:t>hans</a:t>
            </a:r>
            <a:r>
              <a:rPr lang="en-GB" dirty="0" smtClean="0">
                <a:latin typeface="Tahoma" charset="0"/>
                <a:ea typeface="ＭＳ Ｐゴシック" charset="0"/>
              </a:rPr>
              <a:t> strutted </a:t>
            </a:r>
            <a:r>
              <a:rPr lang="en-GB" dirty="0" err="1" smtClean="0">
                <a:latin typeface="Tahoma" charset="0"/>
                <a:ea typeface="ＭＳ Ｐゴシック" charset="0"/>
              </a:rPr>
              <a:t>taus</a:t>
            </a:r>
            <a:r>
              <a:rPr lang="en-GB" dirty="0" smtClean="0">
                <a:latin typeface="Tahoma" charset="0"/>
                <a:ea typeface="ＭＳ Ｐゴシック" charset="0"/>
              </a:rPr>
              <a:t> </a:t>
            </a:r>
            <a:r>
              <a:rPr lang="en-GB" dirty="0" err="1" smtClean="0">
                <a:latin typeface="Tahoma" charset="0"/>
                <a:ea typeface="ＭＳ Ｐゴシック" charset="0"/>
              </a:rPr>
              <a:t>og</a:t>
            </a:r>
            <a:r>
              <a:rPr lang="en-GB" dirty="0" smtClean="0">
                <a:latin typeface="Tahoma" charset="0"/>
                <a:ea typeface="ＭＳ Ｐゴシック" charset="0"/>
              </a:rPr>
              <a:t> </a:t>
            </a:r>
            <a:r>
              <a:rPr lang="en-GB" dirty="0" err="1" smtClean="0">
                <a:latin typeface="Tahoma" charset="0"/>
                <a:ea typeface="ＭＳ Ｐゴシック" charset="0"/>
              </a:rPr>
              <a:t>skvulpende</a:t>
            </a:r>
            <a:r>
              <a:rPr lang="en-GB" dirty="0" smtClean="0">
                <a:latin typeface="Tahoma" charset="0"/>
                <a:ea typeface="ＭＳ Ｐゴシック" charset="0"/>
              </a:rPr>
              <a:t> mot </a:t>
            </a:r>
            <a:r>
              <a:rPr lang="en-GB" dirty="0" err="1" smtClean="0">
                <a:latin typeface="Tahoma" charset="0"/>
                <a:ea typeface="ＭＳ Ｐゴシック" charset="0"/>
              </a:rPr>
              <a:t>oss</a:t>
            </a:r>
            <a:r>
              <a:rPr lang="en-GB" dirty="0" smtClean="0">
                <a:latin typeface="Tahoma" charset="0"/>
                <a:ea typeface="ＭＳ Ｐゴシック" charset="0"/>
              </a:rPr>
              <a:t>. CT </a:t>
            </a:r>
            <a:r>
              <a:rPr lang="en-GB" dirty="0" err="1" smtClean="0">
                <a:latin typeface="Tahoma" charset="0"/>
                <a:ea typeface="ＭＳ Ｐゴシック" charset="0"/>
              </a:rPr>
              <a:t>bildet</a:t>
            </a:r>
            <a:r>
              <a:rPr lang="en-GB" dirty="0" smtClean="0">
                <a:latin typeface="Tahoma" charset="0"/>
                <a:ea typeface="ＭＳ Ｐゴシック" charset="0"/>
              </a:rPr>
              <a:t> </a:t>
            </a:r>
            <a:r>
              <a:rPr lang="en-GB" dirty="0" err="1" smtClean="0">
                <a:latin typeface="Tahoma" charset="0"/>
                <a:ea typeface="ＭＳ Ｐゴシック" charset="0"/>
              </a:rPr>
              <a:t>viste</a:t>
            </a:r>
            <a:r>
              <a:rPr lang="en-GB" dirty="0" smtClean="0">
                <a:latin typeface="Tahoma" charset="0"/>
                <a:ea typeface="ＭＳ Ｐゴシック" charset="0"/>
              </a:rPr>
              <a:t> </a:t>
            </a:r>
            <a:r>
              <a:rPr lang="en-GB" dirty="0" err="1" smtClean="0">
                <a:latin typeface="Tahoma" charset="0"/>
                <a:ea typeface="ＭＳ Ｐゴシック" charset="0"/>
              </a:rPr>
              <a:t>leverkreft</a:t>
            </a:r>
            <a:r>
              <a:rPr lang="en-GB" dirty="0" smtClean="0">
                <a:latin typeface="Tahoma" charset="0"/>
                <a:ea typeface="ＭＳ Ｐゴシック" charset="0"/>
              </a:rPr>
              <a:t>. “Han lever </a:t>
            </a:r>
            <a:r>
              <a:rPr lang="en-GB" dirty="0" err="1" smtClean="0">
                <a:latin typeface="Tahoma" charset="0"/>
                <a:ea typeface="ＭＳ Ｐゴシック" charset="0"/>
              </a:rPr>
              <a:t>ikke</a:t>
            </a:r>
            <a:r>
              <a:rPr lang="en-GB" dirty="0" smtClean="0">
                <a:latin typeface="Tahoma" charset="0"/>
                <a:ea typeface="ＭＳ Ｐゴシック" charset="0"/>
              </a:rPr>
              <a:t> </a:t>
            </a:r>
            <a:r>
              <a:rPr lang="en-GB" dirty="0" err="1" smtClean="0">
                <a:latin typeface="Tahoma" charset="0"/>
                <a:ea typeface="ＭＳ Ｐゴシック" charset="0"/>
              </a:rPr>
              <a:t>lenge</a:t>
            </a:r>
            <a:r>
              <a:rPr lang="en-GB" dirty="0" smtClean="0">
                <a:latin typeface="Tahoma" charset="0"/>
                <a:ea typeface="ＭＳ Ｐゴシック" charset="0"/>
              </a:rPr>
              <a:t>”, </a:t>
            </a:r>
            <a:r>
              <a:rPr lang="en-GB" dirty="0" err="1" smtClean="0">
                <a:latin typeface="Tahoma" charset="0"/>
                <a:ea typeface="ＭＳ Ｐゴシック" charset="0"/>
              </a:rPr>
              <a:t>sa</a:t>
            </a:r>
            <a:r>
              <a:rPr lang="en-GB" dirty="0" smtClean="0">
                <a:latin typeface="Tahoma" charset="0"/>
                <a:ea typeface="ＭＳ Ｐゴシック" charset="0"/>
              </a:rPr>
              <a:t> </a:t>
            </a:r>
            <a:r>
              <a:rPr lang="en-GB" dirty="0" err="1" smtClean="0">
                <a:latin typeface="Tahoma" charset="0"/>
                <a:ea typeface="ＭＳ Ｐゴシック" charset="0"/>
              </a:rPr>
              <a:t>lektoren</a:t>
            </a:r>
            <a:r>
              <a:rPr lang="en-GB" dirty="0" smtClean="0">
                <a:latin typeface="Tahoma" charset="0"/>
                <a:ea typeface="ＭＳ Ｐゴシック" charset="0"/>
              </a:rPr>
              <a:t> </a:t>
            </a:r>
            <a:r>
              <a:rPr lang="en-GB" dirty="0" err="1" smtClean="0">
                <a:latin typeface="Tahoma" charset="0"/>
                <a:ea typeface="ＭＳ Ｐゴシック" charset="0"/>
              </a:rPr>
              <a:t>vår</a:t>
            </a:r>
            <a:r>
              <a:rPr lang="en-GB" dirty="0" smtClean="0">
                <a:latin typeface="Tahoma" charset="0"/>
                <a:ea typeface="ＭＳ Ｐゴシック" charset="0"/>
              </a:rPr>
              <a:t> </a:t>
            </a:r>
            <a:r>
              <a:rPr lang="en-GB" dirty="0" err="1" smtClean="0">
                <a:latin typeface="Tahoma" charset="0"/>
                <a:ea typeface="ＭＳ Ｐゴシック" charset="0"/>
              </a:rPr>
              <a:t>kort</a:t>
            </a:r>
            <a:r>
              <a:rPr lang="en-GB" dirty="0" smtClean="0">
                <a:latin typeface="Tahoma" charset="0"/>
                <a:ea typeface="ＭＳ Ｐゴシック" charset="0"/>
              </a:rPr>
              <a:t>. I </a:t>
            </a:r>
            <a:r>
              <a:rPr lang="en-GB" dirty="0" err="1" smtClean="0">
                <a:latin typeface="Tahoma" charset="0"/>
                <a:ea typeface="ＭＳ Ｐゴシック" charset="0"/>
              </a:rPr>
              <a:t>det</a:t>
            </a:r>
            <a:r>
              <a:rPr lang="en-GB" dirty="0" smtClean="0">
                <a:latin typeface="Tahoma" charset="0"/>
                <a:ea typeface="ＭＳ Ｐゴシック" charset="0"/>
              </a:rPr>
              <a:t> vi </a:t>
            </a:r>
            <a:r>
              <a:rPr lang="en-GB" dirty="0" err="1" smtClean="0">
                <a:latin typeface="Tahoma" charset="0"/>
                <a:ea typeface="ＭＳ Ｐゴシック" charset="0"/>
              </a:rPr>
              <a:t>hastet</a:t>
            </a:r>
            <a:r>
              <a:rPr lang="en-GB" dirty="0" smtClean="0">
                <a:latin typeface="Tahoma" charset="0"/>
                <a:ea typeface="ＭＳ Ｐゴシック" charset="0"/>
              </a:rPr>
              <a:t> I </a:t>
            </a:r>
            <a:r>
              <a:rPr lang="en-GB" dirty="0" err="1" smtClean="0">
                <a:latin typeface="Tahoma" charset="0"/>
                <a:ea typeface="ＭＳ Ｐゴシック" charset="0"/>
              </a:rPr>
              <a:t>vei</a:t>
            </a:r>
            <a:r>
              <a:rPr lang="en-GB" dirty="0" smtClean="0">
                <a:latin typeface="Tahoma" charset="0"/>
                <a:ea typeface="ＭＳ Ｐゴシック" charset="0"/>
              </a:rPr>
              <a:t> </a:t>
            </a:r>
            <a:r>
              <a:rPr lang="en-GB" dirty="0" err="1" smtClean="0">
                <a:latin typeface="Tahoma" charset="0"/>
                <a:ea typeface="ＭＳ Ｐゴシック" charset="0"/>
              </a:rPr>
              <a:t>til</a:t>
            </a:r>
            <a:r>
              <a:rPr lang="en-GB" dirty="0" smtClean="0">
                <a:latin typeface="Tahoma" charset="0"/>
                <a:ea typeface="ＭＳ Ｐゴシック" charset="0"/>
              </a:rPr>
              <a:t> </a:t>
            </a:r>
            <a:r>
              <a:rPr lang="en-GB" dirty="0" err="1" smtClean="0">
                <a:latin typeface="Tahoma" charset="0"/>
                <a:ea typeface="ＭＳ Ｐゴシック" charset="0"/>
              </a:rPr>
              <a:t>en</a:t>
            </a:r>
            <a:r>
              <a:rPr lang="en-GB" dirty="0" smtClean="0">
                <a:latin typeface="Tahoma" charset="0"/>
                <a:ea typeface="ＭＳ Ｐゴシック" charset="0"/>
              </a:rPr>
              <a:t> </a:t>
            </a:r>
            <a:r>
              <a:rPr lang="en-GB" dirty="0" err="1" smtClean="0">
                <a:latin typeface="Tahoma" charset="0"/>
                <a:ea typeface="ＭＳ Ｐゴシック" charset="0"/>
              </a:rPr>
              <a:t>ny</a:t>
            </a:r>
            <a:r>
              <a:rPr lang="en-GB" dirty="0" smtClean="0">
                <a:latin typeface="Tahoma" charset="0"/>
                <a:ea typeface="ＭＳ Ｐゴシック" charset="0"/>
              </a:rPr>
              <a:t> </a:t>
            </a:r>
            <a:r>
              <a:rPr lang="en-GB" dirty="0" err="1" smtClean="0">
                <a:latin typeface="Tahoma" charset="0"/>
                <a:ea typeface="ＭＳ Ｐゴシック" charset="0"/>
              </a:rPr>
              <a:t>pasient</a:t>
            </a:r>
            <a:r>
              <a:rPr lang="en-GB" dirty="0" smtClean="0">
                <a:latin typeface="Tahoma" charset="0"/>
                <a:ea typeface="ＭＳ Ｐゴシック" charset="0"/>
              </a:rPr>
              <a:t>, </a:t>
            </a:r>
            <a:r>
              <a:rPr lang="en-GB" dirty="0" err="1" smtClean="0">
                <a:latin typeface="Tahoma" charset="0"/>
                <a:ea typeface="ＭＳ Ｐゴシック" charset="0"/>
              </a:rPr>
              <a:t>en</a:t>
            </a:r>
            <a:r>
              <a:rPr lang="en-GB" dirty="0" smtClean="0">
                <a:latin typeface="Tahoma" charset="0"/>
                <a:ea typeface="ＭＳ Ｐゴシック" charset="0"/>
              </a:rPr>
              <a:t> </a:t>
            </a:r>
            <a:r>
              <a:rPr lang="en-GB" dirty="0" err="1" smtClean="0">
                <a:latin typeface="Tahoma" charset="0"/>
                <a:ea typeface="ＭＳ Ｐゴシック" charset="0"/>
              </a:rPr>
              <a:t>ny</a:t>
            </a:r>
            <a:r>
              <a:rPr lang="en-GB" dirty="0" smtClean="0">
                <a:latin typeface="Tahoma" charset="0"/>
                <a:ea typeface="ＭＳ Ｐゴシック" charset="0"/>
              </a:rPr>
              <a:t> </a:t>
            </a:r>
            <a:r>
              <a:rPr lang="en-GB" dirty="0" err="1" smtClean="0">
                <a:latin typeface="Tahoma" charset="0"/>
                <a:ea typeface="ＭＳ Ｐゴシック" charset="0"/>
              </a:rPr>
              <a:t>sykehistorie</a:t>
            </a:r>
            <a:r>
              <a:rPr lang="en-GB" dirty="0" smtClean="0">
                <a:latin typeface="Tahoma" charset="0"/>
                <a:ea typeface="ＭＳ Ｐゴシック" charset="0"/>
              </a:rPr>
              <a:t>, </a:t>
            </a:r>
            <a:r>
              <a:rPr lang="en-GB" dirty="0" err="1" smtClean="0">
                <a:latin typeface="Tahoma" charset="0"/>
                <a:ea typeface="ＭＳ Ｐゴシック" charset="0"/>
              </a:rPr>
              <a:t>kikket</a:t>
            </a:r>
            <a:r>
              <a:rPr lang="en-GB" dirty="0" smtClean="0">
                <a:latin typeface="Tahoma" charset="0"/>
                <a:ea typeface="ＭＳ Ｐゴシック" charset="0"/>
              </a:rPr>
              <a:t> </a:t>
            </a:r>
            <a:r>
              <a:rPr lang="en-GB" dirty="0" err="1" smtClean="0">
                <a:latin typeface="Tahoma" charset="0"/>
                <a:ea typeface="ＭＳ Ｐゴシック" charset="0"/>
              </a:rPr>
              <a:t>jeg</a:t>
            </a:r>
            <a:r>
              <a:rPr lang="en-GB" dirty="0" smtClean="0">
                <a:latin typeface="Tahoma" charset="0"/>
                <a:ea typeface="ＭＳ Ｐゴシック" charset="0"/>
              </a:rPr>
              <a:t> inn </a:t>
            </a:r>
            <a:r>
              <a:rPr lang="en-GB" dirty="0" err="1" smtClean="0">
                <a:latin typeface="Tahoma" charset="0"/>
                <a:ea typeface="ＭＳ Ｐゴシック" charset="0"/>
              </a:rPr>
              <a:t>til</a:t>
            </a:r>
            <a:r>
              <a:rPr lang="en-GB" dirty="0" smtClean="0">
                <a:latin typeface="Tahoma" charset="0"/>
                <a:ea typeface="ＭＳ Ｐゴシック" charset="0"/>
              </a:rPr>
              <a:t> ham.” E. H Martinsen, TNLF 2000.</a:t>
            </a:r>
            <a:endParaRPr lang="en-US" dirty="0">
              <a:latin typeface="Tahoma" charset="0"/>
              <a:ea typeface="ＭＳ Ｐゴシック" charset="0"/>
            </a:endParaRPr>
          </a:p>
        </p:txBody>
      </p:sp>
      <p:sp>
        <p:nvSpPr>
          <p:cNvPr id="4" name="Date Placeholder 3"/>
          <p:cNvSpPr>
            <a:spLocks noGrp="1"/>
          </p:cNvSpPr>
          <p:nvPr>
            <p:ph type="dt" sz="half" idx="10"/>
          </p:nvPr>
        </p:nvSpPr>
        <p:spPr/>
        <p:txBody>
          <a:bodyPr/>
          <a:lstStyle/>
          <a:p>
            <a:pPr>
              <a:defRPr/>
            </a:pPr>
            <a:fld id="{A4043BFC-54C8-4721-A82F-EADE5C1237FB}" type="datetime1">
              <a:rPr lang="nb-NO" smtClean="0"/>
              <a:pPr>
                <a:defRPr/>
              </a:pPr>
              <a:t>29.05.2017</a:t>
            </a:fld>
            <a:endParaRPr lang="nb-NO"/>
          </a:p>
        </p:txBody>
      </p:sp>
      <p:sp>
        <p:nvSpPr>
          <p:cNvPr id="6" name="Footer Placeholder 5"/>
          <p:cNvSpPr>
            <a:spLocks noGrp="1"/>
          </p:cNvSpPr>
          <p:nvPr>
            <p:ph type="ftr" sz="quarter" idx="11"/>
          </p:nvPr>
        </p:nvSpPr>
        <p:spPr/>
        <p:txBody>
          <a:bodyPr/>
          <a:lstStyle/>
          <a:p>
            <a:pPr>
              <a:defRPr/>
            </a:pPr>
            <a:r>
              <a:rPr lang="en-US" smtClean="0"/>
              <a:t>Ny Powerpoint mal 2011</a:t>
            </a:r>
            <a:endParaRPr lang="en-US"/>
          </a:p>
        </p:txBody>
      </p:sp>
      <p:sp>
        <p:nvSpPr>
          <p:cNvPr id="5" name="Slide Number Placeholder 4"/>
          <p:cNvSpPr>
            <a:spLocks noGrp="1"/>
          </p:cNvSpPr>
          <p:nvPr>
            <p:ph type="sldNum" sz="quarter" idx="12"/>
          </p:nvPr>
        </p:nvSpPr>
        <p:spPr/>
        <p:txBody>
          <a:bodyPr/>
          <a:lstStyle/>
          <a:p>
            <a:pPr>
              <a:defRPr/>
            </a:pPr>
            <a:fld id="{7A14A516-2C2B-1A4B-A332-413ADB050A46}" type="slidenum">
              <a:rPr lang="en-US" smtClean="0"/>
              <a:pPr>
                <a:defRPr/>
              </a:pPr>
              <a:t>14</a:t>
            </a:fld>
            <a:endParaRPr lang="en-US"/>
          </a:p>
        </p:txBody>
      </p:sp>
      <p:pic>
        <p:nvPicPr>
          <p:cNvPr id="8" name="Picture 4" descr="M:\pc\Pictures\imagesCA05MSKC.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312491" y="2205532"/>
            <a:ext cx="4596218" cy="30641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96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Epilog: Historien om Tor Halvor</a:t>
            </a:r>
            <a:endParaRPr lang="nb-NO"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40876" y="1825625"/>
            <a:ext cx="8310247" cy="4351338"/>
          </a:xfrm>
        </p:spPr>
      </p:pic>
    </p:spTree>
    <p:extLst>
      <p:ext uri="{BB962C8B-B14F-4D97-AF65-F5344CB8AC3E}">
        <p14:creationId xmlns:p14="http://schemas.microsoft.com/office/powerpoint/2010/main" val="779655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D</a:t>
            </a:r>
            <a:r>
              <a:rPr lang="nb-NO" dirty="0" smtClean="0"/>
              <a:t>isposisjon</a:t>
            </a:r>
            <a:endParaRPr lang="nb-NO" dirty="0"/>
          </a:p>
        </p:txBody>
      </p:sp>
      <p:sp>
        <p:nvSpPr>
          <p:cNvPr id="3" name="Content Placeholder 2"/>
          <p:cNvSpPr>
            <a:spLocks noGrp="1"/>
          </p:cNvSpPr>
          <p:nvPr>
            <p:ph idx="1"/>
          </p:nvPr>
        </p:nvSpPr>
        <p:spPr/>
        <p:txBody>
          <a:bodyPr/>
          <a:lstStyle/>
          <a:p>
            <a:r>
              <a:rPr lang="nb-NO" dirty="0" smtClean="0"/>
              <a:t>Smerte og autonomi</a:t>
            </a:r>
          </a:p>
          <a:p>
            <a:pPr lvl="1"/>
            <a:r>
              <a:rPr lang="nb-NO" dirty="0" smtClean="0"/>
              <a:t>Autonomi, smerte og mestring</a:t>
            </a:r>
          </a:p>
          <a:p>
            <a:pPr lvl="1"/>
            <a:r>
              <a:rPr lang="nb-NO" dirty="0" smtClean="0"/>
              <a:t>Smerte og etikk - smerte som en moralsk realitet. </a:t>
            </a:r>
          </a:p>
          <a:p>
            <a:pPr lvl="1"/>
            <a:r>
              <a:rPr lang="nb-NO" dirty="0" smtClean="0"/>
              <a:t>Medisinen og helsefagenes janusansikt. </a:t>
            </a:r>
          </a:p>
          <a:p>
            <a:pPr lvl="1"/>
            <a:r>
              <a:rPr lang="nb-NO" dirty="0"/>
              <a:t>Hvordan kronisk smerte begrenser autonomi – smerteerfaringen.</a:t>
            </a:r>
          </a:p>
          <a:p>
            <a:pPr lvl="1"/>
            <a:r>
              <a:rPr lang="nb-NO" dirty="0" smtClean="0"/>
              <a:t>Epilog</a:t>
            </a:r>
          </a:p>
        </p:txBody>
      </p:sp>
    </p:spTree>
    <p:extLst>
      <p:ext uri="{BB962C8B-B14F-4D97-AF65-F5344CB8AC3E}">
        <p14:creationId xmlns:p14="http://schemas.microsoft.com/office/powerpoint/2010/main" val="3166996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b-NO" dirty="0" smtClean="0"/>
              <a:t>AUTONOMI, SMERTE OG MESTRING</a:t>
            </a:r>
            <a:endParaRPr lang="nb-NO"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1714500"/>
            <a:ext cx="6096000" cy="3429000"/>
          </a:xfrm>
          <a:prstGeom prst="rect">
            <a:avLst/>
          </a:prstGeom>
        </p:spPr>
      </p:pic>
    </p:spTree>
    <p:extLst>
      <p:ext uri="{BB962C8B-B14F-4D97-AF65-F5344CB8AC3E}">
        <p14:creationId xmlns:p14="http://schemas.microsoft.com/office/powerpoint/2010/main" val="4065935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Hva er autonomi?</a:t>
            </a:r>
            <a:endParaRPr lang="nb-NO" dirty="0"/>
          </a:p>
        </p:txBody>
      </p:sp>
      <p:sp>
        <p:nvSpPr>
          <p:cNvPr id="3" name="Content Placeholder 2"/>
          <p:cNvSpPr>
            <a:spLocks noGrp="1"/>
          </p:cNvSpPr>
          <p:nvPr>
            <p:ph sz="half" idx="1"/>
          </p:nvPr>
        </p:nvSpPr>
        <p:spPr/>
        <p:txBody>
          <a:bodyPr/>
          <a:lstStyle/>
          <a:p>
            <a:r>
              <a:rPr lang="nb-NO" dirty="0" smtClean="0"/>
              <a:t>Autonomi er en individuell kapasitet, en egenskap og en rettighet.</a:t>
            </a:r>
          </a:p>
          <a:p>
            <a:r>
              <a:rPr lang="nb-NO" dirty="0" smtClean="0"/>
              <a:t>Autonomi forutsetter kompetanse.</a:t>
            </a:r>
          </a:p>
          <a:p>
            <a:r>
              <a:rPr lang="nb-NO" dirty="0" smtClean="0"/>
              <a:t>Autonomi gir rettigheter – medbestemmelse og selvbestemmelse</a:t>
            </a:r>
          </a:p>
          <a:p>
            <a:r>
              <a:rPr lang="nb-NO" dirty="0" smtClean="0"/>
              <a:t>Relasjonell autonomi?</a:t>
            </a:r>
            <a:endParaRPr lang="nb-NO"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806260" y="1559553"/>
            <a:ext cx="2612357" cy="3944659"/>
          </a:xfrm>
        </p:spPr>
      </p:pic>
    </p:spTree>
    <p:extLst>
      <p:ext uri="{BB962C8B-B14F-4D97-AF65-F5344CB8AC3E}">
        <p14:creationId xmlns:p14="http://schemas.microsoft.com/office/powerpoint/2010/main" val="217582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Autonomi: Smerte og mestring er nært forbundet</a:t>
            </a:r>
            <a:endParaRPr lang="nb-NO" dirty="0"/>
          </a:p>
        </p:txBody>
      </p:sp>
      <p:sp>
        <p:nvSpPr>
          <p:cNvPr id="3" name="Content Placeholder 2"/>
          <p:cNvSpPr>
            <a:spLocks noGrp="1"/>
          </p:cNvSpPr>
          <p:nvPr>
            <p:ph sz="half" idx="1"/>
          </p:nvPr>
        </p:nvSpPr>
        <p:spPr>
          <a:xfrm>
            <a:off x="838200" y="1825625"/>
            <a:ext cx="4351317" cy="4351338"/>
          </a:xfrm>
        </p:spPr>
        <p:txBody>
          <a:bodyPr/>
          <a:lstStyle/>
          <a:p>
            <a:r>
              <a:rPr lang="nb-NO" dirty="0"/>
              <a:t>«Smertens smertefullhet består i det faktum at dette er følelser vi vil bekjempe (…) Smerte er oppfattelsen (persepsjonen) av en grunn (a </a:t>
            </a:r>
            <a:r>
              <a:rPr lang="nb-NO" dirty="0" err="1"/>
              <a:t>reason</a:t>
            </a:r>
            <a:r>
              <a:rPr lang="nb-NO" dirty="0"/>
              <a:t>)» </a:t>
            </a:r>
            <a:r>
              <a:rPr lang="nb-NO" dirty="0" smtClean="0"/>
              <a:t>(Christine Korsgaard 1996:</a:t>
            </a:r>
          </a:p>
          <a:p>
            <a:r>
              <a:rPr lang="nb-NO" dirty="0" smtClean="0"/>
              <a:t> </a:t>
            </a:r>
            <a:r>
              <a:rPr lang="nb-NO" dirty="0"/>
              <a:t>s. 147, 148).</a:t>
            </a:r>
          </a:p>
          <a:p>
            <a:endParaRPr lang="nb-NO"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34916" y="1570305"/>
            <a:ext cx="2759876" cy="4351338"/>
          </a:xfrm>
        </p:spPr>
      </p:pic>
    </p:spTree>
    <p:extLst>
      <p:ext uri="{BB962C8B-B14F-4D97-AF65-F5344CB8AC3E}">
        <p14:creationId xmlns:p14="http://schemas.microsoft.com/office/powerpoint/2010/main" val="425071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nb-NO" altLang="nb-NO"/>
              <a:t>Den uvillige gamle dame.</a:t>
            </a:r>
            <a:endParaRPr lang="en-US" altLang="nb-NO"/>
          </a:p>
        </p:txBody>
      </p:sp>
      <p:sp>
        <p:nvSpPr>
          <p:cNvPr id="47107" name="Rectangle 3"/>
          <p:cNvSpPr>
            <a:spLocks noGrp="1" noChangeArrowheads="1"/>
          </p:cNvSpPr>
          <p:nvPr>
            <p:ph type="body" idx="1"/>
          </p:nvPr>
        </p:nvSpPr>
        <p:spPr/>
        <p:txBody>
          <a:bodyPr>
            <a:normAutofit/>
          </a:bodyPr>
          <a:lstStyle/>
          <a:p>
            <a:pPr>
              <a:lnSpc>
                <a:spcPct val="90000"/>
              </a:lnSpc>
            </a:pPr>
            <a:r>
              <a:rPr lang="nb-NO" altLang="nb-NO" sz="2100" dirty="0"/>
              <a:t>NN 86 år oppsøkes av legeambulansen i hjemmet etter sønnens anmodning. Hun ble funnet på gulvet i sin leilighet, blek, smertepreget, og dehydrert. Hun godtok noe motvillig umiddelbar intravenøs væsketilførsel. Legen vurderer henne som behandlingstrengende, men damen nekter innleggelse og hjelp av helsepersonell overhodet. Hun var klar og orientert. Sønnen, som hadde tilkalt ambulanse var tilstede og trygler ambulansepersonell om å legge henne inn. Mor sa hun aldri hadde bedt om ambulanse og nektet også kontakt med hjemmesykepleie eller annen form for helsehjelp. Sønnen er </a:t>
            </a:r>
            <a:r>
              <a:rPr lang="nb-NO" altLang="nb-NO" sz="2100" dirty="0" smtClean="0"/>
              <a:t>meget, </a:t>
            </a:r>
            <a:r>
              <a:rPr lang="nb-NO" altLang="nb-NO" sz="2100" dirty="0"/>
              <a:t>meget fortvilet og sier han vil gå til Dagbladet hvis hans mor ikke får hjelp. Hva vil du/dere gjøre?</a:t>
            </a:r>
          </a:p>
          <a:p>
            <a:pPr>
              <a:lnSpc>
                <a:spcPct val="90000"/>
              </a:lnSpc>
            </a:pPr>
            <a:r>
              <a:rPr lang="nb-NO" altLang="nb-NO" sz="2100" dirty="0"/>
              <a:t>(Næss, Førde og Steen: </a:t>
            </a:r>
            <a:r>
              <a:rPr lang="nb-NO" altLang="nb-NO" sz="2100" i="1" dirty="0" err="1"/>
              <a:t>Medicine</a:t>
            </a:r>
            <a:r>
              <a:rPr lang="nb-NO" altLang="nb-NO" sz="2100" i="1" dirty="0"/>
              <a:t>, Health Care and </a:t>
            </a:r>
            <a:r>
              <a:rPr lang="nb-NO" altLang="nb-NO" sz="2100" i="1" dirty="0" err="1"/>
              <a:t>Philosophy</a:t>
            </a:r>
            <a:r>
              <a:rPr lang="nb-NO" altLang="nb-NO" sz="2100" i="1" dirty="0"/>
              <a:t> </a:t>
            </a:r>
            <a:r>
              <a:rPr lang="nb-NO" altLang="nb-NO" sz="2100" dirty="0"/>
              <a:t>(4)</a:t>
            </a:r>
            <a:r>
              <a:rPr lang="nb-NO" altLang="nb-NO" sz="2100" i="1" dirty="0"/>
              <a:t> </a:t>
            </a:r>
            <a:r>
              <a:rPr lang="nb-NO" altLang="nb-NO" sz="2100" dirty="0"/>
              <a:t>2001, noe omskrevet og forenklet)</a:t>
            </a:r>
            <a:endParaRPr lang="en-US" altLang="nb-NO" sz="2100" dirty="0"/>
          </a:p>
          <a:p>
            <a:pPr>
              <a:lnSpc>
                <a:spcPct val="90000"/>
              </a:lnSpc>
            </a:pPr>
            <a:endParaRPr lang="en-US" altLang="nb-NO" sz="2100" dirty="0"/>
          </a:p>
        </p:txBody>
      </p:sp>
    </p:spTree>
    <p:extLst>
      <p:ext uri="{BB962C8B-B14F-4D97-AF65-F5344CB8AC3E}">
        <p14:creationId xmlns:p14="http://schemas.microsoft.com/office/powerpoint/2010/main" val="748455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906" y="365125"/>
            <a:ext cx="10201894" cy="792719"/>
          </a:xfrm>
        </p:spPr>
        <p:txBody>
          <a:bodyPr/>
          <a:lstStyle/>
          <a:p>
            <a:r>
              <a:rPr lang="nb-NO" dirty="0" smtClean="0"/>
              <a:t>Refleksjoner</a:t>
            </a:r>
            <a:endParaRPr lang="nb-NO" dirty="0"/>
          </a:p>
        </p:txBody>
      </p:sp>
      <p:sp>
        <p:nvSpPr>
          <p:cNvPr id="3" name="Content Placeholder 2"/>
          <p:cNvSpPr>
            <a:spLocks noGrp="1"/>
          </p:cNvSpPr>
          <p:nvPr>
            <p:ph sz="half" idx="1"/>
          </p:nvPr>
        </p:nvSpPr>
        <p:spPr>
          <a:xfrm>
            <a:off x="838200" y="1478478"/>
            <a:ext cx="5253842" cy="4698485"/>
          </a:xfrm>
        </p:spPr>
        <p:txBody>
          <a:bodyPr>
            <a:normAutofit fontScale="92500" lnSpcReduction="20000"/>
          </a:bodyPr>
          <a:lstStyle/>
          <a:p>
            <a:r>
              <a:rPr lang="nb-NO" dirty="0" smtClean="0"/>
              <a:t>Vi kan ikke bare være opptatt av smertens konsekvenser for en person, men vi må også forstå hva erfaringen og opplevelsen av smerte innebærer. </a:t>
            </a:r>
          </a:p>
          <a:p>
            <a:r>
              <a:rPr lang="nb-NO" dirty="0" smtClean="0"/>
              <a:t>Kronisk smerte er ikke en tanke, det er en erfaring. Det essensielle ved smerte er erfaringen av smertefullhet, det er derfor vi gjør opprør mot den og bekjemper den. </a:t>
            </a:r>
          </a:p>
          <a:p>
            <a:r>
              <a:rPr lang="nb-NO" dirty="0" smtClean="0"/>
              <a:t>Og selv om personen aksepterer sin egen smerte kan den like fullt være et moralsk problem- moralsk </a:t>
            </a:r>
            <a:r>
              <a:rPr lang="nb-NO" dirty="0"/>
              <a:t>realisme</a:t>
            </a:r>
          </a:p>
          <a:p>
            <a:endParaRPr lang="nb-NO" dirty="0" smtClean="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477000" y="2367756"/>
            <a:ext cx="4572000" cy="3267075"/>
          </a:xfrm>
        </p:spPr>
      </p:pic>
    </p:spTree>
    <p:extLst>
      <p:ext uri="{BB962C8B-B14F-4D97-AF65-F5344CB8AC3E}">
        <p14:creationId xmlns:p14="http://schemas.microsoft.com/office/powerpoint/2010/main" val="3635573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b-NO" dirty="0" smtClean="0"/>
              <a:t>SMERTE OG ETIKK – SMERTE SOM MORALSK REALITET</a:t>
            </a:r>
            <a:endParaRPr lang="nb-NO"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622" y="1839840"/>
            <a:ext cx="5715000" cy="3843338"/>
          </a:xfrm>
          <a:prstGeom prst="rect">
            <a:avLst/>
          </a:prstGeom>
        </p:spPr>
      </p:pic>
    </p:spTree>
    <p:extLst>
      <p:ext uri="{BB962C8B-B14F-4D97-AF65-F5344CB8AC3E}">
        <p14:creationId xmlns:p14="http://schemas.microsoft.com/office/powerpoint/2010/main" val="2914077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Smerte som moralsk realitet</a:t>
            </a:r>
            <a:endParaRPr lang="nb-NO" dirty="0"/>
          </a:p>
        </p:txBody>
      </p:sp>
      <p:sp>
        <p:nvSpPr>
          <p:cNvPr id="5" name="Content Placeholder 4"/>
          <p:cNvSpPr>
            <a:spLocks noGrp="1"/>
          </p:cNvSpPr>
          <p:nvPr>
            <p:ph idx="1"/>
          </p:nvPr>
        </p:nvSpPr>
        <p:spPr/>
        <p:txBody>
          <a:bodyPr/>
          <a:lstStyle/>
          <a:p>
            <a:r>
              <a:rPr lang="nb-NO" dirty="0" smtClean="0"/>
              <a:t>«Selv om smerten  er moralsk akseptable for individet som har smerten, representerer den likevel en etisk utfordring. Smerten har en moralsk realitet,(…) som også er uavhengig av individets annerkjennelse eller mangel på annerkjennelse av den (smerten). Smerteuttrykket som </a:t>
            </a:r>
            <a:r>
              <a:rPr lang="nb-NO" i="1" dirty="0" smtClean="0"/>
              <a:t>smertefullhet</a:t>
            </a:r>
            <a:r>
              <a:rPr lang="nb-NO" dirty="0" smtClean="0"/>
              <a:t> er til stede selv om individet bevisst velger lidelsen. Smertefenomenets appell om ivaretakelse  er der likevel, som uimotsigelig. Og dette at det finnes en «moralsk rest», en gjenværende moralsk kvalitet ved situasjonen, selv om det er relativt klart hva som er etisk rett å gjøre, har ofte en stor praktisk-moralsk betydning.» (Nortvedt og Nortvedt; Smerte – fenomen og forståelse 2000, s. 84.)</a:t>
            </a:r>
            <a:endParaRPr lang="nb-NO" dirty="0"/>
          </a:p>
        </p:txBody>
      </p:sp>
    </p:spTree>
    <p:extLst>
      <p:ext uri="{BB962C8B-B14F-4D97-AF65-F5344CB8AC3E}">
        <p14:creationId xmlns:p14="http://schemas.microsoft.com/office/powerpoint/2010/main" val="1576567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1507</TotalTime>
  <Words>760</Words>
  <Application>Microsoft Office PowerPoint</Application>
  <PresentationFormat>Widescreen</PresentationFormat>
  <Paragraphs>70</Paragraphs>
  <Slides>15</Slides>
  <Notes>15</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15</vt:i4>
      </vt:variant>
    </vt:vector>
  </HeadingPairs>
  <TitlesOfParts>
    <vt:vector size="22" baseType="lpstr">
      <vt:lpstr>ＭＳ Ｐゴシック</vt:lpstr>
      <vt:lpstr>Arial</vt:lpstr>
      <vt:lpstr>Calibri</vt:lpstr>
      <vt:lpstr>Calibri Light</vt:lpstr>
      <vt:lpstr>Tahoma</vt:lpstr>
      <vt:lpstr>ヒラギノ角ゴ Pro W3</vt:lpstr>
      <vt:lpstr>Office Theme</vt:lpstr>
      <vt:lpstr>«At have kroniske smerter, er et angrep på autonomien»</vt:lpstr>
      <vt:lpstr>Disposisjon</vt:lpstr>
      <vt:lpstr>AUTONOMI, SMERTE OG MESTRING</vt:lpstr>
      <vt:lpstr>Hva er autonomi?</vt:lpstr>
      <vt:lpstr>Autonomi: Smerte og mestring er nært forbundet</vt:lpstr>
      <vt:lpstr>Den uvillige gamle dame.</vt:lpstr>
      <vt:lpstr>Refleksjoner</vt:lpstr>
      <vt:lpstr>SMERTE OG ETIKK – SMERTE SOM MORALSK REALITET</vt:lpstr>
      <vt:lpstr>Smerte som moralsk realitet</vt:lpstr>
      <vt:lpstr>Hvordan kronisk smerte begrenser autonomi</vt:lpstr>
      <vt:lpstr>Kronisk smerte som erfaring og fenomen</vt:lpstr>
      <vt:lpstr>Pasientens tid.</vt:lpstr>
      <vt:lpstr>Medisinen og helsefagenes janusansikt</vt:lpstr>
      <vt:lpstr> Pasienten fra Bosnia</vt:lpstr>
      <vt:lpstr>Epilog: Historien om Tor Halvor</vt:lpstr>
    </vt:vector>
  </TitlesOfParts>
  <Company>Universitetet i Oslo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 Nortvedt</dc:creator>
  <cp:lastModifiedBy>Dorte Elise Møller Holdgaard  / Region Nordjylland</cp:lastModifiedBy>
  <cp:revision>33</cp:revision>
  <dcterms:created xsi:type="dcterms:W3CDTF">2017-05-03T09:52:50Z</dcterms:created>
  <dcterms:modified xsi:type="dcterms:W3CDTF">2017-05-29T08:29:57Z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InfoFinished">
    <vt:lpwstr>True</vt:lpwstr>
  </property>
</Properties>
</file>