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87" r:id="rId3"/>
    <p:sldId id="302" r:id="rId4"/>
    <p:sldId id="317" r:id="rId5"/>
    <p:sldId id="290" r:id="rId6"/>
    <p:sldId id="292" r:id="rId7"/>
    <p:sldId id="319" r:id="rId8"/>
    <p:sldId id="310" r:id="rId9"/>
    <p:sldId id="291" r:id="rId10"/>
    <p:sldId id="315" r:id="rId11"/>
    <p:sldId id="320" r:id="rId12"/>
    <p:sldId id="295" r:id="rId13"/>
    <p:sldId id="296" r:id="rId14"/>
    <p:sldId id="316" r:id="rId15"/>
    <p:sldId id="297" r:id="rId16"/>
    <p:sldId id="298" r:id="rId17"/>
    <p:sldId id="312" r:id="rId18"/>
    <p:sldId id="314" r:id="rId19"/>
    <p:sldId id="299" r:id="rId20"/>
    <p:sldId id="300" r:id="rId21"/>
    <p:sldId id="301"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5A7"/>
    <a:srgbClr val="CDCFC4"/>
    <a:srgbClr val="FFFFFF"/>
    <a:srgbClr val="000000"/>
    <a:srgbClr val="DD8694"/>
    <a:srgbClr val="006983"/>
    <a:srgbClr val="822433"/>
    <a:srgbClr val="002839"/>
    <a:srgbClr val="8D98A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22" autoAdjust="0"/>
  </p:normalViewPr>
  <p:slideViewPr>
    <p:cSldViewPr snapToGrid="0" showGuides="1">
      <p:cViewPr varScale="1">
        <p:scale>
          <a:sx n="66" d="100"/>
          <a:sy n="66" d="100"/>
        </p:scale>
        <p:origin x="96" y="336"/>
      </p:cViewPr>
      <p:guideLst>
        <p:guide orient="horz" pos="2160"/>
        <p:guide pos="3840"/>
      </p:guideLst>
    </p:cSldViewPr>
  </p:slideViewPr>
  <p:notesTextViewPr>
    <p:cViewPr>
      <p:scale>
        <a:sx n="1" d="1"/>
        <a:sy n="1" d="1"/>
      </p:scale>
      <p:origin x="0" y="0"/>
    </p:cViewPr>
  </p:notesTextViewPr>
  <p:sorterViewPr>
    <p:cViewPr>
      <p:scale>
        <a:sx n="100" d="100"/>
        <a:sy n="100" d="100"/>
      </p:scale>
      <p:origin x="0" y="65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D72A38B-F9FA-4036-A084-652409E98F08}" type="datetimeFigureOut">
              <a:rPr lang="da-DK" smtClean="0"/>
              <a:t>22-05-2017</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styles</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p:cNvSpPr>
            <a:spLocks noGrp="1" noRot="1" noChangeAspect="1" noTextEdit="1"/>
          </p:cNvSpPr>
          <p:nvPr>
            <p:ph type="sldImg"/>
          </p:nvPr>
        </p:nvSpPr>
        <p:spPr>
          <a:ln/>
        </p:spPr>
      </p:sp>
      <p:sp>
        <p:nvSpPr>
          <p:cNvPr id="8195"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8196"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0AC3F5CF-5863-4746-9F8C-7F35F44A28DA}" type="slidenum">
              <a:rPr lang="da-DK" altLang="da-DK" sz="1200">
                <a:latin typeface="Verdana" panose="020B0604030504040204" pitchFamily="34" charset="0"/>
              </a:rPr>
              <a:pPr>
                <a:spcBef>
                  <a:spcPct val="0"/>
                </a:spcBef>
              </a:pPr>
              <a:t>1</a:t>
            </a:fld>
            <a:endParaRPr lang="da-DK" altLang="da-DK" sz="1200">
              <a:latin typeface="Verdana" panose="020B0604030504040204" pitchFamily="34" charset="0"/>
            </a:endParaRPr>
          </a:p>
        </p:txBody>
      </p:sp>
    </p:spTree>
    <p:extLst>
      <p:ext uri="{BB962C8B-B14F-4D97-AF65-F5344CB8AC3E}">
        <p14:creationId xmlns:p14="http://schemas.microsoft.com/office/powerpoint/2010/main" val="256695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44462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9727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dsholder til slidebillede 1"/>
          <p:cNvSpPr>
            <a:spLocks noGrp="1" noRot="1" noChangeAspect="1" noTextEdit="1"/>
          </p:cNvSpPr>
          <p:nvPr>
            <p:ph type="sldImg"/>
          </p:nvPr>
        </p:nvSpPr>
        <p:spPr>
          <a:ln/>
        </p:spPr>
      </p:sp>
      <p:sp>
        <p:nvSpPr>
          <p:cNvPr id="24579"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24580"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8409EEF7-3605-4E14-A318-10788CA82780}" type="slidenum">
              <a:rPr lang="da-DK" altLang="da-DK" sz="1200">
                <a:latin typeface="Verdana" panose="020B0604030504040204" pitchFamily="34" charset="0"/>
              </a:rPr>
              <a:pPr>
                <a:spcBef>
                  <a:spcPct val="0"/>
                </a:spcBef>
              </a:pPr>
              <a:t>12</a:t>
            </a:fld>
            <a:endParaRPr lang="da-DK" altLang="da-DK" sz="1200">
              <a:latin typeface="Verdana" panose="020B0604030504040204" pitchFamily="34" charset="0"/>
            </a:endParaRPr>
          </a:p>
        </p:txBody>
      </p:sp>
    </p:spTree>
    <p:extLst>
      <p:ext uri="{BB962C8B-B14F-4D97-AF65-F5344CB8AC3E}">
        <p14:creationId xmlns:p14="http://schemas.microsoft.com/office/powerpoint/2010/main" val="1284977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p:cNvSpPr>
            <a:spLocks noGrp="1" noRot="1" noChangeAspect="1" noTextEdit="1"/>
          </p:cNvSpPr>
          <p:nvPr>
            <p:ph type="sldImg"/>
          </p:nvPr>
        </p:nvSpPr>
        <p:spPr>
          <a:ln/>
        </p:spPr>
      </p:sp>
      <p:sp>
        <p:nvSpPr>
          <p:cNvPr id="26627"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26628"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5674CF30-FF9D-45C9-9F3E-4450EECC8149}" type="slidenum">
              <a:rPr lang="da-DK" altLang="da-DK" sz="1200">
                <a:latin typeface="Verdana" panose="020B0604030504040204" pitchFamily="34" charset="0"/>
              </a:rPr>
              <a:pPr>
                <a:spcBef>
                  <a:spcPct val="0"/>
                </a:spcBef>
              </a:pPr>
              <a:t>13</a:t>
            </a:fld>
            <a:endParaRPr lang="da-DK" altLang="da-DK" sz="1200">
              <a:latin typeface="Verdana" panose="020B0604030504040204" pitchFamily="34" charset="0"/>
            </a:endParaRPr>
          </a:p>
        </p:txBody>
      </p:sp>
    </p:spTree>
    <p:extLst>
      <p:ext uri="{BB962C8B-B14F-4D97-AF65-F5344CB8AC3E}">
        <p14:creationId xmlns:p14="http://schemas.microsoft.com/office/powerpoint/2010/main" val="504389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dsholder til slidebillede 1"/>
          <p:cNvSpPr>
            <a:spLocks noGrp="1" noRot="1" noChangeAspect="1" noTextEdit="1"/>
          </p:cNvSpPr>
          <p:nvPr>
            <p:ph type="sldImg"/>
          </p:nvPr>
        </p:nvSpPr>
        <p:spPr>
          <a:ln/>
        </p:spPr>
      </p:sp>
      <p:sp>
        <p:nvSpPr>
          <p:cNvPr id="26627"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26628"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5674CF30-FF9D-45C9-9F3E-4450EECC8149}" type="slidenum">
              <a:rPr lang="da-DK" altLang="da-DK" sz="1200">
                <a:latin typeface="Verdana" panose="020B0604030504040204" pitchFamily="34" charset="0"/>
              </a:rPr>
              <a:pPr>
                <a:spcBef>
                  <a:spcPct val="0"/>
                </a:spcBef>
              </a:pPr>
              <a:t>14</a:t>
            </a:fld>
            <a:endParaRPr lang="da-DK" altLang="da-DK" sz="1200">
              <a:latin typeface="Verdana" panose="020B0604030504040204" pitchFamily="34" charset="0"/>
            </a:endParaRPr>
          </a:p>
        </p:txBody>
      </p:sp>
    </p:spTree>
    <p:extLst>
      <p:ext uri="{BB962C8B-B14F-4D97-AF65-F5344CB8AC3E}">
        <p14:creationId xmlns:p14="http://schemas.microsoft.com/office/powerpoint/2010/main" val="405555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slidebillede 1"/>
          <p:cNvSpPr>
            <a:spLocks noGrp="1" noRot="1" noChangeAspect="1" noTextEdit="1"/>
          </p:cNvSpPr>
          <p:nvPr>
            <p:ph type="sldImg"/>
          </p:nvPr>
        </p:nvSpPr>
        <p:spPr>
          <a:ln/>
        </p:spPr>
      </p:sp>
      <p:sp>
        <p:nvSpPr>
          <p:cNvPr id="28675"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28676"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9EB7CD4E-20B4-4443-A7D3-0ECE16627C66}" type="slidenum">
              <a:rPr lang="da-DK" altLang="da-DK" sz="1200">
                <a:latin typeface="Verdana" panose="020B0604030504040204" pitchFamily="34" charset="0"/>
              </a:rPr>
              <a:pPr>
                <a:spcBef>
                  <a:spcPct val="0"/>
                </a:spcBef>
              </a:pPr>
              <a:t>15</a:t>
            </a:fld>
            <a:endParaRPr lang="da-DK" altLang="da-DK" sz="1200">
              <a:latin typeface="Verdana" panose="020B0604030504040204" pitchFamily="34" charset="0"/>
            </a:endParaRPr>
          </a:p>
        </p:txBody>
      </p:sp>
    </p:spTree>
    <p:extLst>
      <p:ext uri="{BB962C8B-B14F-4D97-AF65-F5344CB8AC3E}">
        <p14:creationId xmlns:p14="http://schemas.microsoft.com/office/powerpoint/2010/main" val="134964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slidebillede 1"/>
          <p:cNvSpPr>
            <a:spLocks noGrp="1" noRot="1" noChangeAspect="1" noTextEdit="1"/>
          </p:cNvSpPr>
          <p:nvPr>
            <p:ph type="sldImg"/>
          </p:nvPr>
        </p:nvSpPr>
        <p:spPr>
          <a:ln/>
        </p:spPr>
      </p:sp>
      <p:sp>
        <p:nvSpPr>
          <p:cNvPr id="30723"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30724"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FEF8C9A6-A93E-4CB2-B143-256AC68977FC}" type="slidenum">
              <a:rPr lang="da-DK" altLang="da-DK" sz="1200">
                <a:latin typeface="Verdana" panose="020B0604030504040204" pitchFamily="34" charset="0"/>
              </a:rPr>
              <a:pPr>
                <a:spcBef>
                  <a:spcPct val="0"/>
                </a:spcBef>
              </a:pPr>
              <a:t>16</a:t>
            </a:fld>
            <a:endParaRPr lang="da-DK" altLang="da-DK" sz="1200">
              <a:latin typeface="Verdana" panose="020B0604030504040204" pitchFamily="34" charset="0"/>
            </a:endParaRPr>
          </a:p>
        </p:txBody>
      </p:sp>
    </p:spTree>
    <p:extLst>
      <p:ext uri="{BB962C8B-B14F-4D97-AF65-F5344CB8AC3E}">
        <p14:creationId xmlns:p14="http://schemas.microsoft.com/office/powerpoint/2010/main" val="3150940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372210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2071122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dsholder til slidebillede 1"/>
          <p:cNvSpPr>
            <a:spLocks noGrp="1" noRot="1" noChangeAspect="1" noTextEdit="1"/>
          </p:cNvSpPr>
          <p:nvPr>
            <p:ph type="sldImg"/>
          </p:nvPr>
        </p:nvSpPr>
        <p:spPr>
          <a:ln/>
        </p:spPr>
      </p:sp>
      <p:sp>
        <p:nvSpPr>
          <p:cNvPr id="32771"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32772"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4BAFAE20-2D5C-4BFA-8869-E6DFAF0DC991}" type="slidenum">
              <a:rPr lang="da-DK" altLang="da-DK" sz="1200">
                <a:latin typeface="Verdana" panose="020B0604030504040204" pitchFamily="34" charset="0"/>
              </a:rPr>
              <a:pPr>
                <a:spcBef>
                  <a:spcPct val="0"/>
                </a:spcBef>
              </a:pPr>
              <a:t>19</a:t>
            </a:fld>
            <a:endParaRPr lang="da-DK" altLang="da-DK" sz="1200">
              <a:latin typeface="Verdana" panose="020B0604030504040204" pitchFamily="34" charset="0"/>
            </a:endParaRPr>
          </a:p>
        </p:txBody>
      </p:sp>
    </p:spTree>
    <p:extLst>
      <p:ext uri="{BB962C8B-B14F-4D97-AF65-F5344CB8AC3E}">
        <p14:creationId xmlns:p14="http://schemas.microsoft.com/office/powerpoint/2010/main" val="213597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p:cNvSpPr>
            <a:spLocks noGrp="1" noRot="1" noChangeAspect="1" noTextEdit="1"/>
          </p:cNvSpPr>
          <p:nvPr>
            <p:ph type="sldImg"/>
          </p:nvPr>
        </p:nvSpPr>
        <p:spPr>
          <a:ln/>
        </p:spPr>
      </p:sp>
      <p:sp>
        <p:nvSpPr>
          <p:cNvPr id="10243"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10244"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45FD33A6-9E12-4B91-9A43-C51690D08236}" type="slidenum">
              <a:rPr lang="da-DK" altLang="da-DK" sz="1200">
                <a:latin typeface="Verdana" panose="020B0604030504040204" pitchFamily="34" charset="0"/>
              </a:rPr>
              <a:pPr>
                <a:spcBef>
                  <a:spcPct val="0"/>
                </a:spcBef>
              </a:pPr>
              <a:t>2</a:t>
            </a:fld>
            <a:endParaRPr lang="da-DK" altLang="da-DK" sz="1200">
              <a:latin typeface="Verdana" panose="020B0604030504040204" pitchFamily="34" charset="0"/>
            </a:endParaRPr>
          </a:p>
        </p:txBody>
      </p:sp>
    </p:spTree>
    <p:extLst>
      <p:ext uri="{BB962C8B-B14F-4D97-AF65-F5344CB8AC3E}">
        <p14:creationId xmlns:p14="http://schemas.microsoft.com/office/powerpoint/2010/main" val="347991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slidebillede 1"/>
          <p:cNvSpPr>
            <a:spLocks noGrp="1" noRot="1" noChangeAspect="1" noTextEdit="1"/>
          </p:cNvSpPr>
          <p:nvPr>
            <p:ph type="sldImg"/>
          </p:nvPr>
        </p:nvSpPr>
        <p:spPr>
          <a:ln/>
        </p:spPr>
      </p:sp>
      <p:sp>
        <p:nvSpPr>
          <p:cNvPr id="34819"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34820"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86E13A96-58E0-465C-9049-56B46C3F010B}" type="slidenum">
              <a:rPr lang="da-DK" altLang="da-DK" sz="1200">
                <a:latin typeface="Verdana" panose="020B0604030504040204" pitchFamily="34" charset="0"/>
              </a:rPr>
              <a:pPr>
                <a:spcBef>
                  <a:spcPct val="0"/>
                </a:spcBef>
              </a:pPr>
              <a:t>20</a:t>
            </a:fld>
            <a:endParaRPr lang="da-DK" altLang="da-DK" sz="1200">
              <a:latin typeface="Verdana" panose="020B0604030504040204" pitchFamily="34" charset="0"/>
            </a:endParaRPr>
          </a:p>
        </p:txBody>
      </p:sp>
    </p:spTree>
    <p:extLst>
      <p:ext uri="{BB962C8B-B14F-4D97-AF65-F5344CB8AC3E}">
        <p14:creationId xmlns:p14="http://schemas.microsoft.com/office/powerpoint/2010/main" val="44098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slidebillede 1"/>
          <p:cNvSpPr>
            <a:spLocks noGrp="1" noRot="1" noChangeAspect="1" noTextEdit="1"/>
          </p:cNvSpPr>
          <p:nvPr>
            <p:ph type="sldImg"/>
          </p:nvPr>
        </p:nvSpPr>
        <p:spPr>
          <a:ln/>
        </p:spPr>
      </p:sp>
      <p:sp>
        <p:nvSpPr>
          <p:cNvPr id="36867"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36868"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EB008C94-E9F3-4BE9-9D0D-81098E3367E2}" type="slidenum">
              <a:rPr lang="da-DK" altLang="da-DK" sz="1200">
                <a:latin typeface="Verdana" panose="020B0604030504040204" pitchFamily="34" charset="0"/>
              </a:rPr>
              <a:pPr>
                <a:spcBef>
                  <a:spcPct val="0"/>
                </a:spcBef>
              </a:pPr>
              <a:t>21</a:t>
            </a:fld>
            <a:endParaRPr lang="da-DK" altLang="da-DK" sz="1200">
              <a:latin typeface="Verdana" panose="020B0604030504040204" pitchFamily="34" charset="0"/>
            </a:endParaRPr>
          </a:p>
        </p:txBody>
      </p:sp>
    </p:spTree>
    <p:extLst>
      <p:ext uri="{BB962C8B-B14F-4D97-AF65-F5344CB8AC3E}">
        <p14:creationId xmlns:p14="http://schemas.microsoft.com/office/powerpoint/2010/main" val="400163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308469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89327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slidebillede 1"/>
          <p:cNvSpPr>
            <a:spLocks noGrp="1" noRot="1" noChangeAspect="1" noTextEdit="1"/>
          </p:cNvSpPr>
          <p:nvPr>
            <p:ph type="sldImg"/>
          </p:nvPr>
        </p:nvSpPr>
        <p:spPr>
          <a:ln/>
        </p:spPr>
      </p:sp>
      <p:sp>
        <p:nvSpPr>
          <p:cNvPr id="12291"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12292"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AACE32DE-1E96-48CA-8FDB-85DC30C728DE}" type="slidenum">
              <a:rPr lang="da-DK" altLang="da-DK" sz="1200">
                <a:latin typeface="Verdana" panose="020B0604030504040204" pitchFamily="34" charset="0"/>
              </a:rPr>
              <a:pPr>
                <a:spcBef>
                  <a:spcPct val="0"/>
                </a:spcBef>
              </a:pPr>
              <a:t>5</a:t>
            </a:fld>
            <a:endParaRPr lang="da-DK" altLang="da-DK" sz="1200">
              <a:latin typeface="Verdana" panose="020B0604030504040204" pitchFamily="34" charset="0"/>
            </a:endParaRPr>
          </a:p>
        </p:txBody>
      </p:sp>
    </p:spTree>
    <p:extLst>
      <p:ext uri="{BB962C8B-B14F-4D97-AF65-F5344CB8AC3E}">
        <p14:creationId xmlns:p14="http://schemas.microsoft.com/office/powerpoint/2010/main" val="2096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billede 1"/>
          <p:cNvSpPr>
            <a:spLocks noGrp="1" noRot="1" noChangeAspect="1" noTextEdit="1"/>
          </p:cNvSpPr>
          <p:nvPr>
            <p:ph type="sldImg"/>
          </p:nvPr>
        </p:nvSpPr>
        <p:spPr>
          <a:ln/>
        </p:spPr>
      </p:sp>
      <p:sp>
        <p:nvSpPr>
          <p:cNvPr id="16387"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16388"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8864E887-CEAE-442D-98D7-40463739D5B1}" type="slidenum">
              <a:rPr lang="da-DK" altLang="da-DK" sz="1200">
                <a:latin typeface="Verdana" panose="020B0604030504040204" pitchFamily="34" charset="0"/>
              </a:rPr>
              <a:pPr>
                <a:spcBef>
                  <a:spcPct val="0"/>
                </a:spcBef>
              </a:pPr>
              <a:t>6</a:t>
            </a:fld>
            <a:endParaRPr lang="da-DK" altLang="da-DK" sz="1200">
              <a:latin typeface="Verdana" panose="020B0604030504040204" pitchFamily="34" charset="0"/>
            </a:endParaRPr>
          </a:p>
        </p:txBody>
      </p:sp>
    </p:spTree>
    <p:extLst>
      <p:ext uri="{BB962C8B-B14F-4D97-AF65-F5344CB8AC3E}">
        <p14:creationId xmlns:p14="http://schemas.microsoft.com/office/powerpoint/2010/main" val="29086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billede 1"/>
          <p:cNvSpPr>
            <a:spLocks noGrp="1" noRot="1" noChangeAspect="1" noTextEdit="1"/>
          </p:cNvSpPr>
          <p:nvPr>
            <p:ph type="sldImg"/>
          </p:nvPr>
        </p:nvSpPr>
        <p:spPr>
          <a:ln/>
        </p:spPr>
      </p:sp>
      <p:sp>
        <p:nvSpPr>
          <p:cNvPr id="16387"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16388"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8864E887-CEAE-442D-98D7-40463739D5B1}" type="slidenum">
              <a:rPr lang="da-DK" altLang="da-DK" sz="1200">
                <a:latin typeface="Verdana" panose="020B0604030504040204" pitchFamily="34" charset="0"/>
              </a:rPr>
              <a:pPr>
                <a:spcBef>
                  <a:spcPct val="0"/>
                </a:spcBef>
              </a:pPr>
              <a:t>7</a:t>
            </a:fld>
            <a:endParaRPr lang="da-DK" altLang="da-DK" sz="1200">
              <a:latin typeface="Verdana" panose="020B0604030504040204" pitchFamily="34" charset="0"/>
            </a:endParaRPr>
          </a:p>
        </p:txBody>
      </p:sp>
    </p:spTree>
    <p:extLst>
      <p:ext uri="{BB962C8B-B14F-4D97-AF65-F5344CB8AC3E}">
        <p14:creationId xmlns:p14="http://schemas.microsoft.com/office/powerpoint/2010/main" val="29086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lidebillede 1"/>
          <p:cNvSpPr>
            <a:spLocks noGrp="1" noRot="1" noChangeAspect="1" noTextEdit="1"/>
          </p:cNvSpPr>
          <p:nvPr>
            <p:ph type="sldImg"/>
          </p:nvPr>
        </p:nvSpPr>
        <p:spPr>
          <a:ln/>
        </p:spPr>
      </p:sp>
      <p:sp>
        <p:nvSpPr>
          <p:cNvPr id="20483"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20484"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EE73AC99-99EA-4F04-9E60-96325E60B512}" type="slidenum">
              <a:rPr lang="da-DK" altLang="da-DK" sz="1200">
                <a:latin typeface="Verdana" panose="020B0604030504040204" pitchFamily="34" charset="0"/>
              </a:rPr>
              <a:pPr>
                <a:spcBef>
                  <a:spcPct val="0"/>
                </a:spcBef>
              </a:pPr>
              <a:t>8</a:t>
            </a:fld>
            <a:endParaRPr lang="da-DK" altLang="da-DK" sz="1200">
              <a:latin typeface="Verdana" panose="020B0604030504040204" pitchFamily="34" charset="0"/>
            </a:endParaRPr>
          </a:p>
        </p:txBody>
      </p:sp>
    </p:spTree>
    <p:extLst>
      <p:ext uri="{BB962C8B-B14F-4D97-AF65-F5344CB8AC3E}">
        <p14:creationId xmlns:p14="http://schemas.microsoft.com/office/powerpoint/2010/main" val="449629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lidebillede 1"/>
          <p:cNvSpPr>
            <a:spLocks noGrp="1" noRot="1" noChangeAspect="1" noTextEdit="1"/>
          </p:cNvSpPr>
          <p:nvPr>
            <p:ph type="sldImg"/>
          </p:nvPr>
        </p:nvSpPr>
        <p:spPr>
          <a:ln/>
        </p:spPr>
      </p:sp>
      <p:sp>
        <p:nvSpPr>
          <p:cNvPr id="14339" name="Pladsholder til noter 2"/>
          <p:cNvSpPr>
            <a:spLocks noGrp="1"/>
          </p:cNvSpPr>
          <p:nvPr>
            <p:ph type="body" idx="1"/>
          </p:nvPr>
        </p:nvSpPr>
        <p:spPr>
          <a:noFill/>
        </p:spPr>
        <p:txBody>
          <a:bodyPr/>
          <a:lstStyle/>
          <a:p>
            <a:endParaRPr lang="da-DK" altLang="da-DK" smtClean="0">
              <a:ea typeface="ＭＳ Ｐゴシック" panose="020B0600070205080204" pitchFamily="34" charset="-128"/>
            </a:endParaRPr>
          </a:p>
        </p:txBody>
      </p:sp>
      <p:sp>
        <p:nvSpPr>
          <p:cNvPr id="14340" name="Pladsholder til slidenummer 3"/>
          <p:cNvSpPr>
            <a:spLocks noGrp="1"/>
          </p:cNvSpPr>
          <p:nvPr>
            <p:ph type="sldNum" sz="quarter" idx="5"/>
          </p:nvPr>
        </p:nvSpPr>
        <p:spPr>
          <a:noFill/>
        </p:spPr>
        <p:txBody>
          <a:bodyPr/>
          <a:lstStyle>
            <a:lvl1pPr defTabSz="944563">
              <a:spcBef>
                <a:spcPct val="50000"/>
              </a:spcBef>
              <a:defRPr sz="2400">
                <a:solidFill>
                  <a:schemeClr val="tx1"/>
                </a:solidFill>
                <a:latin typeface="Arial" panose="020B0604020202020204" pitchFamily="34" charset="0"/>
                <a:ea typeface="ＭＳ Ｐゴシック" panose="020B0600070205080204" pitchFamily="34" charset="-128"/>
              </a:defRPr>
            </a:lvl1pPr>
            <a:lvl2pPr marL="742950" indent="-285750" defTabSz="944563">
              <a:spcBef>
                <a:spcPct val="50000"/>
              </a:spcBef>
              <a:defRPr sz="2400">
                <a:solidFill>
                  <a:schemeClr val="tx1"/>
                </a:solidFill>
                <a:latin typeface="Arial" panose="020B0604020202020204" pitchFamily="34" charset="0"/>
                <a:ea typeface="ＭＳ Ｐゴシック" panose="020B0600070205080204" pitchFamily="34" charset="-128"/>
              </a:defRPr>
            </a:lvl2pPr>
            <a:lvl3pPr marL="11430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3pPr>
            <a:lvl4pPr marL="16002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4pPr>
            <a:lvl5pPr marL="2057400" indent="-228600" defTabSz="944563">
              <a:spcBef>
                <a:spcPct val="50000"/>
              </a:spcBef>
              <a:defRPr sz="2400">
                <a:solidFill>
                  <a:schemeClr val="tx1"/>
                </a:solidFill>
                <a:latin typeface="Arial" panose="020B0604020202020204" pitchFamily="34" charset="0"/>
                <a:ea typeface="ＭＳ Ｐゴシック" panose="020B0600070205080204" pitchFamily="34" charset="-128"/>
              </a:defRPr>
            </a:lvl5pPr>
            <a:lvl6pPr marL="25146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44563" eaLnBrk="0" fontAlgn="base" hangingPunct="0">
              <a:spcBef>
                <a:spcPct val="5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0"/>
              </a:spcBef>
            </a:pPr>
            <a:fld id="{E6C34A4B-9FCE-4DFB-A138-69B487CC23FA}" type="slidenum">
              <a:rPr lang="da-DK" altLang="da-DK" sz="1200">
                <a:latin typeface="Verdana" panose="020B0604030504040204" pitchFamily="34" charset="0"/>
              </a:rPr>
              <a:pPr>
                <a:spcBef>
                  <a:spcPct val="0"/>
                </a:spcBef>
              </a:pPr>
              <a:t>9</a:t>
            </a:fld>
            <a:endParaRPr lang="da-DK" altLang="da-DK" sz="1200">
              <a:latin typeface="Verdana" panose="020B0604030504040204" pitchFamily="34" charset="0"/>
            </a:endParaRPr>
          </a:p>
        </p:txBody>
      </p:sp>
    </p:spTree>
    <p:extLst>
      <p:ext uri="{BB962C8B-B14F-4D97-AF65-F5344CB8AC3E}">
        <p14:creationId xmlns:p14="http://schemas.microsoft.com/office/powerpoint/2010/main" val="473226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
          <p:cNvSpPr/>
          <p:nvPr userDrawn="1"/>
        </p:nvSpPr>
        <p:spPr>
          <a:xfrm>
            <a:off x="0" y="-1"/>
            <a:ext cx="12192000" cy="6854825"/>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11" name="SecondaryColor"/>
          <p:cNvSpPr/>
          <p:nvPr userDrawn="1"/>
        </p:nvSpPr>
        <p:spPr>
          <a:xfrm>
            <a:off x="0" y="5475600"/>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sp>
        <p:nvSpPr>
          <p:cNvPr id="12" name="Institutlinje"/>
          <p:cNvSpPr/>
          <p:nvPr userDrawn="1"/>
        </p:nvSpPr>
        <p:spPr>
          <a:xfrm>
            <a:off x="0" y="5420181"/>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rgbClr val="FFFFFF"/>
                </a:solidFill>
              </a:defRPr>
            </a:lvl1pPr>
          </a:lstStyle>
          <a:p>
            <a:r>
              <a:rPr lang="da-DK" dirty="0" smtClean="0"/>
              <a:t>Klik for at redigere i master</a:t>
            </a:r>
            <a:endParaRPr lang="da-DK" dirty="0"/>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22-05-2017</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sp>
        <p:nvSpPr>
          <p:cNvPr id="10" name="LogoPPT"/>
          <p:cNvSpPr/>
          <p:nvPr userDrawn="1"/>
        </p:nvSpPr>
        <p:spPr>
          <a:xfrm>
            <a:off x="9421200" y="5810400"/>
            <a:ext cx="24336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3" name="LogoPPT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51978" y="5810400"/>
            <a:ext cx="3402822" cy="720000"/>
          </a:xfrm>
          <a:prstGeom prst="rect">
            <a:avLst/>
          </a:prstGeom>
        </p:spPr>
      </p:pic>
    </p:spTree>
    <p:extLst>
      <p:ext uri="{BB962C8B-B14F-4D97-AF65-F5344CB8AC3E}">
        <p14:creationId xmlns:p14="http://schemas.microsoft.com/office/powerpoint/2010/main" val="3872338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12"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55606" y="1659452"/>
            <a:ext cx="7416000" cy="2168975"/>
          </a:xfrm>
        </p:spPr>
        <p:txBody>
          <a:bodyPr anchor="b"/>
          <a:lstStyle>
            <a:lvl1pPr>
              <a:defRPr sz="4500" spc="450" baseline="0">
                <a:solidFill>
                  <a:srgbClr val="FFFFFF"/>
                </a:solidFill>
              </a:defRPr>
            </a:lvl1pPr>
          </a:lstStyle>
          <a:p>
            <a:r>
              <a:rPr lang="da-DK" dirty="0" smtClean="0"/>
              <a:t>Klik for at redigere i master</a:t>
            </a:r>
            <a:endParaRPr lang="da-DK" dirty="0"/>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smtClean="0"/>
              <a:t>Klik for at redigere i master</a:t>
            </a:r>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641948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3345937"/>
            <a:ext cx="5508099" cy="1001762"/>
          </a:xfrm>
        </p:spPr>
        <p:txBody>
          <a:bodyPr/>
          <a:lstStyle>
            <a:lvl1pPr>
              <a:defRPr>
                <a:solidFill>
                  <a:srgbClr val="FFFFFF"/>
                </a:solidFill>
              </a:defRPr>
            </a:lvl1pPr>
          </a:lstStyle>
          <a:p>
            <a:r>
              <a:rPr lang="da-DK" dirty="0" smtClean="0"/>
              <a:t>Klik for at redigere i master</a:t>
            </a:r>
            <a:endParaRPr lang="da-DK" dirty="0"/>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3295781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rgbClr val="FFFFFF"/>
                </a:solidFill>
              </a:defRPr>
            </a:lvl1pPr>
          </a:lstStyle>
          <a:p>
            <a:r>
              <a:rPr lang="da-DK" dirty="0" smtClean="0"/>
              <a:t>Klik for at redigere i master</a:t>
            </a:r>
            <a:endParaRPr lang="da-DK" dirty="0"/>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rgbClr val="FFFFFF"/>
                </a:solidFill>
              </a:defRPr>
            </a:lvl1pPr>
            <a:lvl2pPr marL="187200" indent="-187200">
              <a:defRPr sz="2000">
                <a:solidFill>
                  <a:srgbClr val="FFFFFF"/>
                </a:solidFill>
              </a:defRPr>
            </a:lvl2pPr>
            <a:lvl3pPr marL="367200" indent="-180000">
              <a:defRPr sz="1800"/>
            </a:lvl3pPr>
            <a:lvl4pPr marL="540000" indent="-172800">
              <a:defRPr sz="1600"/>
            </a:lvl4pPr>
          </a:lstStyle>
          <a:p>
            <a:pPr lvl="0"/>
            <a:r>
              <a:rPr lang="da-DK" dirty="0" smtClean="0"/>
              <a:t>Klik for at redigere i master</a:t>
            </a:r>
          </a:p>
          <a:p>
            <a:pPr lvl="1"/>
            <a:r>
              <a:rPr lang="da-DK" dirty="0" smtClean="0"/>
              <a:t>Andet niveau</a:t>
            </a:r>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Pladsholder til dato 6" hidden="1"/>
          <p:cNvSpPr>
            <a:spLocks noGrp="1"/>
          </p:cNvSpPr>
          <p:nvPr>
            <p:ph type="dt" sz="half" idx="10"/>
          </p:nvPr>
        </p:nvSpPr>
        <p:spPr>
          <a:xfrm>
            <a:off x="838200" y="7118350"/>
            <a:ext cx="2743200" cy="365125"/>
          </a:xfrm>
        </p:spPr>
        <p:txBody>
          <a:bodyPr/>
          <a:lstStyle/>
          <a:p>
            <a:fld id="{54E0A626-36E7-4ACB-AE94-30B8AB1B2246}" type="datetimeFigureOut">
              <a:rPr lang="da-DK" smtClean="0"/>
              <a:t>22-05-2017</a:t>
            </a:fld>
            <a:endParaRPr lang="da-DK" dirty="0"/>
          </a:p>
        </p:txBody>
      </p:sp>
      <p:sp>
        <p:nvSpPr>
          <p:cNvPr id="8" name="Pladsholder til sidefod 7" hidden="1"/>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smtClean="0"/>
              <a:t>Klik på ikonet og indsæt billede</a:t>
            </a:r>
            <a:endParaRPr lang="da-DK" dirty="0"/>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1939768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2" name="Title"/>
          <p:cNvSpPr>
            <a:spLocks noGrp="1"/>
          </p:cNvSpPr>
          <p:nvPr>
            <p:ph type="title"/>
          </p:nvPr>
        </p:nvSpPr>
        <p:spPr>
          <a:xfrm>
            <a:off x="760939" y="356552"/>
            <a:ext cx="5973597" cy="1001762"/>
          </a:xfrm>
        </p:spPr>
        <p:txBody>
          <a:bodyPr/>
          <a:lstStyle>
            <a:lvl1pPr>
              <a:defRPr>
                <a:solidFill>
                  <a:srgbClr val="FFFFFF"/>
                </a:solidFill>
              </a:defRPr>
            </a:lvl1pPr>
          </a:lstStyle>
          <a:p>
            <a:r>
              <a:rPr lang="da-DK" dirty="0" smtClean="0"/>
              <a:t>Klik for at redigere i master</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7"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USR_DirectPhone" hidden="1"/>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+4597663225</a:t>
            </a:r>
            <a:endParaRPr lang="da-DK" sz="2400" dirty="0" smtClean="0"/>
          </a:p>
        </p:txBody>
      </p:sp>
      <p:sp>
        <p:nvSpPr>
          <p:cNvPr id="27" name="USR_Email" hidden="1"/>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jd@rn.dk</a:t>
            </a:r>
            <a:endParaRPr lang="da-DK" sz="2400" dirty="0" smtClean="0"/>
          </a:p>
        </p:txBody>
      </p:sp>
      <p:sp>
        <p:nvSpPr>
          <p:cNvPr id="32" name="USR_Unit" hidden="1"/>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5" name="USR_Speciality" hidden="1"/>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smtClean="0"/>
          </a:p>
        </p:txBody>
      </p:sp>
      <p:sp>
        <p:nvSpPr>
          <p:cNvPr id="36" name="USR_Department" hidden="1"/>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Urologisk Afdeling</a:t>
            </a:r>
            <a:endParaRPr lang="da-DK" sz="2400" dirty="0" smtClean="0"/>
          </a:p>
        </p:txBody>
      </p:sp>
      <p:sp>
        <p:nvSpPr>
          <p:cNvPr id="37" name="SD_OFF_Institute" hidden="1"/>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t>Aalborg Universitetshospital</a:t>
            </a:r>
            <a:endParaRPr lang="da-DK" sz="2400" dirty="0" smtClean="0"/>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r>
              <a:rPr lang="da-DK" sz="2400" smtClean="0">
                <a:solidFill>
                  <a:srgbClr val="FFFFFF"/>
                </a:solidFill>
              </a:rPr>
              <a:t>Aalborg Universitetshospital</a:t>
            </a:r>
            <a:br>
              <a:rPr lang="da-DK" sz="2400" smtClean="0">
                <a:solidFill>
                  <a:srgbClr val="FFFFFF"/>
                </a:solidFill>
              </a:rPr>
            </a:br>
            <a:r>
              <a:rPr lang="da-DK" sz="2400" smtClean="0">
                <a:solidFill>
                  <a:srgbClr val="FFFFFF"/>
                </a:solidFill>
              </a:rPr>
              <a:t>Urologisk Afdeling</a:t>
            </a:r>
            <a:br>
              <a:rPr lang="da-DK" sz="2400" smtClean="0">
                <a:solidFill>
                  <a:srgbClr val="FFFFFF"/>
                </a:solidFill>
              </a:rPr>
            </a:br>
            <a:r>
              <a:rPr lang="da-DK" sz="2400" smtClean="0">
                <a:solidFill>
                  <a:srgbClr val="FFFFFF"/>
                </a:solidFill>
              </a:rPr>
              <a:t>jd@rn.dk</a:t>
            </a:r>
            <a:br>
              <a:rPr lang="da-DK" sz="2400" smtClean="0">
                <a:solidFill>
                  <a:srgbClr val="FFFFFF"/>
                </a:solidFill>
              </a:rPr>
            </a:br>
            <a:r>
              <a:rPr lang="da-DK" sz="2400" smtClean="0">
                <a:solidFill>
                  <a:srgbClr val="FFFFFF"/>
                </a:solidFill>
              </a:rPr>
              <a:t>+4597663225</a:t>
            </a:r>
            <a:endParaRPr lang="da-DK" sz="2400" dirty="0" smtClean="0">
              <a:solidFill>
                <a:srgbClr val="FFFFFF"/>
              </a:solidFill>
            </a:endParaRPr>
          </a:p>
        </p:txBody>
      </p:sp>
      <p:sp>
        <p:nvSpPr>
          <p:cNvPr id="42" name="USR_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smtClean="0">
                <a:solidFill>
                  <a:srgbClr val="FFFFFF"/>
                </a:solidFill>
              </a:rPr>
              <a:t>Joan Diget</a:t>
            </a:r>
            <a:endParaRPr lang="da-DK" sz="5000" b="1" cap="all" spc="500" baseline="0" dirty="0" smtClean="0">
              <a:solidFill>
                <a:srgbClr val="FFFFFF"/>
              </a:solidFill>
            </a:endParaRPr>
          </a:p>
        </p:txBody>
      </p:sp>
      <p:sp>
        <p:nvSpPr>
          <p:cNvPr id="41" name="USR_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smtClean="0">
                <a:solidFill>
                  <a:srgbClr val="FFFFFF"/>
                </a:solidFill>
              </a:rPr>
              <a:t>Ledende lægesekretær</a:t>
            </a:r>
            <a:endParaRPr lang="da-DK" sz="2400" dirty="0" smtClean="0">
              <a:solidFill>
                <a:srgbClr val="FFFFFF"/>
              </a:solidFill>
            </a:endParaRPr>
          </a:p>
        </p:txBody>
      </p:sp>
    </p:spTree>
    <p:extLst>
      <p:ext uri="{BB962C8B-B14F-4D97-AF65-F5344CB8AC3E}">
        <p14:creationId xmlns:p14="http://schemas.microsoft.com/office/powerpoint/2010/main" val="2761996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3" name="Footer Placeholder 2"/>
          <p:cNvSpPr>
            <a:spLocks noGrp="1"/>
          </p:cNvSpPr>
          <p:nvPr>
            <p:ph type="ftr" sz="quarter" idx="11"/>
          </p:nvPr>
        </p:nvSpPr>
        <p:spPr/>
        <p:txBody>
          <a:bodyPr/>
          <a:lstStyle/>
          <a:p>
            <a:endParaRPr lang="da-DK" dirty="0"/>
          </a:p>
        </p:txBody>
      </p:sp>
      <p:sp>
        <p:nvSpPr>
          <p:cNvPr id="4" name="Slide Number Placeholder 3"/>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11985225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Klik for at redigere i master</a:t>
            </a:r>
            <a:endParaRPr lang="da-DK" dirty="0"/>
          </a:p>
        </p:txBody>
      </p:sp>
      <p:sp>
        <p:nvSpPr>
          <p:cNvPr id="3" name="Date Placeholder 2"/>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9452567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848514" y="823021"/>
            <a:ext cx="10285184" cy="1016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6" tIns="45552" rIns="91106" bIns="45552" anchor="b"/>
          <a:lstStyle>
            <a:lvl1pPr defTabSz="955675" eaLnBrk="0" hangingPunct="0">
              <a:defRPr sz="2400">
                <a:solidFill>
                  <a:schemeClr val="tx1"/>
                </a:solidFill>
                <a:latin typeface="Arial" charset="0"/>
              </a:defRPr>
            </a:lvl1pPr>
            <a:lvl2pPr marL="742950" indent="-285750" defTabSz="955675" eaLnBrk="0" hangingPunct="0">
              <a:defRPr sz="2400">
                <a:solidFill>
                  <a:schemeClr val="tx1"/>
                </a:solidFill>
                <a:latin typeface="Arial" charset="0"/>
              </a:defRPr>
            </a:lvl2pPr>
            <a:lvl3pPr marL="1143000" indent="-228600" defTabSz="955675" eaLnBrk="0" hangingPunct="0">
              <a:defRPr sz="2400">
                <a:solidFill>
                  <a:schemeClr val="tx1"/>
                </a:solidFill>
                <a:latin typeface="Arial" charset="0"/>
              </a:defRPr>
            </a:lvl3pPr>
            <a:lvl4pPr marL="1600200" indent="-228600" defTabSz="955675" eaLnBrk="0" hangingPunct="0">
              <a:defRPr sz="2400">
                <a:solidFill>
                  <a:schemeClr val="tx1"/>
                </a:solidFill>
                <a:latin typeface="Arial" charset="0"/>
              </a:defRPr>
            </a:lvl4pPr>
            <a:lvl5pPr marL="2057400" indent="-228600" defTabSz="955675" eaLnBrk="0" hangingPunct="0">
              <a:defRPr sz="2400">
                <a:solidFill>
                  <a:schemeClr val="tx1"/>
                </a:solidFill>
                <a:latin typeface="Arial" charset="0"/>
              </a:defRPr>
            </a:lvl5pPr>
            <a:lvl6pPr marL="2514600" indent="-228600" defTabSz="955675" eaLnBrk="0" fontAlgn="base" hangingPunct="0">
              <a:spcBef>
                <a:spcPct val="50000"/>
              </a:spcBef>
              <a:spcAft>
                <a:spcPct val="0"/>
              </a:spcAft>
              <a:defRPr sz="2400">
                <a:solidFill>
                  <a:schemeClr val="tx1"/>
                </a:solidFill>
                <a:latin typeface="Arial" charset="0"/>
              </a:defRPr>
            </a:lvl6pPr>
            <a:lvl7pPr marL="2971800" indent="-228600" defTabSz="955675" eaLnBrk="0" fontAlgn="base" hangingPunct="0">
              <a:spcBef>
                <a:spcPct val="50000"/>
              </a:spcBef>
              <a:spcAft>
                <a:spcPct val="0"/>
              </a:spcAft>
              <a:defRPr sz="2400">
                <a:solidFill>
                  <a:schemeClr val="tx1"/>
                </a:solidFill>
                <a:latin typeface="Arial" charset="0"/>
              </a:defRPr>
            </a:lvl7pPr>
            <a:lvl8pPr marL="3429000" indent="-228600" defTabSz="955675" eaLnBrk="0" fontAlgn="base" hangingPunct="0">
              <a:spcBef>
                <a:spcPct val="50000"/>
              </a:spcBef>
              <a:spcAft>
                <a:spcPct val="0"/>
              </a:spcAft>
              <a:defRPr sz="2400">
                <a:solidFill>
                  <a:schemeClr val="tx1"/>
                </a:solidFill>
                <a:latin typeface="Arial" charset="0"/>
              </a:defRPr>
            </a:lvl8pPr>
            <a:lvl9pPr marL="3886200" indent="-228600" defTabSz="955675" eaLnBrk="0" fontAlgn="base" hangingPunct="0">
              <a:spcBef>
                <a:spcPct val="50000"/>
              </a:spcBef>
              <a:spcAft>
                <a:spcPct val="0"/>
              </a:spcAft>
              <a:defRPr sz="2400">
                <a:solidFill>
                  <a:schemeClr val="tx1"/>
                </a:solidFill>
                <a:latin typeface="Arial" charset="0"/>
              </a:defRPr>
            </a:lvl9pPr>
          </a:lstStyle>
          <a:p>
            <a:pPr>
              <a:lnSpc>
                <a:spcPts val="3621"/>
              </a:lnSpc>
              <a:defRPr/>
            </a:pPr>
            <a:endParaRPr lang="da-DK" altLang="da-DK" sz="3431" smtClean="0">
              <a:ea typeface="+mn-ea"/>
            </a:endParaRPr>
          </a:p>
        </p:txBody>
      </p:sp>
      <p:sp>
        <p:nvSpPr>
          <p:cNvPr id="3" name="Rectangle 3"/>
          <p:cNvSpPr>
            <a:spLocks noGrp="1" noChangeArrowheads="1"/>
          </p:cNvSpPr>
          <p:nvPr/>
        </p:nvSpPr>
        <p:spPr bwMode="auto">
          <a:xfrm>
            <a:off x="848514" y="2178584"/>
            <a:ext cx="10684155" cy="35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6" tIns="45552" rIns="91106" bIns="45552"/>
          <a:lstStyle>
            <a:lvl1pPr marL="358775" indent="-358775" defTabSz="955675" eaLnBrk="0" hangingPunct="0">
              <a:defRPr sz="2400">
                <a:solidFill>
                  <a:schemeClr val="tx1"/>
                </a:solidFill>
                <a:latin typeface="Arial" charset="0"/>
              </a:defRPr>
            </a:lvl1pPr>
            <a:lvl2pPr marL="742950" indent="-285750" defTabSz="955675" eaLnBrk="0" hangingPunct="0">
              <a:defRPr sz="2400">
                <a:solidFill>
                  <a:schemeClr val="tx1"/>
                </a:solidFill>
                <a:latin typeface="Arial" charset="0"/>
              </a:defRPr>
            </a:lvl2pPr>
            <a:lvl3pPr marL="1143000" indent="-228600" defTabSz="955675" eaLnBrk="0" hangingPunct="0">
              <a:defRPr sz="2400">
                <a:solidFill>
                  <a:schemeClr val="tx1"/>
                </a:solidFill>
                <a:latin typeface="Arial" charset="0"/>
              </a:defRPr>
            </a:lvl3pPr>
            <a:lvl4pPr marL="1600200" indent="-228600" defTabSz="955675" eaLnBrk="0" hangingPunct="0">
              <a:defRPr sz="2400">
                <a:solidFill>
                  <a:schemeClr val="tx1"/>
                </a:solidFill>
                <a:latin typeface="Arial" charset="0"/>
              </a:defRPr>
            </a:lvl4pPr>
            <a:lvl5pPr marL="2057400" indent="-228600" defTabSz="955675" eaLnBrk="0" hangingPunct="0">
              <a:defRPr sz="2400">
                <a:solidFill>
                  <a:schemeClr val="tx1"/>
                </a:solidFill>
                <a:latin typeface="Arial" charset="0"/>
              </a:defRPr>
            </a:lvl5pPr>
            <a:lvl6pPr marL="2514600" indent="-228600" defTabSz="955675" eaLnBrk="0" fontAlgn="base" hangingPunct="0">
              <a:spcBef>
                <a:spcPct val="50000"/>
              </a:spcBef>
              <a:spcAft>
                <a:spcPct val="0"/>
              </a:spcAft>
              <a:defRPr sz="2400">
                <a:solidFill>
                  <a:schemeClr val="tx1"/>
                </a:solidFill>
                <a:latin typeface="Arial" charset="0"/>
              </a:defRPr>
            </a:lvl6pPr>
            <a:lvl7pPr marL="2971800" indent="-228600" defTabSz="955675" eaLnBrk="0" fontAlgn="base" hangingPunct="0">
              <a:spcBef>
                <a:spcPct val="50000"/>
              </a:spcBef>
              <a:spcAft>
                <a:spcPct val="0"/>
              </a:spcAft>
              <a:defRPr sz="2400">
                <a:solidFill>
                  <a:schemeClr val="tx1"/>
                </a:solidFill>
                <a:latin typeface="Arial" charset="0"/>
              </a:defRPr>
            </a:lvl7pPr>
            <a:lvl8pPr marL="3429000" indent="-228600" defTabSz="955675" eaLnBrk="0" fontAlgn="base" hangingPunct="0">
              <a:spcBef>
                <a:spcPct val="50000"/>
              </a:spcBef>
              <a:spcAft>
                <a:spcPct val="0"/>
              </a:spcAft>
              <a:defRPr sz="2400">
                <a:solidFill>
                  <a:schemeClr val="tx1"/>
                </a:solidFill>
                <a:latin typeface="Arial" charset="0"/>
              </a:defRPr>
            </a:lvl8pPr>
            <a:lvl9pPr marL="3886200" indent="-228600" defTabSz="955675" eaLnBrk="0" fontAlgn="base" hangingPunct="0">
              <a:spcBef>
                <a:spcPct val="50000"/>
              </a:spcBef>
              <a:spcAft>
                <a:spcPct val="0"/>
              </a:spcAft>
              <a:defRPr sz="2400">
                <a:solidFill>
                  <a:schemeClr val="tx1"/>
                </a:solidFill>
                <a:latin typeface="Arial" charset="0"/>
              </a:defRPr>
            </a:lvl9pPr>
          </a:lstStyle>
          <a:p>
            <a:pPr>
              <a:spcBef>
                <a:spcPct val="20000"/>
              </a:spcBef>
              <a:buFontTx/>
              <a:buChar char="•"/>
              <a:defRPr/>
            </a:pPr>
            <a:endParaRPr lang="da-DK" altLang="da-DK" sz="2287" smtClean="0">
              <a:ea typeface="+mn-ea"/>
            </a:endParaRPr>
          </a:p>
        </p:txBody>
      </p:sp>
    </p:spTree>
    <p:extLst>
      <p:ext uri="{BB962C8B-B14F-4D97-AF65-F5344CB8AC3E}">
        <p14:creationId xmlns:p14="http://schemas.microsoft.com/office/powerpoint/2010/main" val="227782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23ED725-3489-4EAC-9A33-20A3A2B1C701}" type="datetimeFigureOut">
              <a:rPr lang="da-DK" smtClean="0"/>
              <a:t>22-05-2017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E995B278-BD5B-4A93-BC48-DB882FD83AB9}" type="slidenum">
              <a:rPr lang="da-DK" smtClean="0"/>
              <a:t>‹nr.›</a:t>
            </a:fld>
            <a:endParaRPr lang="da-DK"/>
          </a:p>
        </p:txBody>
      </p:sp>
    </p:spTree>
    <p:extLst>
      <p:ext uri="{BB962C8B-B14F-4D97-AF65-F5344CB8AC3E}">
        <p14:creationId xmlns:p14="http://schemas.microsoft.com/office/powerpoint/2010/main" val="288362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15"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p:txBody>
          <a:bodyPr/>
          <a:lstStyle>
            <a:lvl1pPr>
              <a:defRPr>
                <a:solidFill>
                  <a:srgbClr val="FFFFFF"/>
                </a:solidFill>
              </a:defRPr>
            </a:lvl1pPr>
          </a:lstStyle>
          <a:p>
            <a:r>
              <a:rPr lang="da-DK" dirty="0" smtClean="0"/>
              <a:t>Klik for at redigere i master</a:t>
            </a:r>
            <a:endParaRPr lang="da-DK" dirty="0"/>
          </a:p>
        </p:txBody>
      </p:sp>
      <p:sp>
        <p:nvSpPr>
          <p:cNvPr id="3" name="Text"/>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28"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7" name="Title"/>
          <p:cNvSpPr>
            <a:spLocks noGrp="1"/>
          </p:cNvSpPr>
          <p:nvPr>
            <p:ph type="title"/>
          </p:nvPr>
        </p:nvSpPr>
        <p:spPr>
          <a:xfrm>
            <a:off x="760939" y="356552"/>
            <a:ext cx="8152874" cy="1001762"/>
          </a:xfrm>
        </p:spPr>
        <p:txBody>
          <a:bodyPr/>
          <a:lstStyle>
            <a:lvl1pPr>
              <a:defRPr>
                <a:solidFill>
                  <a:srgbClr val="FFFFFF"/>
                </a:solidFill>
              </a:defRPr>
            </a:lvl1pPr>
          </a:lstStyle>
          <a:p>
            <a:r>
              <a:rPr lang="da-DK" dirty="0" smtClean="0"/>
              <a:t>Klik for at redigere i master</a:t>
            </a:r>
            <a:endParaRPr lang="da-DK" dirty="0"/>
          </a:p>
        </p:txBody>
      </p:sp>
      <p:sp>
        <p:nvSpPr>
          <p:cNvPr id="3" name="Text"/>
          <p:cNvSpPr>
            <a:spLocks noGrp="1"/>
          </p:cNvSpPr>
          <p:nvPr>
            <p:ph idx="1"/>
          </p:nvPr>
        </p:nvSpPr>
        <p:spPr>
          <a:xfrm>
            <a:off x="765175" y="1638696"/>
            <a:ext cx="6984000" cy="4824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5" name="Footer"/>
          <p:cNvSpPr>
            <a:spLocks noGrp="1"/>
          </p:cNvSpPr>
          <p:nvPr>
            <p:ph type="ftr" sz="quarter" idx="11"/>
          </p:nvPr>
        </p:nvSpPr>
        <p:spPr/>
        <p:txBody>
          <a:bodyPr/>
          <a:lstStyle>
            <a:lvl1pPr>
              <a:defRPr>
                <a:solidFill>
                  <a:srgbClr val="FFFFFF"/>
                </a:solidFill>
              </a:defRPr>
            </a:lvl1pPr>
          </a:lstStyle>
          <a:p>
            <a:endParaRPr lang="da-DK" dirty="0"/>
          </a:p>
        </p:txBody>
      </p:sp>
      <p:sp>
        <p:nvSpPr>
          <p:cNvPr id="6"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2040176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p>
            <a:r>
              <a:rPr lang="da-DK" dirty="0" smtClean="0"/>
              <a:t>Klik for at redigere i master</a:t>
            </a:r>
            <a:endParaRPr lang="da-DK" dirty="0"/>
          </a:p>
        </p:txBody>
      </p:sp>
      <p:sp>
        <p:nvSpPr>
          <p:cNvPr id="3" name="Pladsholder til indhold 2"/>
          <p:cNvSpPr>
            <a:spLocks noGrp="1"/>
          </p:cNvSpPr>
          <p:nvPr>
            <p:ph idx="1"/>
          </p:nvPr>
        </p:nvSpPr>
        <p:spPr>
          <a:xfrm>
            <a:off x="765175" y="1638696"/>
            <a:ext cx="5148264" cy="4823986"/>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8" name="Pladsholder til indhold 3"/>
          <p:cNvSpPr>
            <a:spLocks noGrp="1"/>
          </p:cNvSpPr>
          <p:nvPr>
            <p:ph sz="quarter" idx="13"/>
          </p:nvPr>
        </p:nvSpPr>
        <p:spPr>
          <a:xfrm>
            <a:off x="6269038" y="1638300"/>
            <a:ext cx="5148788" cy="4824396"/>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Date Placeholder 3"/>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smtClean="0"/>
              <a:t>‹nr.›</a:t>
            </a:fld>
            <a:endParaRPr lang="da-DK" dirty="0"/>
          </a:p>
        </p:txBody>
      </p:sp>
    </p:spTree>
    <p:extLst>
      <p:ext uri="{BB962C8B-B14F-4D97-AF65-F5344CB8AC3E}">
        <p14:creationId xmlns:p14="http://schemas.microsoft.com/office/powerpoint/2010/main" val="339551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7" name="Hvid baggrund"/>
          <p:cNvSpPr/>
          <p:nvPr userDrawn="1"/>
        </p:nvSpPr>
        <p:spPr>
          <a:xfrm>
            <a:off x="5981700" y="0"/>
            <a:ext cx="6210299" cy="68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dirty="0"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2" name="Pladsholder til billede 3"/>
          <p:cNvSpPr>
            <a:spLocks noGrp="1"/>
          </p:cNvSpPr>
          <p:nvPr>
            <p:ph type="pic" sz="quarter" idx="13"/>
          </p:nvPr>
        </p:nvSpPr>
        <p:spPr>
          <a:xfrm>
            <a:off x="5981700" y="0"/>
            <a:ext cx="6210299" cy="6800400"/>
          </a:xfrm>
          <a:noFill/>
        </p:spPr>
        <p:txBody>
          <a:bodyPr tIns="648000" anchor="ctr" anchorCtr="0"/>
          <a:lstStyle>
            <a:lvl1pPr marL="0" indent="0" algn="ctr">
              <a:buNone/>
              <a:defRPr sz="1800">
                <a:solidFill>
                  <a:schemeClr val="bg1"/>
                </a:solidFill>
              </a:defRPr>
            </a:lvl1pPr>
          </a:lstStyle>
          <a:p>
            <a:r>
              <a:rPr lang="da-DK" dirty="0" smtClean="0"/>
              <a:t>Klik på ikonet for at tilføje et billede</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08495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002839"/>
              </a:solidFill>
            </a:endParaRPr>
          </a:p>
        </p:txBody>
      </p:sp>
      <p:sp>
        <p:nvSpPr>
          <p:cNvPr id="6" name="PrimaryColor"/>
          <p:cNvSpPr/>
          <p:nvPr userDrawn="1"/>
        </p:nvSpPr>
        <p:spPr>
          <a:xfrm>
            <a:off x="-1" y="0"/>
            <a:ext cx="6019035"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2" name="Title"/>
          <p:cNvSpPr>
            <a:spLocks noGrp="1"/>
          </p:cNvSpPr>
          <p:nvPr>
            <p:ph type="title"/>
          </p:nvPr>
        </p:nvSpPr>
        <p:spPr>
          <a:xfrm>
            <a:off x="760939" y="356552"/>
            <a:ext cx="5152499" cy="1001762"/>
          </a:xfrm>
        </p:spPr>
        <p:txBody>
          <a:bodyPr/>
          <a:lstStyle>
            <a:lvl1pPr>
              <a:defRPr>
                <a:solidFill>
                  <a:srgbClr val="FFFFFF"/>
                </a:solidFill>
              </a:defRPr>
            </a:lvl1pPr>
          </a:lstStyle>
          <a:p>
            <a:r>
              <a:rPr lang="da-DK" dirty="0" smtClean="0"/>
              <a:t>Klik for at redigere i master</a:t>
            </a:r>
            <a:endParaRPr lang="da-DK" dirty="0"/>
          </a:p>
        </p:txBody>
      </p:sp>
      <p:sp>
        <p:nvSpPr>
          <p:cNvPr id="16" name="Text"/>
          <p:cNvSpPr>
            <a:spLocks noGrp="1"/>
          </p:cNvSpPr>
          <p:nvPr>
            <p:ph type="body" sz="quarter" idx="14"/>
          </p:nvPr>
        </p:nvSpPr>
        <p:spPr>
          <a:xfrm>
            <a:off x="765174" y="1638300"/>
            <a:ext cx="4797425" cy="482439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3"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spTree>
    <p:extLst>
      <p:ext uri="{BB962C8B-B14F-4D97-AF65-F5344CB8AC3E}">
        <p14:creationId xmlns:p14="http://schemas.microsoft.com/office/powerpoint/2010/main" val="208701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8D97A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solidFill>
                <a:srgbClr val="8D97A1"/>
              </a:solidFill>
            </a:endParaRPr>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2" name="Title"/>
          <p:cNvSpPr>
            <a:spLocks noGrp="1"/>
          </p:cNvSpPr>
          <p:nvPr>
            <p:ph type="title"/>
          </p:nvPr>
        </p:nvSpPr>
        <p:spPr>
          <a:xfrm>
            <a:off x="760939" y="1357200"/>
            <a:ext cx="10656362" cy="1911600"/>
          </a:xfrm>
        </p:spPr>
        <p:txBody>
          <a:bodyPr/>
          <a:lstStyle>
            <a:lvl1pPr>
              <a:defRPr sz="6600" spc="600" baseline="0">
                <a:solidFill>
                  <a:srgbClr val="FFFFFF"/>
                </a:solidFill>
              </a:defRPr>
            </a:lvl1pPr>
          </a:lstStyle>
          <a:p>
            <a:r>
              <a:rPr lang="da-DK" dirty="0" smtClean="0"/>
              <a:t>Klik for at redigere i master</a:t>
            </a:r>
            <a:endParaRPr lang="da-DK" dirty="0"/>
          </a:p>
        </p:txBody>
      </p:sp>
      <p:sp>
        <p:nvSpPr>
          <p:cNvPr id="13" name="Text"/>
          <p:cNvSpPr>
            <a:spLocks noGrp="1"/>
          </p:cNvSpPr>
          <p:nvPr>
            <p:ph sz="quarter" idx="13"/>
          </p:nvPr>
        </p:nvSpPr>
        <p:spPr>
          <a:xfrm>
            <a:off x="765176" y="3560400"/>
            <a:ext cx="10652124" cy="2736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Date"/>
          <p:cNvSpPr>
            <a:spLocks noGrp="1"/>
          </p:cNvSpPr>
          <p:nvPr>
            <p:ph type="dt" sz="half" idx="10"/>
          </p:nvPr>
        </p:nvSpPr>
        <p:spPr/>
        <p:txBody>
          <a:bodyPr/>
          <a:lstStyle>
            <a:lvl1pPr>
              <a:defRPr>
                <a:solidFill>
                  <a:srgbClr val="FFFFFF"/>
                </a:solidFill>
              </a:defRPr>
            </a:lvl1pPr>
          </a:lstStyle>
          <a:p>
            <a:fld id="{54E0A626-36E7-4ACB-AE94-30B8AB1B2246}" type="datetimeFigureOut">
              <a:rPr lang="da-DK" smtClean="0"/>
              <a:pPr/>
              <a:t>22-05-2017</a:t>
            </a:fld>
            <a:endParaRPr lang="da-DK" dirty="0"/>
          </a:p>
        </p:txBody>
      </p:sp>
      <p:sp>
        <p:nvSpPr>
          <p:cNvPr id="4" name="Footer"/>
          <p:cNvSpPr>
            <a:spLocks noGrp="1"/>
          </p:cNvSpPr>
          <p:nvPr>
            <p:ph type="ftr" sz="quarter" idx="11"/>
          </p:nvPr>
        </p:nvSpPr>
        <p:spPr/>
        <p:txBody>
          <a:bodyPr/>
          <a:lstStyle>
            <a:lvl1pPr>
              <a:defRPr>
                <a:solidFill>
                  <a:srgbClr val="FFFFFF"/>
                </a:solidFill>
              </a:defRPr>
            </a:lvl1pPr>
          </a:lstStyle>
          <a:p>
            <a:endParaRPr lang="da-DK" dirty="0"/>
          </a:p>
        </p:txBody>
      </p:sp>
      <p:sp>
        <p:nvSpPr>
          <p:cNvPr id="5" name="SlideNumber"/>
          <p:cNvSpPr>
            <a:spLocks noGrp="1"/>
          </p:cNvSpPr>
          <p:nvPr>
            <p:ph type="sldNum" sz="quarter" idx="12"/>
          </p:nvPr>
        </p:nvSpPr>
        <p:spPr/>
        <p:txBody>
          <a:bodyPr/>
          <a:lstStyle>
            <a:lvl1pPr>
              <a:defRPr>
                <a:solidFill>
                  <a:srgbClr val="FFFFFF"/>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4149239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chemeClr val="bg1"/>
          </a:solidFill>
        </p:spPr>
        <p:txBody>
          <a:bodyPr lIns="3996000" tIns="0" rIns="0" anchor="ctr" anchorCtr="0"/>
          <a:lstStyle>
            <a:lvl1pPr marL="0" indent="0" algn="ctr">
              <a:buNone/>
              <a:defRPr sz="1800" baseline="0"/>
            </a:lvl1pPr>
          </a:lstStyle>
          <a:p>
            <a:r>
              <a:rPr lang="da-DK" dirty="0" smtClean="0"/>
              <a:t>Klik på ikonet for at tilføje et billede</a:t>
            </a:r>
            <a:endParaRPr lang="da-DK" dirty="0"/>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dirty="0" smtClean="0"/>
              <a:t>Klik for at redigere i master</a:t>
            </a:r>
            <a:endParaRPr lang="da-DK" dirty="0"/>
          </a:p>
        </p:txBody>
      </p:sp>
      <p:sp>
        <p:nvSpPr>
          <p:cNvPr id="13" name="Pladsholder til indhold 2"/>
          <p:cNvSpPr>
            <a:spLocks noGrp="1"/>
          </p:cNvSpPr>
          <p:nvPr>
            <p:ph sz="quarter" idx="13"/>
          </p:nvPr>
        </p:nvSpPr>
        <p:spPr>
          <a:xfrm>
            <a:off x="765176" y="3560064"/>
            <a:ext cx="10652124" cy="2734374"/>
          </a:xfrm>
        </p:spPr>
        <p:txBody>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dato 2"/>
          <p:cNvSpPr>
            <a:spLocks noGrp="1"/>
          </p:cNvSpPr>
          <p:nvPr>
            <p:ph type="dt" sz="half" idx="10"/>
          </p:nvPr>
        </p:nvSpPr>
        <p:spPr/>
        <p:txBody>
          <a:bodyPr/>
          <a:lstStyle/>
          <a:p>
            <a:fld id="{54E0A626-36E7-4ACB-AE94-30B8AB1B2246}" type="datetimeFigureOut">
              <a:rPr lang="da-DK" smtClean="0"/>
              <a:t>22-05-2017</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2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smtClean="0"/>
              <a:t>.</a:t>
            </a:r>
          </a:p>
        </p:txBody>
      </p:sp>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smtClean="0"/>
              <a:t>Klik for at redigere i master</a:t>
            </a:r>
            <a:endParaRPr lang="da-DK" dirty="0"/>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endParaRPr lang="da-DK" dirty="0"/>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tint val="75000"/>
                  </a:schemeClr>
                </a:solidFill>
              </a:defRPr>
            </a:lvl1pPr>
          </a:lstStyle>
          <a:p>
            <a:fld id="{54E0A626-36E7-4ACB-AE94-30B8AB1B2246}" type="datetimeFigureOut">
              <a:rPr lang="da-DK" smtClean="0"/>
              <a:t>22-05-2017</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tint val="75000"/>
                  </a:schemeClr>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tint val="75000"/>
                  </a:schemeClr>
                </a:solidFill>
              </a:defRPr>
            </a:lvl1pPr>
          </a:lstStyle>
          <a:p>
            <a:fld id="{45D37B1E-C366-494F-A587-962AD9AABC83}" type="slidenum">
              <a:rPr lang="da-DK" smtClean="0"/>
              <a:t>‹nr.›</a:t>
            </a:fld>
            <a:endParaRPr lang="da-DK" dirty="0"/>
          </a:p>
        </p:txBody>
      </p:sp>
      <p:sp>
        <p:nvSpPr>
          <p:cNvPr id="10" name="Institutlinje"/>
          <p:cNvSpPr/>
          <p:nvPr userDrawn="1"/>
        </p:nvSpPr>
        <p:spPr>
          <a:xfrm>
            <a:off x="0" y="6800400"/>
            <a:ext cx="12192000" cy="57600"/>
          </a:xfrm>
          <a:prstGeom prst="rect">
            <a:avLst/>
          </a:prstGeom>
          <a:solidFill>
            <a:srgbClr val="0069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smtClean="0"/>
          </a:p>
        </p:txBody>
      </p:sp>
      <p:pic>
        <p:nvPicPr>
          <p:cNvPr id="13" name="(n)B"/>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58" r:id="rId6"/>
    <p:sldLayoutId id="2147483667" r:id="rId7"/>
    <p:sldLayoutId id="2147483657" r:id="rId8"/>
    <p:sldLayoutId id="2147483660" r:id="rId9"/>
    <p:sldLayoutId id="2147483651" r:id="rId10"/>
    <p:sldLayoutId id="2147483665" r:id="rId11"/>
    <p:sldLayoutId id="2147483661" r:id="rId12"/>
    <p:sldLayoutId id="2147483656" r:id="rId13"/>
    <p:sldLayoutId id="2147483666" r:id="rId14"/>
    <p:sldLayoutId id="2147483655" r:id="rId15"/>
    <p:sldLayoutId id="2147483654" r:id="rId16"/>
    <p:sldLayoutId id="2147483668" r:id="rId17"/>
    <p:sldLayoutId id="2147483682" r:id="rId18"/>
  </p:sldLayoutIdLst>
  <p:timing>
    <p:tnLst>
      <p:par>
        <p:cTn id="1" dur="indefinite" restart="never" nodeType="tmRoot"/>
      </p:par>
    </p:tnLst>
  </p:timing>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forskning.fupa@rn.d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birthe_gersboll@toyota.dk" TargetMode="External"/><Relationship Id="rId4" Type="http://schemas.openxmlformats.org/officeDocument/2006/relationships/hyperlink" Target="http://www.rn.dk/Sundhed/Til-sundhedsfaglige-og-samarbejdspartnere/Forskning/Forskningsfinansiering/Sundhedsvidenskabelige-Forskningsfon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newsroom.au.dk/typo3temp/_processed_/csm_Pernille_Skjold_KingoBillede_12ae5e1a36.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endParaRPr lang="da-DK" dirty="0"/>
          </a:p>
        </p:txBody>
      </p:sp>
      <p:sp>
        <p:nvSpPr>
          <p:cNvPr id="7170" name="Rectangle 3"/>
          <p:cNvSpPr>
            <a:spLocks noGrp="1" noChangeArrowheads="1"/>
          </p:cNvSpPr>
          <p:nvPr>
            <p:ph type="subTitle" idx="4294967295"/>
          </p:nvPr>
        </p:nvSpPr>
        <p:spPr>
          <a:xfrm>
            <a:off x="3940175" y="1878013"/>
            <a:ext cx="8251825" cy="2308225"/>
          </a:xfrm>
        </p:spPr>
        <p:txBody>
          <a:bodyPr/>
          <a:lstStyle/>
          <a:p>
            <a:pPr marL="0" indent="0" algn="ctr">
              <a:buNone/>
            </a:pPr>
            <a:r>
              <a:rPr lang="da-DK" altLang="da-DK" sz="3431" b="1" dirty="0">
                <a:latin typeface="Arial" panose="020B0604020202020204" pitchFamily="34" charset="0"/>
                <a:ea typeface="ＭＳ Ｐゴシック" panose="020B0600070205080204" pitchFamily="34" charset="-128"/>
              </a:rPr>
              <a:t>Forskningsmøde</a:t>
            </a:r>
          </a:p>
          <a:p>
            <a:pPr marL="0" indent="0" algn="ctr">
              <a:buNone/>
            </a:pPr>
            <a:r>
              <a:rPr lang="da-DK" altLang="da-DK" sz="3431" b="1" dirty="0">
                <a:latin typeface="Arial" panose="020B0604020202020204" pitchFamily="34" charset="0"/>
                <a:ea typeface="ＭＳ Ｐゴシック" panose="020B0600070205080204" pitchFamily="34" charset="-128"/>
              </a:rPr>
              <a:t>Urologisk forskningsenhed</a:t>
            </a:r>
          </a:p>
          <a:p>
            <a:pPr marL="0" indent="0" algn="ctr">
              <a:buNone/>
            </a:pPr>
            <a:r>
              <a:rPr lang="da-DK" altLang="da-DK" sz="3431" b="1" dirty="0" smtClean="0">
                <a:latin typeface="Arial" panose="020B0604020202020204" pitchFamily="34" charset="0"/>
                <a:ea typeface="ＭＳ Ｐゴシック" panose="020B0600070205080204" pitchFamily="34" charset="-128"/>
              </a:rPr>
              <a:t>27/04-17</a:t>
            </a:r>
            <a:endParaRPr lang="da-DK" altLang="da-DK" sz="3431" b="1" dirty="0">
              <a:latin typeface="Arial" panose="020B0604020202020204" pitchFamily="34" charset="0"/>
              <a:ea typeface="ＭＳ Ｐゴシック" panose="020B0600070205080204" pitchFamily="34" charset="-128"/>
            </a:endParaRPr>
          </a:p>
        </p:txBody>
      </p:sp>
      <p:sp>
        <p:nvSpPr>
          <p:cNvPr id="7171" name="Rectangle 2"/>
          <p:cNvSpPr>
            <a:spLocks noChangeArrowheads="1"/>
          </p:cNvSpPr>
          <p:nvPr/>
        </p:nvSpPr>
        <p:spPr bwMode="auto">
          <a:xfrm>
            <a:off x="1772874" y="1301098"/>
            <a:ext cx="8370905" cy="147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6" tIns="45552" rIns="91106" bIns="45552" anchor="b"/>
          <a:lstStyle>
            <a:lvl1pPr defTabSz="955675">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defTabSz="955675">
              <a:spcBef>
                <a:spcPct val="20000"/>
              </a:spcBef>
              <a:buChar char="–"/>
              <a:defRPr sz="2100">
                <a:solidFill>
                  <a:schemeClr val="tx1"/>
                </a:solidFill>
                <a:latin typeface="Arial" panose="020B0604020202020204" pitchFamily="34" charset="0"/>
                <a:ea typeface="ＭＳ Ｐゴシック" panose="020B0600070205080204" pitchFamily="34" charset="-128"/>
              </a:defRPr>
            </a:lvl2pPr>
            <a:lvl3pPr marL="1143000" indent="-228600" defTabSz="955675">
              <a:spcBef>
                <a:spcPct val="20000"/>
              </a:spcBef>
              <a:buChar char="•"/>
              <a:defRPr sz="1900">
                <a:solidFill>
                  <a:schemeClr val="tx1"/>
                </a:solidFill>
                <a:latin typeface="Arial" panose="020B0604020202020204" pitchFamily="34" charset="0"/>
                <a:ea typeface="ＭＳ Ｐゴシック" panose="020B0600070205080204" pitchFamily="34" charset="-128"/>
              </a:defRPr>
            </a:lvl3pPr>
            <a:lvl4pPr marL="1600200" indent="-228600" defTabSz="955675">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defTabSz="955675">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defTabSz="955675"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defTabSz="955675"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defTabSz="955675"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defTabSz="955675"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ctr">
              <a:lnSpc>
                <a:spcPts val="3621"/>
              </a:lnSpc>
              <a:spcBef>
                <a:spcPct val="0"/>
              </a:spcBef>
              <a:buNone/>
            </a:pPr>
            <a:endParaRPr lang="en-GB" altLang="da-DK" sz="2859"/>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dirty="0" err="1" smtClean="0"/>
              <a:t>Ph</a:t>
            </a:r>
            <a:r>
              <a:rPr lang="da-DK" sz="4000" dirty="0" smtClean="0"/>
              <a:t>-D projekter in spe</a:t>
            </a:r>
            <a:endParaRPr lang="da-DK" sz="4000" dirty="0"/>
          </a:p>
        </p:txBody>
      </p:sp>
      <p:sp>
        <p:nvSpPr>
          <p:cNvPr id="3" name="Pladsholder til indhold 2"/>
          <p:cNvSpPr>
            <a:spLocks noGrp="1"/>
          </p:cNvSpPr>
          <p:nvPr>
            <p:ph idx="1"/>
          </p:nvPr>
        </p:nvSpPr>
        <p:spPr>
          <a:xfrm>
            <a:off x="515792" y="2051038"/>
            <a:ext cx="10655999" cy="4824000"/>
          </a:xfrm>
        </p:spPr>
        <p:txBody>
          <a:bodyPr/>
          <a:lstStyle/>
          <a:p>
            <a:r>
              <a:rPr lang="da-DK" sz="3200" dirty="0" smtClean="0"/>
              <a:t>Nyre cancer og asbest</a:t>
            </a:r>
          </a:p>
          <a:p>
            <a:r>
              <a:rPr lang="da-DK" sz="3200" dirty="0" smtClean="0"/>
              <a:t>Simulering / robot</a:t>
            </a:r>
            <a:endParaRPr lang="da-DK" sz="3200" dirty="0"/>
          </a:p>
        </p:txBody>
      </p:sp>
    </p:spTree>
    <p:extLst>
      <p:ext uri="{BB962C8B-B14F-4D97-AF65-F5344CB8AC3E}">
        <p14:creationId xmlns:p14="http://schemas.microsoft.com/office/powerpoint/2010/main" val="173890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5400" dirty="0" smtClean="0"/>
              <a:t>					NUF- </a:t>
            </a:r>
            <a:r>
              <a:rPr lang="en-US" dirty="0" err="1" smtClean="0"/>
              <a:t>fordrag</a:t>
            </a:r>
            <a:r>
              <a:rPr lang="en-US" dirty="0" smtClean="0"/>
              <a:t>/</a:t>
            </a:r>
            <a:r>
              <a:rPr lang="en-US" dirty="0" err="1" smtClean="0"/>
              <a:t>postere</a:t>
            </a:r>
            <a:endParaRPr lang="en-US" dirty="0"/>
          </a:p>
        </p:txBody>
      </p:sp>
      <p:sp>
        <p:nvSpPr>
          <p:cNvPr id="3" name="Pladsholder til indhold 2"/>
          <p:cNvSpPr>
            <a:spLocks noGrp="1"/>
          </p:cNvSpPr>
          <p:nvPr>
            <p:ph idx="1"/>
          </p:nvPr>
        </p:nvSpPr>
        <p:spPr/>
        <p:txBody>
          <a:bodyPr/>
          <a:lstStyle/>
          <a:p>
            <a:pPr marL="0" lvl="0" indent="0">
              <a:buNone/>
            </a:pPr>
            <a:r>
              <a:rPr lang="en-US" sz="1800" b="1" dirty="0" smtClean="0"/>
              <a:t>1) EXTRACORPOREAL </a:t>
            </a:r>
            <a:r>
              <a:rPr lang="en-US" sz="1800" b="1" dirty="0"/>
              <a:t>SHOCK WAVE LITHOTRIPSI OF KIDNEY STONES AT A SMALL PERIFERAL DISTRICT HOSPITAL ON THE FAROE ISLANDS </a:t>
            </a:r>
            <a:endParaRPr lang="da-DK" sz="1800" b="1" dirty="0"/>
          </a:p>
          <a:p>
            <a:pPr marL="0" indent="0">
              <a:buNone/>
            </a:pPr>
            <a:r>
              <a:rPr lang="da-DK" sz="1800" b="1" dirty="0"/>
              <a:t>Johan Poulsen</a:t>
            </a:r>
            <a:r>
              <a:rPr lang="da-DK" sz="1800" b="1" baseline="30000" dirty="0"/>
              <a:t>*</a:t>
            </a:r>
            <a:r>
              <a:rPr lang="da-DK" sz="1800" b="1" dirty="0"/>
              <a:t>, Joan Sivertsen</a:t>
            </a:r>
            <a:r>
              <a:rPr lang="da-DK" sz="1800" b="1" baseline="30000" dirty="0"/>
              <a:t>1</a:t>
            </a:r>
            <a:r>
              <a:rPr lang="da-DK" sz="1800" b="1" dirty="0"/>
              <a:t>, Heri Olsen</a:t>
            </a:r>
            <a:r>
              <a:rPr lang="da-DK" sz="1800" b="1" baseline="30000" dirty="0"/>
              <a:t>1</a:t>
            </a:r>
            <a:r>
              <a:rPr lang="da-DK" sz="1800" b="1" dirty="0"/>
              <a:t>, Helena K. </a:t>
            </a:r>
            <a:r>
              <a:rPr lang="da-DK" sz="1800" b="1" dirty="0" smtClean="0"/>
              <a:t>Sundsskard</a:t>
            </a:r>
            <a:r>
              <a:rPr lang="da-DK" sz="1800" b="1" baseline="30000" dirty="0" smtClean="0"/>
              <a:t>1 1</a:t>
            </a:r>
            <a:r>
              <a:rPr lang="da-DK" sz="1800" b="1" dirty="0" smtClean="0"/>
              <a:t>Department </a:t>
            </a:r>
            <a:r>
              <a:rPr lang="da-DK" sz="1800" b="1" dirty="0"/>
              <a:t>of </a:t>
            </a:r>
            <a:r>
              <a:rPr lang="da-DK" sz="1800" b="1" dirty="0" err="1"/>
              <a:t>Urology</a:t>
            </a:r>
            <a:r>
              <a:rPr lang="da-DK" sz="1800" b="1" dirty="0"/>
              <a:t>, Klaksvig Sygehus, Klaksvig, </a:t>
            </a:r>
            <a:r>
              <a:rPr lang="da-DK" sz="1800" b="1" dirty="0" err="1"/>
              <a:t>Faroe</a:t>
            </a:r>
            <a:r>
              <a:rPr lang="da-DK" sz="1800" b="1" dirty="0"/>
              <a:t> Islands</a:t>
            </a:r>
          </a:p>
          <a:p>
            <a:pPr marL="0" lvl="0" indent="0">
              <a:buNone/>
            </a:pPr>
            <a:r>
              <a:rPr lang="en-US" b="1" dirty="0" smtClean="0"/>
              <a:t>2) THE </a:t>
            </a:r>
            <a:r>
              <a:rPr lang="en-US" b="1" dirty="0"/>
              <a:t>PREVALENCE AND OUTCOMES OF FRAILTY IN ELDERLY PATIENTS UNDERGOING CURATIVE SURGERY FOR UROLOGIC MALIGNANCY – A PILOT STUDY.</a:t>
            </a:r>
            <a:br>
              <a:rPr lang="en-US" b="1" dirty="0"/>
            </a:br>
            <a:r>
              <a:rPr lang="en-US" b="1" dirty="0" smtClean="0"/>
              <a:t>Anna </a:t>
            </a:r>
            <a:r>
              <a:rPr lang="en-US" b="1" dirty="0"/>
              <a:t>Emilie </a:t>
            </a:r>
            <a:r>
              <a:rPr lang="en-US" b="1" dirty="0" err="1"/>
              <a:t>Livbjerg</a:t>
            </a:r>
            <a:r>
              <a:rPr lang="en-US" b="1" baseline="30000" dirty="0"/>
              <a:t>*</a:t>
            </a:r>
            <a:r>
              <a:rPr lang="en-US" b="1" dirty="0"/>
              <a:t>, </a:t>
            </a:r>
            <a:r>
              <a:rPr lang="en-US" b="1" dirty="0" err="1"/>
              <a:t>Torben</a:t>
            </a:r>
            <a:r>
              <a:rPr lang="en-US" b="1" dirty="0"/>
              <a:t> </a:t>
            </a:r>
            <a:r>
              <a:rPr lang="en-US" b="1" dirty="0" smtClean="0"/>
              <a:t>Dørflinger</a:t>
            </a:r>
            <a:r>
              <a:rPr lang="en-US" b="1" baseline="30000" dirty="0" smtClean="0"/>
              <a:t>1 1</a:t>
            </a:r>
            <a:r>
              <a:rPr lang="en-US" b="1" dirty="0" smtClean="0"/>
              <a:t>Department </a:t>
            </a:r>
            <a:r>
              <a:rPr lang="en-US" b="1" dirty="0"/>
              <a:t>of Urology, Aalborg University Hospital, Aalborg, Denmark</a:t>
            </a:r>
            <a:endParaRPr lang="da-DK" b="1" dirty="0"/>
          </a:p>
          <a:p>
            <a:pPr marL="0" indent="0">
              <a:buNone/>
            </a:pPr>
            <a:r>
              <a:rPr lang="da-DK" b="1" dirty="0"/>
              <a:t> </a:t>
            </a:r>
            <a:r>
              <a:rPr lang="da-DK" b="1" dirty="0" smtClean="0"/>
              <a:t>3) </a:t>
            </a:r>
            <a:r>
              <a:rPr lang="en-GB" b="1" dirty="0"/>
              <a:t>ADULT URETHROPLASTY SURGERY IN DENMARK 2014-2017. ANALYSIS OF RESULTS AND </a:t>
            </a:r>
            <a:r>
              <a:rPr lang="en-GB" b="1" dirty="0" smtClean="0"/>
              <a:t>COMPLICATIONS</a:t>
            </a:r>
          </a:p>
          <a:p>
            <a:pPr marL="0" lvl="0" indent="0">
              <a:buNone/>
            </a:pPr>
            <a:r>
              <a:rPr lang="en-GB" b="1" dirty="0" err="1" smtClean="0"/>
              <a:t>Haase</a:t>
            </a:r>
            <a:r>
              <a:rPr lang="en-GB" b="1" dirty="0" smtClean="0"/>
              <a:t> R, Sander L. </a:t>
            </a:r>
            <a:r>
              <a:rPr lang="en-US" b="1" dirty="0" smtClean="0"/>
              <a:t>Department </a:t>
            </a:r>
            <a:r>
              <a:rPr lang="en-US" b="1" dirty="0"/>
              <a:t>of Urology, Aalborg University Hospital, Aalborg, Denmark</a:t>
            </a:r>
            <a:endParaRPr lang="da-DK" b="1" dirty="0"/>
          </a:p>
          <a:p>
            <a:endParaRPr lang="da-DK" dirty="0"/>
          </a:p>
          <a:p>
            <a:endParaRPr lang="en-US" dirty="0"/>
          </a:p>
        </p:txBody>
      </p:sp>
    </p:spTree>
    <p:extLst>
      <p:ext uri="{BB962C8B-B14F-4D97-AF65-F5344CB8AC3E}">
        <p14:creationId xmlns:p14="http://schemas.microsoft.com/office/powerpoint/2010/main" val="341815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altLang="da-DK" sz="4000" dirty="0" smtClean="0">
                <a:latin typeface="Arial" pitchFamily="34" charset="0"/>
                <a:ea typeface="ＭＳ Ｐゴシック" pitchFamily="34" charset="-128"/>
              </a:rPr>
              <a:t>Forskningsårs-studerende</a:t>
            </a:r>
            <a:endParaRPr lang="da-DK" altLang="da-DK" sz="4000" dirty="0">
              <a:effectLst>
                <a:outerShdw blurRad="38100" dist="38100" dir="2700000" algn="tl">
                  <a:srgbClr val="C0C0C0"/>
                </a:outerShdw>
              </a:effectLst>
              <a:latin typeface="Arial" pitchFamily="34" charset="0"/>
              <a:ea typeface="ＭＳ Ｐゴシック" pitchFamily="34" charset="-128"/>
            </a:endParaRPr>
          </a:p>
        </p:txBody>
      </p:sp>
      <p:sp>
        <p:nvSpPr>
          <p:cNvPr id="23555" name="Rectangle 3"/>
          <p:cNvSpPr>
            <a:spLocks noGrp="1" noChangeArrowheads="1"/>
          </p:cNvSpPr>
          <p:nvPr>
            <p:ph idx="1"/>
          </p:nvPr>
        </p:nvSpPr>
        <p:spPr/>
        <p:txBody>
          <a:bodyPr/>
          <a:lstStyle/>
          <a:p>
            <a:pPr marL="457200" indent="-457200">
              <a:buClr>
                <a:schemeClr val="tx1"/>
              </a:buClr>
              <a:buAutoNum type="arabicParenR"/>
            </a:pPr>
            <a:r>
              <a:rPr lang="en-GB" altLang="da-DK" sz="3200" dirty="0" err="1" smtClean="0">
                <a:latin typeface="Arial" panose="020B0604020202020204" pitchFamily="34" charset="0"/>
                <a:ea typeface="ＭＳ Ｐゴシック" panose="020B0600070205080204" pitchFamily="34" charset="-128"/>
              </a:rPr>
              <a:t>Prospektiv</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randomiseret</a:t>
            </a:r>
            <a:r>
              <a:rPr lang="en-GB" altLang="da-DK" sz="3200" dirty="0" smtClean="0">
                <a:latin typeface="Arial" panose="020B0604020202020204" pitchFamily="34" charset="0"/>
                <a:ea typeface="ＭＳ Ｐゴシック" panose="020B0600070205080204" pitchFamily="34" charset="-128"/>
              </a:rPr>
              <a:t> placebo </a:t>
            </a:r>
            <a:r>
              <a:rPr lang="en-GB" altLang="da-DK" sz="3200" dirty="0" err="1" smtClean="0">
                <a:latin typeface="Arial" panose="020B0604020202020204" pitchFamily="34" charset="0"/>
                <a:ea typeface="ＭＳ Ｐゴシック" panose="020B0600070205080204" pitchFamily="34" charset="-128"/>
              </a:rPr>
              <a:t>undersøgelse</a:t>
            </a:r>
            <a:r>
              <a:rPr lang="en-GB" altLang="da-DK" sz="3200" dirty="0" smtClean="0">
                <a:latin typeface="Arial" panose="020B0604020202020204" pitchFamily="34" charset="0"/>
                <a:ea typeface="ＭＳ Ｐゴシック" panose="020B0600070205080204" pitchFamily="34" charset="-128"/>
              </a:rPr>
              <a:t> med ESWT </a:t>
            </a:r>
            <a:r>
              <a:rPr lang="en-GB" altLang="da-DK" sz="3200" dirty="0" err="1" smtClean="0">
                <a:latin typeface="Arial" panose="020B0604020202020204" pitchFamily="34" charset="0"/>
                <a:ea typeface="ＭＳ Ｐゴシック" panose="020B0600070205080204" pitchFamily="34" charset="-128"/>
              </a:rPr>
              <a:t>til</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mænd</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som</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får</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foretaget</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cystctomi</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eller</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radikal</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prostatctomi</a:t>
            </a:r>
            <a:r>
              <a:rPr lang="en-GB" altLang="da-DK" sz="3200" dirty="0" smtClean="0">
                <a:latin typeface="Arial" panose="020B0604020202020204" pitchFamily="34" charset="0"/>
                <a:ea typeface="ＭＳ Ｐゴシック" panose="020B0600070205080204" pitchFamily="34" charset="-128"/>
              </a:rPr>
              <a:t> (?)</a:t>
            </a:r>
          </a:p>
          <a:p>
            <a:pPr marL="457200" indent="-457200">
              <a:buClr>
                <a:schemeClr val="tx1"/>
              </a:buClr>
              <a:buAutoNum type="arabicParenR"/>
            </a:pPr>
            <a:r>
              <a:rPr lang="en-GB" altLang="da-DK" sz="3200" dirty="0" err="1" smtClean="0">
                <a:latin typeface="Arial" panose="020B0604020202020204" pitchFamily="34" charset="0"/>
                <a:ea typeface="ＭＳ Ｐゴシック" panose="020B0600070205080204" pitchFamily="34" charset="-128"/>
              </a:rPr>
              <a:t>Stamceller</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til</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kontinens</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efter</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prostatectomi</a:t>
            </a:r>
            <a:r>
              <a:rPr lang="en-GB" altLang="da-DK" sz="3200" dirty="0" smtClean="0">
                <a:latin typeface="Arial" panose="020B0604020202020204" pitchFamily="34" charset="0"/>
                <a:ea typeface="ＭＳ Ｐゴシック" panose="020B0600070205080204" pitchFamily="34" charset="-128"/>
              </a:rPr>
              <a:t> (LS)</a:t>
            </a:r>
          </a:p>
          <a:p>
            <a:pPr marL="457200" indent="-457200">
              <a:buClr>
                <a:schemeClr val="tx1"/>
              </a:buClr>
              <a:buAutoNum type="arabicParenR"/>
            </a:pPr>
            <a:r>
              <a:rPr lang="en-GB" altLang="da-DK" sz="3200" dirty="0" err="1" smtClean="0">
                <a:latin typeface="Arial" panose="020B0604020202020204" pitchFamily="34" charset="0"/>
                <a:ea typeface="ＭＳ Ｐゴシック" panose="020B0600070205080204" pitchFamily="34" charset="-128"/>
              </a:rPr>
              <a:t>Kateter</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beh</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ved</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ptt</a:t>
            </a:r>
            <a:r>
              <a:rPr lang="en-GB" altLang="da-DK" sz="3200" dirty="0" smtClean="0">
                <a:latin typeface="Arial" panose="020B0604020202020204" pitchFamily="34" charset="0"/>
                <a:ea typeface="ＭＳ Ｐゴシック" panose="020B0600070205080204" pitchFamily="34" charset="-128"/>
              </a:rPr>
              <a:t> med permanent </a:t>
            </a:r>
            <a:r>
              <a:rPr lang="en-GB" altLang="da-DK" sz="3200" dirty="0" err="1" smtClean="0">
                <a:latin typeface="Arial" panose="020B0604020202020204" pitchFamily="34" charset="0"/>
                <a:ea typeface="ＭＳ Ｐゴシック" panose="020B0600070205080204" pitchFamily="34" charset="-128"/>
              </a:rPr>
              <a:t>nefrostomi</a:t>
            </a:r>
            <a:r>
              <a:rPr lang="en-GB" altLang="da-DK" sz="3200" dirty="0" smtClean="0">
                <a:latin typeface="Arial" panose="020B0604020202020204" pitchFamily="34" charset="0"/>
                <a:ea typeface="ＭＳ Ｐゴシック" panose="020B0600070205080204" pitchFamily="34" charset="-128"/>
              </a:rPr>
              <a:t>/</a:t>
            </a:r>
            <a:r>
              <a:rPr lang="en-GB" altLang="da-DK" sz="3200" dirty="0" err="1" smtClean="0">
                <a:latin typeface="Arial" panose="020B0604020202020204" pitchFamily="34" charset="0"/>
                <a:ea typeface="ＭＳ Ｐゴシック" panose="020B0600070205080204" pitchFamily="34" charset="-128"/>
              </a:rPr>
              <a:t>suprpubisk</a:t>
            </a:r>
            <a:r>
              <a:rPr lang="en-GB" altLang="da-DK" sz="3200" dirty="0" smtClean="0">
                <a:latin typeface="Arial" panose="020B0604020202020204" pitchFamily="34" charset="0"/>
                <a:ea typeface="ＭＳ Ｐゴシック" panose="020B0600070205080204" pitchFamily="34" charset="-128"/>
              </a:rPr>
              <a:t> </a:t>
            </a:r>
            <a:r>
              <a:rPr lang="en-GB" altLang="da-DK" sz="3200" dirty="0" err="1" smtClean="0">
                <a:latin typeface="Arial" panose="020B0604020202020204" pitchFamily="34" charset="0"/>
                <a:ea typeface="ＭＳ Ｐゴシック" panose="020B0600070205080204" pitchFamily="34" charset="-128"/>
              </a:rPr>
              <a:t>kateter</a:t>
            </a:r>
            <a:r>
              <a:rPr lang="en-GB" altLang="da-DK" sz="3200" dirty="0" smtClean="0">
                <a:latin typeface="Arial" panose="020B0604020202020204" pitchFamily="34" charset="0"/>
                <a:ea typeface="ＭＳ Ｐゴシック" panose="020B0600070205080204" pitchFamily="34" charset="-128"/>
              </a:rPr>
              <a:t> (MN)</a:t>
            </a:r>
          </a:p>
          <a:p>
            <a:pPr marL="0" indent="0">
              <a:buClr>
                <a:schemeClr val="tx1"/>
              </a:buClr>
              <a:buNone/>
            </a:pPr>
            <a:endParaRPr lang="en-GB" altLang="da-DK"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altLang="da-DK" sz="4400" dirty="0" smtClean="0">
                <a:latin typeface="Arial" pitchFamily="34" charset="0"/>
                <a:ea typeface="ＭＳ Ｐゴシック" pitchFamily="34" charset="-128"/>
              </a:rPr>
              <a:t>Elite-studerende</a:t>
            </a:r>
            <a:endParaRPr lang="da-DK" altLang="da-DK" sz="4400" dirty="0">
              <a:effectLst>
                <a:outerShdw blurRad="38100" dist="38100" dir="2700000" algn="tl">
                  <a:srgbClr val="C0C0C0"/>
                </a:outerShdw>
              </a:effectLst>
              <a:latin typeface="Arial" pitchFamily="34" charset="0"/>
              <a:ea typeface="ＭＳ Ｐゴシック" pitchFamily="34" charset="-128"/>
            </a:endParaRPr>
          </a:p>
        </p:txBody>
      </p:sp>
      <p:sp>
        <p:nvSpPr>
          <p:cNvPr id="25603" name="Rectangle 3"/>
          <p:cNvSpPr>
            <a:spLocks noGrp="1" noChangeArrowheads="1"/>
          </p:cNvSpPr>
          <p:nvPr>
            <p:ph idx="1"/>
          </p:nvPr>
        </p:nvSpPr>
        <p:spPr/>
        <p:txBody>
          <a:bodyPr/>
          <a:lstStyle/>
          <a:p>
            <a:pPr marL="0" indent="0">
              <a:buClr>
                <a:schemeClr val="tx1"/>
              </a:buClr>
              <a:buNone/>
            </a:pPr>
            <a:r>
              <a:rPr lang="da-DK" altLang="da-DK" sz="4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Andreas </a:t>
            </a:r>
            <a:r>
              <a:rPr lang="da-DK" altLang="da-DK" sz="44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Hvolbek</a:t>
            </a:r>
            <a:r>
              <a:rPr lang="da-DK" altLang="da-DK" sz="4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Validitet studie af </a:t>
            </a:r>
            <a:r>
              <a:rPr lang="da-DK" altLang="da-DK" sz="44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symbionix</a:t>
            </a:r>
            <a:r>
              <a:rPr lang="da-DK" altLang="da-DK" sz="4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a:r>
            <a:r>
              <a:rPr lang="da-DK" altLang="da-DK" sz="44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mhp</a:t>
            </a:r>
            <a:r>
              <a:rPr lang="da-DK" altLang="da-DK" sz="4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 at kunne lave en simulations certificering som del element til radikal </a:t>
            </a:r>
            <a:r>
              <a:rPr lang="da-DK" altLang="da-DK" sz="4400" dirty="0" err="1"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prostatectomi</a:t>
            </a:r>
            <a:r>
              <a:rPr lang="da-DK" altLang="da-DK" sz="4400"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a:t>
            </a:r>
            <a:endParaRPr lang="en-GB" altLang="da-DK" sz="4400" i="1" dirty="0" smtClean="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Clr>
                <a:schemeClr val="tx1"/>
              </a:buClr>
              <a:buNone/>
            </a:pPr>
            <a:endParaRPr lang="en-GB" altLang="da-DK" sz="4400" b="1" i="1"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altLang="da-DK" dirty="0" smtClean="0">
                <a:latin typeface="Arial" pitchFamily="34" charset="0"/>
                <a:ea typeface="ＭＳ Ｐゴシック" pitchFamily="34" charset="-128"/>
              </a:rPr>
              <a:t>Kandidat speciale </a:t>
            </a:r>
            <a:endParaRPr lang="da-DK" altLang="da-DK" sz="4574" dirty="0">
              <a:effectLst>
                <a:outerShdw blurRad="38100" dist="38100" dir="2700000" algn="tl">
                  <a:srgbClr val="C0C0C0"/>
                </a:outerShdw>
              </a:effectLst>
              <a:latin typeface="Arial" pitchFamily="34" charset="0"/>
              <a:ea typeface="ＭＳ Ｐゴシック" pitchFamily="34" charset="-128"/>
            </a:endParaRPr>
          </a:p>
        </p:txBody>
      </p:sp>
      <p:sp>
        <p:nvSpPr>
          <p:cNvPr id="25603" name="Rectangle 3"/>
          <p:cNvSpPr>
            <a:spLocks noGrp="1" noChangeArrowheads="1"/>
          </p:cNvSpPr>
          <p:nvPr>
            <p:ph idx="1"/>
          </p:nvPr>
        </p:nvSpPr>
        <p:spPr/>
        <p:txBody>
          <a:bodyPr/>
          <a:lstStyle/>
          <a:p>
            <a:pPr marL="0" indent="0">
              <a:buClr>
                <a:schemeClr val="tx1"/>
              </a:buClr>
              <a:buNone/>
            </a:pPr>
            <a:r>
              <a:rPr lang="en-GB" altLang="da-DK" dirty="0" smtClean="0">
                <a:latin typeface="Arial" panose="020B0604020202020204" pitchFamily="34" charset="0"/>
                <a:ea typeface="ＭＳ Ｐゴシック" panose="020B0600070205080204" pitchFamily="34" charset="-128"/>
              </a:rPr>
              <a:t>Emilie </a:t>
            </a:r>
            <a:r>
              <a:rPr lang="en-GB" altLang="da-DK" dirty="0" err="1" smtClean="0">
                <a:latin typeface="Arial" panose="020B0604020202020204" pitchFamily="34" charset="0"/>
                <a:ea typeface="ＭＳ Ｐゴシック" panose="020B0600070205080204" pitchFamily="34" charset="-128"/>
              </a:rPr>
              <a:t>Glarbjerg</a:t>
            </a:r>
            <a:endParaRPr lang="en-GB" altLang="da-DK" dirty="0" smtClean="0">
              <a:latin typeface="Arial" panose="020B0604020202020204" pitchFamily="34" charset="0"/>
              <a:ea typeface="ＭＳ Ｐゴシック" panose="020B0600070205080204" pitchFamily="34" charset="-128"/>
            </a:endParaRPr>
          </a:p>
          <a:p>
            <a:pPr marL="0" indent="0">
              <a:buClr>
                <a:schemeClr val="tx1"/>
              </a:buClr>
              <a:buNone/>
            </a:pPr>
            <a:r>
              <a:rPr lang="da-DK" altLang="da-DK" i="1" dirty="0" smtClean="0">
                <a:latin typeface="Arial" panose="020B0604020202020204" pitchFamily="34" charset="0"/>
                <a:ea typeface="ＭＳ Ｐゴシック" panose="020B0600070205080204" pitchFamily="34" charset="-128"/>
              </a:rPr>
              <a:t>A </a:t>
            </a:r>
            <a:r>
              <a:rPr lang="da-DK" altLang="da-DK" i="1" dirty="0" err="1" smtClean="0">
                <a:latin typeface="Arial" panose="020B0604020202020204" pitchFamily="34" charset="0"/>
                <a:ea typeface="ＭＳ Ｐゴシック" panose="020B0600070205080204" pitchFamily="34" charset="-128"/>
              </a:rPr>
              <a:t>prospective</a:t>
            </a:r>
            <a:r>
              <a:rPr lang="da-DK" altLang="da-DK" i="1" dirty="0" smtClean="0">
                <a:latin typeface="Arial" panose="020B0604020202020204" pitchFamily="34" charset="0"/>
                <a:ea typeface="ＭＳ Ｐゴシック" panose="020B0600070205080204" pitchFamily="34" charset="-128"/>
              </a:rPr>
              <a:t> </a:t>
            </a:r>
            <a:r>
              <a:rPr lang="da-DK" altLang="da-DK" i="1" dirty="0" err="1" smtClean="0">
                <a:latin typeface="Arial" panose="020B0604020202020204" pitchFamily="34" charset="0"/>
                <a:ea typeface="ＭＳ Ｐゴシック" panose="020B0600070205080204" pitchFamily="34" charset="-128"/>
              </a:rPr>
              <a:t>study</a:t>
            </a:r>
            <a:r>
              <a:rPr lang="da-DK" altLang="da-DK" i="1" dirty="0" smtClean="0">
                <a:latin typeface="Arial" panose="020B0604020202020204" pitchFamily="34" charset="0"/>
                <a:ea typeface="ＭＳ Ｐゴシック" panose="020B0600070205080204" pitchFamily="34" charset="-128"/>
              </a:rPr>
              <a:t> of the </a:t>
            </a:r>
            <a:r>
              <a:rPr lang="da-DK" altLang="da-DK" i="1" dirty="0" err="1" smtClean="0">
                <a:latin typeface="Arial" panose="020B0604020202020204" pitchFamily="34" charset="0"/>
                <a:ea typeface="ＭＳ Ｐゴシック" panose="020B0600070205080204" pitchFamily="34" charset="-128"/>
              </a:rPr>
              <a:t>implementation</a:t>
            </a:r>
            <a:r>
              <a:rPr lang="da-DK" altLang="da-DK" i="1" dirty="0" smtClean="0">
                <a:latin typeface="Arial" panose="020B0604020202020204" pitchFamily="34" charset="0"/>
                <a:ea typeface="ＭＳ Ｐゴシック" panose="020B0600070205080204" pitchFamily="34" charset="-128"/>
              </a:rPr>
              <a:t> of </a:t>
            </a:r>
            <a:r>
              <a:rPr lang="da-DK" altLang="da-DK" i="1" dirty="0" err="1" smtClean="0">
                <a:latin typeface="Arial" panose="020B0604020202020204" pitchFamily="34" charset="0"/>
                <a:ea typeface="ＭＳ Ｐゴシック" panose="020B0600070205080204" pitchFamily="34" charset="-128"/>
              </a:rPr>
              <a:t>robotic</a:t>
            </a:r>
            <a:r>
              <a:rPr lang="da-DK" altLang="da-DK" i="1" dirty="0" smtClean="0">
                <a:latin typeface="Arial" panose="020B0604020202020204" pitchFamily="34" charset="0"/>
                <a:ea typeface="ＭＳ Ｐゴシック" panose="020B0600070205080204" pitchFamily="34" charset="-128"/>
              </a:rPr>
              <a:t> </a:t>
            </a:r>
            <a:r>
              <a:rPr lang="da-DK" altLang="da-DK" i="1" dirty="0" err="1" smtClean="0">
                <a:latin typeface="Arial" panose="020B0604020202020204" pitchFamily="34" charset="0"/>
                <a:ea typeface="ＭＳ Ｐゴシック" panose="020B0600070205080204" pitchFamily="34" charset="-128"/>
              </a:rPr>
              <a:t>prostatectomy</a:t>
            </a:r>
            <a:r>
              <a:rPr lang="da-DK" altLang="da-DK" i="1" dirty="0" smtClean="0">
                <a:latin typeface="Arial" panose="020B0604020202020204" pitchFamily="34" charset="0"/>
                <a:ea typeface="ＭＳ Ｐゴシック" panose="020B0600070205080204" pitchFamily="34" charset="-128"/>
              </a:rPr>
              <a:t> in Denmark from 2005- 2015 </a:t>
            </a:r>
          </a:p>
          <a:p>
            <a:pPr marL="0" indent="0">
              <a:buClr>
                <a:schemeClr val="tx1"/>
              </a:buClr>
              <a:buNone/>
            </a:pPr>
            <a:endParaRPr lang="en-GB" altLang="da-DK" sz="1334" dirty="0">
              <a:latin typeface="Arial" panose="020B0604020202020204" pitchFamily="34" charset="0"/>
              <a:ea typeface="ＭＳ Ｐゴシック" panose="020B0600070205080204" pitchFamily="34" charset="-128"/>
            </a:endParaRPr>
          </a:p>
          <a:p>
            <a:pPr marL="0" indent="0">
              <a:buClr>
                <a:schemeClr val="tx1"/>
              </a:buClr>
              <a:buNone/>
            </a:pPr>
            <a:endParaRPr lang="en-GB" altLang="da-DK" i="1"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41182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da-DK" altLang="da-DK" smtClean="0">
                <a:latin typeface="Arial" pitchFamily="34" charset="0"/>
                <a:ea typeface="ＭＳ Ｐゴシック" pitchFamily="34" charset="-128"/>
              </a:rPr>
              <a:t>			Øvrige projekter</a:t>
            </a:r>
            <a:endParaRPr lang="da-DK" altLang="da-DK" sz="4574">
              <a:effectLst>
                <a:outerShdw blurRad="38100" dist="38100" dir="2700000" algn="tl">
                  <a:srgbClr val="C0C0C0"/>
                </a:outerShdw>
              </a:effectLst>
              <a:latin typeface="Arial" pitchFamily="34" charset="0"/>
              <a:ea typeface="ＭＳ Ｐゴシック" pitchFamily="34" charset="-128"/>
            </a:endParaRPr>
          </a:p>
        </p:txBody>
      </p:sp>
      <p:sp>
        <p:nvSpPr>
          <p:cNvPr id="27651" name="Rectangle 3"/>
          <p:cNvSpPr>
            <a:spLocks noGrp="1" noChangeArrowheads="1"/>
          </p:cNvSpPr>
          <p:nvPr>
            <p:ph idx="1"/>
          </p:nvPr>
        </p:nvSpPr>
        <p:spPr/>
        <p:txBody>
          <a:bodyPr/>
          <a:lstStyle/>
          <a:p>
            <a:pPr marL="435712" indent="-435712">
              <a:lnSpc>
                <a:spcPct val="90000"/>
              </a:lnSpc>
              <a:buClr>
                <a:schemeClr val="tx1"/>
              </a:buClr>
              <a:buFontTx/>
              <a:buAutoNum type="arabicPeriod"/>
            </a:pPr>
            <a:r>
              <a:rPr lang="en-GB" altLang="da-DK" sz="2400" dirty="0" smtClean="0">
                <a:latin typeface="Arial" panose="020B0604020202020204" pitchFamily="34" charset="0"/>
                <a:ea typeface="ＭＳ Ｐゴシック" panose="020B0600070205080204" pitchFamily="34" charset="-128"/>
              </a:rPr>
              <a:t>Tilde –</a:t>
            </a:r>
            <a:r>
              <a:rPr lang="en-GB" altLang="da-DK" sz="2400" dirty="0" err="1" smtClean="0">
                <a:latin typeface="Arial" panose="020B0604020202020204" pitchFamily="34" charset="0"/>
                <a:ea typeface="ＭＳ Ｐゴシック" panose="020B0600070205080204" pitchFamily="34" charset="-128"/>
              </a:rPr>
              <a:t>debulking</a:t>
            </a:r>
            <a:r>
              <a:rPr lang="en-GB" altLang="da-DK" sz="2400" dirty="0" smtClean="0">
                <a:latin typeface="Arial" panose="020B0604020202020204" pitchFamily="34" charset="0"/>
                <a:ea typeface="ＭＳ Ｐゴシック" panose="020B0600070205080204" pitchFamily="34" charset="-128"/>
              </a:rPr>
              <a:t> </a:t>
            </a:r>
            <a:r>
              <a:rPr lang="en-GB" altLang="da-DK" sz="2400" dirty="0" err="1" smtClean="0">
                <a:latin typeface="Arial" panose="020B0604020202020204" pitchFamily="34" charset="0"/>
                <a:ea typeface="ＭＳ Ｐゴシック" panose="020B0600070205080204" pitchFamily="34" charset="-128"/>
              </a:rPr>
              <a:t>nefrectomi</a:t>
            </a:r>
            <a:endParaRPr lang="en-GB" altLang="da-DK" sz="2400" dirty="0" smtClean="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r>
              <a:rPr lang="en-GB" altLang="da-DK" sz="2400" dirty="0" smtClean="0">
                <a:latin typeface="Arial" panose="020B0604020202020204" pitchFamily="34" charset="0"/>
                <a:ea typeface="ＭＳ Ｐゴシック" panose="020B0600070205080204" pitchFamily="34" charset="-128"/>
              </a:rPr>
              <a:t>Francesco: a)  Lap database b ) </a:t>
            </a:r>
            <a:r>
              <a:rPr lang="en-GB" altLang="da-DK" sz="2400" dirty="0" err="1" smtClean="0">
                <a:latin typeface="Arial" panose="020B0604020202020204" pitchFamily="34" charset="0"/>
                <a:ea typeface="ＭＳ Ｐゴシック" panose="020B0600070205080204" pitchFamily="34" charset="-128"/>
              </a:rPr>
              <a:t>Robotix</a:t>
            </a:r>
            <a:r>
              <a:rPr lang="en-GB" altLang="da-DK" sz="2400" dirty="0" smtClean="0">
                <a:latin typeface="Arial" panose="020B0604020202020204" pitchFamily="34" charset="0"/>
                <a:ea typeface="ＭＳ Ｐゴシック" panose="020B0600070205080204" pitchFamily="34" charset="-128"/>
              </a:rPr>
              <a:t> (Andreas</a:t>
            </a:r>
            <a:r>
              <a:rPr lang="en-GB" altLang="da-DK" sz="2400" smtClean="0">
                <a:latin typeface="Arial" panose="020B0604020202020204" pitchFamily="34" charset="0"/>
                <a:ea typeface="ＭＳ Ｐゴシック" panose="020B0600070205080204" pitchFamily="34" charset="-128"/>
              </a:rPr>
              <a:t>, Phillip </a:t>
            </a:r>
            <a:r>
              <a:rPr lang="en-GB" altLang="da-DK" sz="2400" dirty="0" smtClean="0">
                <a:latin typeface="Arial" panose="020B0604020202020204" pitchFamily="34" charset="0"/>
                <a:ea typeface="ＭＳ Ｐゴシック" panose="020B0600070205080204" pitchFamily="34" charset="-128"/>
              </a:rPr>
              <a:t>Astrid, JP,LL) c) EASE</a:t>
            </a:r>
            <a:endParaRPr lang="en-GB" altLang="da-DK" sz="2400"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r>
              <a:rPr lang="en-GB" altLang="da-DK" sz="2400" dirty="0">
                <a:latin typeface="Arial" panose="020B0604020202020204" pitchFamily="34" charset="0"/>
                <a:ea typeface="ＭＳ Ｐゴシック" panose="020B0600070205080204" pitchFamily="34" charset="-128"/>
              </a:rPr>
              <a:t>Lars Lund (</a:t>
            </a:r>
            <a:r>
              <a:rPr lang="en-GB" altLang="da-DK" sz="2400" dirty="0" err="1">
                <a:latin typeface="Arial" panose="020B0604020202020204" pitchFamily="34" charset="0"/>
                <a:ea typeface="ＭＳ Ｐゴシック" panose="020B0600070205080204" pitchFamily="34" charset="-128"/>
              </a:rPr>
              <a:t>nyre</a:t>
            </a:r>
            <a:r>
              <a:rPr lang="en-GB" altLang="da-DK" sz="2400" dirty="0">
                <a:latin typeface="Arial" panose="020B0604020202020204" pitchFamily="34" charset="0"/>
                <a:ea typeface="ＭＳ Ｐゴシック" panose="020B0600070205080204" pitchFamily="34" charset="-128"/>
              </a:rPr>
              <a:t> liquid biopsy)</a:t>
            </a:r>
          </a:p>
          <a:p>
            <a:pPr marL="435712" indent="-435712">
              <a:lnSpc>
                <a:spcPct val="90000"/>
              </a:lnSpc>
              <a:buClr>
                <a:schemeClr val="tx1"/>
              </a:buClr>
              <a:buFontTx/>
              <a:buAutoNum type="arabicPeriod"/>
            </a:pPr>
            <a:r>
              <a:rPr lang="en-GB" altLang="da-DK" sz="2400" dirty="0">
                <a:latin typeface="Arial" panose="020B0604020202020204" pitchFamily="34" charset="0"/>
                <a:ea typeface="ＭＳ Ｐゴシック" panose="020B0600070205080204" pitchFamily="34" charset="-128"/>
              </a:rPr>
              <a:t>Q</a:t>
            </a:r>
            <a:r>
              <a:rPr lang="en-GB" altLang="da-DK" sz="2400" dirty="0" smtClean="0">
                <a:latin typeface="Arial" panose="020B0604020202020204" pitchFamily="34" charset="0"/>
                <a:ea typeface="ＭＳ Ｐゴシック" panose="020B0600070205080204" pitchFamily="34" charset="-128"/>
              </a:rPr>
              <a:t>uality </a:t>
            </a:r>
            <a:r>
              <a:rPr lang="en-GB" altLang="da-DK" sz="2400" dirty="0">
                <a:latin typeface="Arial" panose="020B0604020202020204" pitchFamily="34" charset="0"/>
                <a:ea typeface="ＭＳ Ｐゴシック" panose="020B0600070205080204" pitchFamily="34" charset="-128"/>
              </a:rPr>
              <a:t>of life </a:t>
            </a:r>
            <a:r>
              <a:rPr lang="en-GB" altLang="da-DK" sz="2400" dirty="0" err="1">
                <a:latin typeface="Arial" panose="020B0604020202020204" pitchFamily="34" charset="0"/>
                <a:ea typeface="ＭＳ Ｐゴシック" panose="020B0600070205080204" pitchFamily="34" charset="-128"/>
              </a:rPr>
              <a:t>ved</a:t>
            </a:r>
            <a:r>
              <a:rPr lang="en-GB" altLang="da-DK" sz="2400" dirty="0">
                <a:latin typeface="Arial" panose="020B0604020202020204" pitchFamily="34" charset="0"/>
                <a:ea typeface="ＭＳ Ｐゴシック" panose="020B0600070205080204" pitchFamily="34" charset="-128"/>
              </a:rPr>
              <a:t> </a:t>
            </a:r>
            <a:r>
              <a:rPr lang="en-GB" altLang="da-DK" sz="2400" dirty="0" smtClean="0">
                <a:latin typeface="Arial" panose="020B0604020202020204" pitchFamily="34" charset="0"/>
                <a:ea typeface="ＭＳ Ｐゴシック" panose="020B0600070205080204" pitchFamily="34" charset="-128"/>
              </a:rPr>
              <a:t>nephrectomy LL</a:t>
            </a:r>
          </a:p>
          <a:p>
            <a:pPr marL="435712" indent="-435712">
              <a:lnSpc>
                <a:spcPct val="90000"/>
              </a:lnSpc>
              <a:buClr>
                <a:schemeClr val="tx1"/>
              </a:buClr>
              <a:buFontTx/>
              <a:buAutoNum type="arabicPeriod"/>
            </a:pPr>
            <a:r>
              <a:rPr lang="en-GB" altLang="da-DK" sz="2400" dirty="0" err="1" smtClean="0">
                <a:latin typeface="Arial" panose="020B0604020202020204" pitchFamily="34" charset="0"/>
                <a:ea typeface="ＭＳ Ｐゴシック" panose="020B0600070205080204" pitchFamily="34" charset="-128"/>
              </a:rPr>
              <a:t>Comorbiditet</a:t>
            </a:r>
            <a:r>
              <a:rPr lang="en-GB" altLang="da-DK" sz="2400" dirty="0" smtClean="0">
                <a:latin typeface="Arial" panose="020B0604020202020204" pitchFamily="34" charset="0"/>
                <a:ea typeface="ＭＳ Ｐゴシック" panose="020B0600070205080204" pitchFamily="34" charset="-128"/>
              </a:rPr>
              <a:t> </a:t>
            </a:r>
            <a:r>
              <a:rPr lang="en-GB" altLang="da-DK" sz="2400" dirty="0" err="1">
                <a:latin typeface="Arial" panose="020B0604020202020204" pitchFamily="34" charset="0"/>
                <a:ea typeface="ＭＳ Ｐゴシック" panose="020B0600070205080204" pitchFamily="34" charset="-128"/>
              </a:rPr>
              <a:t>ved</a:t>
            </a:r>
            <a:r>
              <a:rPr lang="en-GB" altLang="da-DK" sz="2400" dirty="0">
                <a:latin typeface="Arial" panose="020B0604020202020204" pitchFamily="34" charset="0"/>
                <a:ea typeface="ＭＳ Ｐゴシック" panose="020B0600070205080204" pitchFamily="34" charset="-128"/>
              </a:rPr>
              <a:t> </a:t>
            </a:r>
            <a:r>
              <a:rPr lang="en-GB" altLang="da-DK" sz="2400" dirty="0" err="1">
                <a:latin typeface="Arial" panose="020B0604020202020204" pitchFamily="34" charset="0"/>
                <a:ea typeface="ＭＳ Ｐゴシック" panose="020B0600070205080204" pitchFamily="34" charset="-128"/>
              </a:rPr>
              <a:t>ældre</a:t>
            </a:r>
            <a:endParaRPr lang="en-GB" altLang="da-DK" sz="2400"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r>
              <a:rPr lang="da-DK" altLang="da-DK" sz="2400" dirty="0">
                <a:latin typeface="Arial" panose="020B0604020202020204" pitchFamily="34" charset="0"/>
                <a:ea typeface="ＭＳ Ｐゴシック" panose="020B0600070205080204" pitchFamily="34" charset="-128"/>
              </a:rPr>
              <a:t>Lars, </a:t>
            </a:r>
            <a:r>
              <a:rPr lang="da-DK" altLang="da-DK" sz="2400" dirty="0" err="1">
                <a:latin typeface="Arial" panose="020B0604020202020204" pitchFamily="34" charset="0"/>
                <a:ea typeface="ＭＳ Ｐゴシック" panose="020B0600070205080204" pitchFamily="34" charset="-128"/>
              </a:rPr>
              <a:t>Zvara</a:t>
            </a:r>
            <a:r>
              <a:rPr lang="da-DK" altLang="da-DK" sz="2400" dirty="0">
                <a:latin typeface="Arial" panose="020B0604020202020204" pitchFamily="34" charset="0"/>
                <a:ea typeface="ＭＳ Ｐゴシック" panose="020B0600070205080204" pitchFamily="34" charset="-128"/>
              </a:rPr>
              <a:t>, Schrøder  </a:t>
            </a:r>
            <a:r>
              <a:rPr lang="da-DK" altLang="da-DK" sz="2400" dirty="0" err="1">
                <a:latin typeface="Arial" panose="020B0604020202020204" pitchFamily="34" charset="0"/>
                <a:ea typeface="ＭＳ Ｐゴシック" panose="020B0600070205080204" pitchFamily="34" charset="-128"/>
              </a:rPr>
              <a:t>muskelstamceller</a:t>
            </a:r>
            <a:r>
              <a:rPr lang="da-DK" altLang="da-DK" sz="2400" dirty="0">
                <a:latin typeface="Arial" panose="020B0604020202020204" pitchFamily="34" charset="0"/>
                <a:ea typeface="ＭＳ Ｐゴシック" panose="020B0600070205080204" pitchFamily="34" charset="-128"/>
              </a:rPr>
              <a:t> ved </a:t>
            </a:r>
            <a:r>
              <a:rPr lang="da-DK" altLang="da-DK" sz="2400" dirty="0" smtClean="0">
                <a:latin typeface="Arial" panose="020B0604020202020204" pitchFamily="34" charset="0"/>
                <a:ea typeface="ＭＳ Ｐゴシック" panose="020B0600070205080204" pitchFamily="34" charset="-128"/>
              </a:rPr>
              <a:t>urininkontinens efter </a:t>
            </a:r>
            <a:r>
              <a:rPr lang="da-DK" altLang="da-DK" sz="2400" dirty="0" err="1" smtClean="0">
                <a:latin typeface="Arial" panose="020B0604020202020204" pitchFamily="34" charset="0"/>
                <a:ea typeface="ＭＳ Ｐゴシック" panose="020B0600070205080204" pitchFamily="34" charset="-128"/>
              </a:rPr>
              <a:t>prostatectomi</a:t>
            </a:r>
            <a:endParaRPr lang="en-GB" altLang="da-DK" sz="2400"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r>
              <a:rPr lang="en-GB" altLang="da-DK" sz="2400" dirty="0" err="1">
                <a:latin typeface="Arial" panose="020B0604020202020204" pitchFamily="34" charset="0"/>
                <a:ea typeface="ＭＳ Ｐゴシック" panose="020B0600070205080204" pitchFamily="34" charset="-128"/>
              </a:rPr>
              <a:t>Stamceller</a:t>
            </a:r>
            <a:r>
              <a:rPr lang="en-GB" altLang="da-DK" sz="2400" dirty="0">
                <a:latin typeface="Arial" panose="020B0604020202020204" pitchFamily="34" charset="0"/>
                <a:ea typeface="ＭＳ Ｐゴシック" panose="020B0600070205080204" pitchFamily="34" charset="-128"/>
              </a:rPr>
              <a:t> </a:t>
            </a:r>
            <a:r>
              <a:rPr lang="en-GB" altLang="da-DK" sz="2400" dirty="0" err="1">
                <a:latin typeface="Arial" panose="020B0604020202020204" pitchFamily="34" charset="0"/>
                <a:ea typeface="ＭＳ Ｐゴシック" panose="020B0600070205080204" pitchFamily="34" charset="-128"/>
              </a:rPr>
              <a:t>ved</a:t>
            </a:r>
            <a:r>
              <a:rPr lang="en-GB" altLang="da-DK" sz="2400" dirty="0">
                <a:latin typeface="Arial" panose="020B0604020202020204" pitchFamily="34" charset="0"/>
                <a:ea typeface="ＭＳ Ｐゴシック" panose="020B0600070205080204" pitchFamily="34" charset="-128"/>
              </a:rPr>
              <a:t> </a:t>
            </a:r>
            <a:r>
              <a:rPr lang="en-GB" altLang="da-DK" sz="2400" dirty="0" err="1" smtClean="0">
                <a:latin typeface="Arial" panose="020B0604020202020204" pitchFamily="34" charset="0"/>
                <a:ea typeface="ＭＳ Ｐゴシック" panose="020B0600070205080204" pitchFamily="34" charset="-128"/>
              </a:rPr>
              <a:t>urethraplastik</a:t>
            </a:r>
            <a:r>
              <a:rPr lang="en-GB" altLang="da-DK" sz="2400" dirty="0" smtClean="0">
                <a:latin typeface="Arial" panose="020B0604020202020204" pitchFamily="34" charset="0"/>
                <a:ea typeface="ＭＳ Ｐゴシック" panose="020B0600070205080204" pitchFamily="34" charset="-128"/>
              </a:rPr>
              <a:t> (Lotte, LL)</a:t>
            </a:r>
          </a:p>
          <a:p>
            <a:pPr marL="435712" indent="-435712">
              <a:lnSpc>
                <a:spcPct val="90000"/>
              </a:lnSpc>
              <a:buClr>
                <a:schemeClr val="tx1"/>
              </a:buClr>
              <a:buFontTx/>
              <a:buAutoNum type="arabicPeriod"/>
            </a:pPr>
            <a:r>
              <a:rPr lang="en-GB" altLang="da-DK" sz="2400" dirty="0" smtClean="0">
                <a:latin typeface="Arial" panose="020B0604020202020204" pitchFamily="34" charset="0"/>
                <a:ea typeface="ＭＳ Ｐゴシック" panose="020B0600070205080204" pitchFamily="34" charset="-128"/>
              </a:rPr>
              <a:t>A prospective study of the implementation of robotic radical prostatectomy in Denmark from 2005-2015 (Emilie Glarbjerg, Rune </a:t>
            </a:r>
            <a:r>
              <a:rPr lang="en-GB" altLang="da-DK" sz="2400" dirty="0" err="1" smtClean="0">
                <a:latin typeface="Arial" panose="020B0604020202020204" pitchFamily="34" charset="0"/>
                <a:ea typeface="ＭＳ Ｐゴシック" panose="020B0600070205080204" pitchFamily="34" charset="-128"/>
              </a:rPr>
              <a:t>Eriksen,LL</a:t>
            </a:r>
            <a:r>
              <a:rPr lang="en-GB" altLang="da-DK" sz="2400" dirty="0" smtClean="0">
                <a:latin typeface="Arial" panose="020B0604020202020204" pitchFamily="34" charset="0"/>
                <a:ea typeface="ＭＳ Ｐゴシック" panose="020B0600070205080204" pitchFamily="34" charset="-128"/>
              </a:rPr>
              <a:t>)</a:t>
            </a:r>
            <a:endParaRPr lang="en-GB" altLang="da-DK" sz="2400" dirty="0">
              <a:latin typeface="Arial" panose="020B0604020202020204" pitchFamily="34" charset="0"/>
              <a:ea typeface="ＭＳ Ｐゴシック" panose="020B0600070205080204" pitchFamily="34" charset="-128"/>
            </a:endParaRPr>
          </a:p>
          <a:p>
            <a:pPr marL="0" indent="0">
              <a:lnSpc>
                <a:spcPct val="90000"/>
              </a:lnSpc>
              <a:buClr>
                <a:schemeClr val="tx1"/>
              </a:buClr>
              <a:buNone/>
            </a:pPr>
            <a:endParaRPr lang="en-GB" altLang="da-DK" sz="2400"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endParaRPr lang="en-GB" altLang="da-DK" sz="1715"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endParaRPr lang="en-GB" altLang="da-DK" sz="1715" dirty="0">
              <a:latin typeface="Arial" panose="020B0604020202020204" pitchFamily="34" charset="0"/>
              <a:ea typeface="ＭＳ Ｐゴシック" panose="020B0600070205080204" pitchFamily="34" charset="-128"/>
            </a:endParaRPr>
          </a:p>
          <a:p>
            <a:pPr marL="435712" indent="-435712">
              <a:lnSpc>
                <a:spcPct val="90000"/>
              </a:lnSpc>
              <a:buClr>
                <a:schemeClr val="tx1"/>
              </a:buClr>
              <a:buFontTx/>
              <a:buAutoNum type="arabicPeriod"/>
            </a:pPr>
            <a:endParaRPr lang="en-GB" altLang="da-DK"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da-DK" sz="2668" dirty="0"/>
              <a:t>Kommercielle studier ved </a:t>
            </a:r>
            <a:r>
              <a:rPr lang="da-DK" sz="2668" dirty="0" smtClean="0"/>
              <a:t>projektsygeplejerske Kirsten</a:t>
            </a:r>
            <a:endParaRPr lang="da-DK" sz="2668" dirty="0">
              <a:effectLst>
                <a:outerShdw blurRad="38100" dist="38100" dir="2700000" algn="tl">
                  <a:srgbClr val="DDDDDD"/>
                </a:outerShdw>
              </a:effectLst>
            </a:endParaRPr>
          </a:p>
        </p:txBody>
      </p:sp>
      <p:sp>
        <p:nvSpPr>
          <p:cNvPr id="29699" name="Rectangle 3"/>
          <p:cNvSpPr>
            <a:spLocks noGrp="1" noChangeArrowheads="1"/>
          </p:cNvSpPr>
          <p:nvPr>
            <p:ph idx="1"/>
          </p:nvPr>
        </p:nvSpPr>
        <p:spPr/>
        <p:txBody>
          <a:bodyPr/>
          <a:lstStyle/>
          <a:p>
            <a:pPr marL="435712" indent="-435712">
              <a:buClr>
                <a:schemeClr val="tx1"/>
              </a:buClr>
              <a:buFontTx/>
              <a:buAutoNum type="arabicPeriod"/>
            </a:pPr>
            <a:endParaRPr lang="en-GB" altLang="da-DK"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Åbne for inklusion</a:t>
            </a:r>
            <a:endParaRPr lang="da-DK" dirty="0"/>
          </a:p>
        </p:txBody>
      </p:sp>
      <p:sp>
        <p:nvSpPr>
          <p:cNvPr id="3" name="Pladsholder til indhold 2"/>
          <p:cNvSpPr>
            <a:spLocks noGrp="1"/>
          </p:cNvSpPr>
          <p:nvPr>
            <p:ph idx="1"/>
          </p:nvPr>
        </p:nvSpPr>
        <p:spPr/>
        <p:txBody>
          <a:bodyPr/>
          <a:lstStyle/>
          <a:p>
            <a:r>
              <a:rPr lang="da-DK" dirty="0" smtClean="0"/>
              <a:t>ARCHES (6 screenet/4 </a:t>
            </a:r>
            <a:r>
              <a:rPr lang="da-DK" dirty="0" err="1" smtClean="0"/>
              <a:t>randomiseret</a:t>
            </a:r>
            <a:r>
              <a:rPr lang="da-DK" dirty="0" smtClean="0"/>
              <a:t>)  </a:t>
            </a:r>
          </a:p>
          <a:p>
            <a:r>
              <a:rPr lang="da-DK" dirty="0" smtClean="0"/>
              <a:t>SPCG 15 (1 inkluderet) </a:t>
            </a:r>
          </a:p>
          <a:p>
            <a:r>
              <a:rPr lang="da-DK" dirty="0"/>
              <a:t>STOP –OP </a:t>
            </a:r>
            <a:r>
              <a:rPr lang="da-DK" dirty="0" smtClean="0"/>
              <a:t>(5 inkluderet)</a:t>
            </a:r>
            <a:endParaRPr lang="da-DK" dirty="0"/>
          </a:p>
          <a:p>
            <a:pPr marL="0" indent="0">
              <a:buNone/>
            </a:pPr>
            <a:endParaRPr lang="da-DK" dirty="0" smtClean="0"/>
          </a:p>
        </p:txBody>
      </p:sp>
    </p:spTree>
    <p:extLst>
      <p:ext uri="{BB962C8B-B14F-4D97-AF65-F5344CB8AC3E}">
        <p14:creationId xmlns:p14="http://schemas.microsoft.com/office/powerpoint/2010/main" val="1079647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Lukkede for inklusion</a:t>
            </a:r>
            <a:endParaRPr lang="da-DK" dirty="0"/>
          </a:p>
        </p:txBody>
      </p:sp>
      <p:sp>
        <p:nvSpPr>
          <p:cNvPr id="3" name="Pladsholder til indhold 2"/>
          <p:cNvSpPr>
            <a:spLocks noGrp="1"/>
          </p:cNvSpPr>
          <p:nvPr>
            <p:ph idx="1"/>
          </p:nvPr>
        </p:nvSpPr>
        <p:spPr/>
        <p:txBody>
          <a:bodyPr/>
          <a:lstStyle/>
          <a:p>
            <a:r>
              <a:rPr lang="da-DK" dirty="0" smtClean="0"/>
              <a:t>SPARTAN ( 5 ud af 6 pt.)</a:t>
            </a:r>
          </a:p>
          <a:p>
            <a:r>
              <a:rPr lang="da-DK" dirty="0" err="1" smtClean="0"/>
              <a:t>Prevail</a:t>
            </a:r>
            <a:r>
              <a:rPr lang="da-DK" dirty="0" smtClean="0"/>
              <a:t> OLE (1 ud af 16)</a:t>
            </a:r>
          </a:p>
          <a:p>
            <a:r>
              <a:rPr lang="da-DK" dirty="0" smtClean="0"/>
              <a:t>0123 – tidligere </a:t>
            </a:r>
            <a:r>
              <a:rPr lang="da-DK" dirty="0" err="1" smtClean="0"/>
              <a:t>Terrain</a:t>
            </a:r>
            <a:r>
              <a:rPr lang="da-DK" dirty="0" smtClean="0"/>
              <a:t> OLE ( 1 ud af 8)</a:t>
            </a:r>
          </a:p>
          <a:p>
            <a:r>
              <a:rPr lang="da-DK" dirty="0" err="1" smtClean="0"/>
              <a:t>Prospect</a:t>
            </a:r>
            <a:r>
              <a:rPr lang="da-DK" dirty="0" smtClean="0"/>
              <a:t>  (6 ud af 18 )</a:t>
            </a:r>
          </a:p>
          <a:p>
            <a:r>
              <a:rPr lang="da-DK" dirty="0" smtClean="0"/>
              <a:t>Ferring obs. ( 6 ud af 34)</a:t>
            </a:r>
          </a:p>
          <a:p>
            <a:r>
              <a:rPr lang="da-DK" dirty="0" err="1" smtClean="0"/>
              <a:t>Premise</a:t>
            </a:r>
            <a:r>
              <a:rPr lang="da-DK" dirty="0" smtClean="0"/>
              <a:t> (11 pt.)</a:t>
            </a:r>
          </a:p>
          <a:p>
            <a:pPr>
              <a:buNone/>
            </a:pPr>
            <a:endParaRPr lang="da-DK" dirty="0"/>
          </a:p>
        </p:txBody>
      </p:sp>
    </p:spTree>
    <p:extLst>
      <p:ext uri="{BB962C8B-B14F-4D97-AF65-F5344CB8AC3E}">
        <p14:creationId xmlns:p14="http://schemas.microsoft.com/office/powerpoint/2010/main" val="1904740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da-DK" dirty="0"/>
              <a:t>		</a:t>
            </a:r>
            <a:r>
              <a:rPr lang="da-DK" dirty="0" smtClean="0"/>
              <a:t>Kliniske </a:t>
            </a:r>
            <a:r>
              <a:rPr lang="da-DK" sz="3050" dirty="0"/>
              <a:t>studier NH</a:t>
            </a:r>
            <a:endParaRPr lang="da-DK" sz="3050" dirty="0">
              <a:effectLst>
                <a:outerShdw blurRad="38100" dist="38100" dir="2700000" algn="tl">
                  <a:srgbClr val="DDDDDD"/>
                </a:outerShdw>
              </a:effectLst>
            </a:endParaRPr>
          </a:p>
        </p:txBody>
      </p:sp>
      <p:sp>
        <p:nvSpPr>
          <p:cNvPr id="31747" name="Rectangle 3"/>
          <p:cNvSpPr>
            <a:spLocks noGrp="1" noChangeArrowheads="1"/>
          </p:cNvSpPr>
          <p:nvPr>
            <p:ph idx="1"/>
          </p:nvPr>
        </p:nvSpPr>
        <p:spPr/>
        <p:txBody>
          <a:bodyPr/>
          <a:lstStyle/>
          <a:p>
            <a:pPr marL="435712" indent="-435712">
              <a:buClr>
                <a:schemeClr val="tx1"/>
              </a:buClr>
              <a:buFontTx/>
              <a:buAutoNum type="arabicPeriod"/>
            </a:pPr>
            <a:r>
              <a:rPr lang="en-GB" altLang="da-DK" dirty="0" smtClean="0">
                <a:latin typeface="Arial" panose="020B0604020202020204" pitchFamily="34" charset="0"/>
                <a:ea typeface="ＭＳ Ｐゴシック" panose="020B0600070205080204" pitchFamily="34" charset="-128"/>
              </a:rPr>
              <a:t>SPCG-15-status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dirty="0" smtClean="0">
                <a:cs typeface="+mj-cs"/>
              </a:rPr>
              <a:t>Agenda as </a:t>
            </a:r>
            <a:r>
              <a:rPr lang="da-DK" smtClean="0">
                <a:cs typeface="+mj-cs"/>
              </a:rPr>
              <a:t>usual</a:t>
            </a:r>
            <a:endParaRPr lang="da-DK" sz="4574" dirty="0">
              <a:effectLst>
                <a:outerShdw blurRad="38100" dist="38100" dir="2700000" algn="tl">
                  <a:srgbClr val="DDDDDD"/>
                </a:outerShdw>
              </a:effectLst>
            </a:endParaRPr>
          </a:p>
        </p:txBody>
      </p:sp>
      <p:sp>
        <p:nvSpPr>
          <p:cNvPr id="9219" name="Rectangle 3"/>
          <p:cNvSpPr>
            <a:spLocks noGrp="1" noChangeArrowheads="1"/>
          </p:cNvSpPr>
          <p:nvPr>
            <p:ph idx="1"/>
          </p:nvPr>
        </p:nvSpPr>
        <p:spPr/>
        <p:txBody>
          <a:bodyPr/>
          <a:lstStyle/>
          <a:p>
            <a:pPr marL="0" indent="0">
              <a:buNone/>
            </a:pPr>
            <a:r>
              <a:rPr lang="da-DK" altLang="da-DK" smtClean="0">
                <a:latin typeface="Arial" panose="020B0604020202020204" pitchFamily="34" charset="0"/>
                <a:ea typeface="ＭＳ Ｐゴシック" panose="020B0600070205080204" pitchFamily="34" charset="-128"/>
              </a:rPr>
              <a:t> </a:t>
            </a:r>
          </a:p>
          <a:p>
            <a:pPr marL="0" indent="0"/>
            <a:r>
              <a:rPr lang="da-DK" altLang="da-DK" sz="1525">
                <a:latin typeface="Arial" panose="020B0604020202020204" pitchFamily="34" charset="0"/>
                <a:ea typeface="ＭＳ Ｐゴシック" panose="020B0600070205080204" pitchFamily="34" charset="-128"/>
              </a:rPr>
              <a:t>Velkomst og orientering ved LL</a:t>
            </a:r>
          </a:p>
          <a:p>
            <a:pPr marL="0" indent="0"/>
            <a:r>
              <a:rPr lang="da-DK" altLang="da-DK" sz="1525">
                <a:latin typeface="Arial" panose="020B0604020202020204" pitchFamily="34" charset="0"/>
                <a:ea typeface="ＭＳ Ｐゴシック" panose="020B0600070205080204" pitchFamily="34" charset="-128"/>
              </a:rPr>
              <a:t> Publikationer siden sidst</a:t>
            </a:r>
          </a:p>
          <a:p>
            <a:pPr marL="0" indent="0"/>
            <a:r>
              <a:rPr lang="da-DK" altLang="da-DK" sz="1525">
                <a:latin typeface="Arial" panose="020B0604020202020204" pitchFamily="34" charset="0"/>
                <a:ea typeface="ＭＳ Ｐゴシック" panose="020B0600070205080204" pitchFamily="34" charset="-128"/>
              </a:rPr>
              <a:t> Status på igangværende projekter</a:t>
            </a:r>
          </a:p>
          <a:p>
            <a:pPr lvl="1"/>
            <a:r>
              <a:rPr lang="da-DK" altLang="da-DK" sz="1239">
                <a:latin typeface="Arial" panose="020B0604020202020204" pitchFamily="34" charset="0"/>
                <a:ea typeface="ＭＳ Ｐゴシック" panose="020B0600070205080204" pitchFamily="34" charset="-128"/>
              </a:rPr>
              <a:t>PhD-studerende</a:t>
            </a:r>
          </a:p>
          <a:p>
            <a:pPr lvl="1"/>
            <a:r>
              <a:rPr lang="da-DK" altLang="da-DK" sz="1239">
                <a:latin typeface="Arial" panose="020B0604020202020204" pitchFamily="34" charset="0"/>
                <a:ea typeface="ＭＳ Ｐゴシック" panose="020B0600070205080204" pitchFamily="34" charset="-128"/>
              </a:rPr>
              <a:t>Forskningsårsstuderende</a:t>
            </a:r>
          </a:p>
          <a:p>
            <a:pPr lvl="1"/>
            <a:r>
              <a:rPr lang="da-DK" altLang="da-DK" sz="1239">
                <a:latin typeface="Arial" panose="020B0604020202020204" pitchFamily="34" charset="0"/>
                <a:ea typeface="ＭＳ Ｐゴシック" panose="020B0600070205080204" pitchFamily="34" charset="-128"/>
              </a:rPr>
              <a:t>Elite studenter</a:t>
            </a:r>
          </a:p>
          <a:p>
            <a:pPr lvl="1"/>
            <a:r>
              <a:rPr lang="da-DK" altLang="da-DK" sz="1239">
                <a:latin typeface="Arial" panose="020B0604020202020204" pitchFamily="34" charset="0"/>
                <a:ea typeface="ＭＳ Ｐゴシック" panose="020B0600070205080204" pitchFamily="34" charset="-128"/>
              </a:rPr>
              <a:t>Øvrige projekter</a:t>
            </a:r>
          </a:p>
          <a:p>
            <a:pPr marL="0" indent="0"/>
            <a:r>
              <a:rPr lang="da-DK" altLang="da-DK" sz="1525">
                <a:latin typeface="Arial" panose="020B0604020202020204" pitchFamily="34" charset="0"/>
                <a:ea typeface="ＭＳ Ｐゴシック" panose="020B0600070205080204" pitchFamily="34" charset="-128"/>
              </a:rPr>
              <a:t> Status for kommercielle studier ved projektsygeplejersker</a:t>
            </a:r>
          </a:p>
          <a:p>
            <a:pPr marL="0" indent="0"/>
            <a:r>
              <a:rPr lang="da-DK" altLang="da-DK" sz="1525">
                <a:latin typeface="Arial" panose="020B0604020202020204" pitchFamily="34" charset="0"/>
                <a:ea typeface="ＭＳ Ｐゴシック" panose="020B0600070205080204" pitchFamily="34" charset="-128"/>
              </a:rPr>
              <a:t> Fremtidige fonde</a:t>
            </a:r>
          </a:p>
          <a:p>
            <a:pPr marL="0" indent="0"/>
            <a:r>
              <a:rPr lang="da-DK" altLang="da-DK" sz="1525">
                <a:latin typeface="Arial" panose="020B0604020202020204" pitchFamily="34" charset="0"/>
                <a:ea typeface="ＭＳ Ｐゴシック" panose="020B0600070205080204" pitchFamily="34" charset="-128"/>
              </a:rPr>
              <a:t> Eventuelt</a:t>
            </a:r>
          </a:p>
          <a:p>
            <a:pPr marL="0" indent="0"/>
            <a:endParaRPr lang="da-DK" altLang="da-DK" smtClean="0">
              <a:latin typeface="Arial" panose="020B0604020202020204" pitchFamily="34" charset="0"/>
              <a:ea typeface="ＭＳ Ｐゴシック" panose="020B0600070205080204" pitchFamily="34" charset="-128"/>
            </a:endParaRPr>
          </a:p>
          <a:p>
            <a:pPr marL="0" indent="0">
              <a:buClr>
                <a:schemeClr val="tx1"/>
              </a:buClr>
              <a:buFontTx/>
              <a:buAutoNum type="arabicPeriod"/>
            </a:pPr>
            <a:endParaRPr lang="da-DK" altLang="da-DK"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sz="3600" dirty="0" smtClean="0"/>
              <a:t>Fremtidige fonde</a:t>
            </a:r>
            <a:endParaRPr lang="da-DK" sz="3600" dirty="0">
              <a:effectLst>
                <a:outerShdw blurRad="38100" dist="38100" dir="2700000" algn="tl">
                  <a:srgbClr val="DDDDDD"/>
                </a:outerShdw>
              </a:effectLst>
            </a:endParaRPr>
          </a:p>
        </p:txBody>
      </p:sp>
      <p:sp>
        <p:nvSpPr>
          <p:cNvPr id="33795" name="Rectangle 3"/>
          <p:cNvSpPr>
            <a:spLocks noGrp="1" noChangeArrowheads="1"/>
          </p:cNvSpPr>
          <p:nvPr>
            <p:ph idx="1"/>
          </p:nvPr>
        </p:nvSpPr>
        <p:spPr/>
        <p:txBody>
          <a:bodyPr/>
          <a:lstStyle/>
          <a:p>
            <a:pPr marL="0" indent="0">
              <a:buNone/>
            </a:pPr>
            <a:r>
              <a:rPr lang="da-DK" altLang="da-DK" sz="1800" b="1" dirty="0" smtClean="0">
                <a:latin typeface="Arial" panose="020B0604020202020204" pitchFamily="34" charset="0"/>
                <a:ea typeface="ＭＳ Ｐゴシック" panose="020B0600070205080204" pitchFamily="34" charset="-128"/>
              </a:rPr>
              <a:t>1) Beckett Fonden – løbende ansøgning</a:t>
            </a:r>
          </a:p>
          <a:p>
            <a:pPr>
              <a:buFontTx/>
              <a:buNone/>
            </a:pPr>
            <a:r>
              <a:rPr lang="da-DK" altLang="da-DK" sz="1800" dirty="0" smtClean="0">
                <a:latin typeface="Arial" panose="020B0604020202020204" pitchFamily="34" charset="0"/>
                <a:ea typeface="ＭＳ Ｐゴシック" panose="020B0600070205080204" pitchFamily="34" charset="-128"/>
              </a:rPr>
              <a:t>2) </a:t>
            </a:r>
            <a:r>
              <a:rPr lang="da-DK" sz="1800" dirty="0" smtClean="0"/>
              <a:t>Fundraising- </a:t>
            </a:r>
            <a:r>
              <a:rPr lang="da-DK" sz="1800" dirty="0"/>
              <a:t>og projektadministrationsenheden (FUPA) har samlet en oversigt over udvalgte fonde med ansøgningsfrist i maj og juni. Læs om hvad fondene støtter og find link til de aktuelle opslag her.  Ønsker du hjælp og sparring til din ansøgning, så kontakt FUPA på </a:t>
            </a:r>
            <a:r>
              <a:rPr lang="da-DK" sz="1800" dirty="0" smtClean="0">
                <a:hlinkClick r:id="rId3"/>
              </a:rPr>
              <a:t>forskning.fupa@rn.dk</a:t>
            </a:r>
            <a:endParaRPr lang="da-DK" sz="1800" dirty="0" smtClean="0"/>
          </a:p>
          <a:p>
            <a:pPr marL="0" indent="0">
              <a:buNone/>
            </a:pPr>
            <a:r>
              <a:rPr lang="da-DK" sz="1800" b="1" dirty="0" smtClean="0"/>
              <a:t>3) Region </a:t>
            </a:r>
            <a:r>
              <a:rPr lang="da-DK" sz="1800" b="1" dirty="0"/>
              <a:t>Nordjyllands Sundhedsvidenskabelige Forskningsfond</a:t>
            </a:r>
          </a:p>
          <a:p>
            <a:r>
              <a:rPr lang="da-DK" sz="1800" dirty="0"/>
              <a:t>Der udbydes til et antal korterevarende stipendier på op til 80.000 kr. De kan søges til dækning af lønudgifter i forbindelse med forberedelse/eller finansiering af Ph.d.- projekter. Desuden er der mulighed for at ansøge om seniorstipendier på op til 150.000 kr. Der er ansøgningsfrist 17. maj 2017. Læs mere her: </a:t>
            </a:r>
            <a:r>
              <a:rPr lang="da-DK" sz="1800" dirty="0">
                <a:hlinkClick r:id="rId4"/>
              </a:rPr>
              <a:t>http://</a:t>
            </a:r>
            <a:r>
              <a:rPr lang="da-DK" sz="1800" dirty="0" smtClean="0">
                <a:hlinkClick r:id="rId4"/>
              </a:rPr>
              <a:t>www.rn.dk/Sundhed/Til-sundhedsfaglige-og-samarbejdspartnere/Forskning/Forskningsfinansiering/Sundhedsvidenskabelige</a:t>
            </a:r>
            <a:r>
              <a:rPr lang="da-DK" sz="1800" b="1" dirty="0"/>
              <a:t>Juni</a:t>
            </a:r>
          </a:p>
          <a:p>
            <a:pPr marL="0" indent="0">
              <a:buNone/>
            </a:pPr>
            <a:r>
              <a:rPr lang="da-DK" sz="1800" b="1" dirty="0" smtClean="0"/>
              <a:t>4) Toyota Fonden</a:t>
            </a:r>
          </a:p>
          <a:p>
            <a:pPr marL="0" indent="0">
              <a:buNone/>
            </a:pPr>
            <a:r>
              <a:rPr lang="da-DK" sz="1800" dirty="0" smtClean="0"/>
              <a:t>Fonden </a:t>
            </a:r>
            <a:r>
              <a:rPr lang="da-DK" sz="1800" dirty="0"/>
              <a:t>yder støtte til medicinsk forskning og udvikling af medicinsk og kirurgisk behandling. Der er ansøgningsfrist den 15. juni 2017. Der findes ikke noget ansøgningsskema. Ansøgning fremsendes med almindelig post til Toyota Fonden, Dynamovej 10, 2860 Søborg. For yderligere oplysninger kontakt: Direktionssekretær Birthe </a:t>
            </a:r>
            <a:r>
              <a:rPr lang="da-DK" sz="1800" dirty="0" err="1"/>
              <a:t>Gersbøll</a:t>
            </a:r>
            <a:r>
              <a:rPr lang="da-DK" sz="1800" dirty="0"/>
              <a:t> på </a:t>
            </a:r>
            <a:r>
              <a:rPr lang="da-DK" sz="1800">
                <a:hlinkClick r:id="rId5"/>
              </a:rPr>
              <a:t>birthe_gersboll@toyota.dk</a:t>
            </a:r>
            <a:r>
              <a:rPr lang="da-DK" sz="1800"/>
              <a:t> </a:t>
            </a:r>
            <a:endParaRPr lang="da-DK" sz="1800" dirty="0" smtClean="0"/>
          </a:p>
          <a:p>
            <a:endParaRPr lang="da-DK" sz="1800" dirty="0"/>
          </a:p>
          <a:p>
            <a:pPr>
              <a:buFontTx/>
              <a:buNone/>
            </a:pPr>
            <a:endParaRPr lang="da-DK" altLang="ja-JP"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defRPr/>
            </a:pPr>
            <a:r>
              <a:rPr lang="da-DK" sz="3600" dirty="0" smtClean="0"/>
              <a:t>Eventuelt</a:t>
            </a:r>
            <a:endParaRPr lang="da-DK" sz="3600" dirty="0">
              <a:effectLst>
                <a:outerShdw blurRad="38100" dist="38100" dir="2700000" algn="tl">
                  <a:srgbClr val="DDDDDD"/>
                </a:outerShdw>
              </a:effectLst>
            </a:endParaRPr>
          </a:p>
        </p:txBody>
      </p:sp>
      <p:sp>
        <p:nvSpPr>
          <p:cNvPr id="35843" name="Rectangle 3"/>
          <p:cNvSpPr>
            <a:spLocks noGrp="1" noChangeArrowheads="1"/>
          </p:cNvSpPr>
          <p:nvPr>
            <p:ph idx="1"/>
          </p:nvPr>
        </p:nvSpPr>
        <p:spPr>
          <a:xfrm>
            <a:off x="1356030" y="2904816"/>
            <a:ext cx="10655999" cy="4824000"/>
          </a:xfrm>
        </p:spPr>
        <p:txBody>
          <a:bodyPr/>
          <a:lstStyle/>
          <a:p>
            <a:pPr marL="0" indent="0">
              <a:buClr>
                <a:schemeClr val="tx1"/>
              </a:buClr>
              <a:buNone/>
            </a:pPr>
            <a:r>
              <a:rPr lang="da-DK" altLang="da-DK" sz="4800" dirty="0" smtClean="0">
                <a:latin typeface="Arial" panose="020B0604020202020204" pitchFamily="34" charset="0"/>
                <a:ea typeface="ＭＳ Ｐゴシック" panose="020B0600070205080204" pitchFamily="34" charset="-128"/>
              </a:rPr>
              <a:t>De som ønsker at komme i gang med noget kan henvende sig</a:t>
            </a:r>
            <a:endParaRPr lang="en-GB" altLang="da-DK" sz="4800" dirty="0" smtClean="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dirty="0" smtClean="0"/>
              <a:t>HJEMMESIDE</a:t>
            </a:r>
            <a:endParaRPr lang="da-DK" sz="4000" dirty="0"/>
          </a:p>
        </p:txBody>
      </p:sp>
      <p:pic>
        <p:nvPicPr>
          <p:cNvPr id="5" name="Pladsholder til indhold 4"/>
          <p:cNvPicPr>
            <a:picLocks noGrp="1"/>
          </p:cNvPicPr>
          <p:nvPr>
            <p:ph idx="1"/>
          </p:nvPr>
        </p:nvPicPr>
        <p:blipFill rotWithShape="1">
          <a:blip r:embed="rId3"/>
          <a:srcRect l="33725" t="7217" r="18456" b="2406"/>
          <a:stretch/>
        </p:blipFill>
        <p:spPr bwMode="auto">
          <a:xfrm>
            <a:off x="3823825" y="1638300"/>
            <a:ext cx="4538000" cy="48244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6845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err="1" smtClean="0">
                <a:solidFill>
                  <a:schemeClr val="tx1"/>
                </a:solidFill>
                <a:effectLst>
                  <a:outerShdw blurRad="38100" dist="38100" dir="2700000" algn="tl">
                    <a:srgbClr val="000000">
                      <a:alpha val="43137"/>
                    </a:srgbClr>
                  </a:outerShdw>
                </a:effectLst>
              </a:rPr>
              <a:t>Tillykke</a:t>
            </a:r>
            <a:r>
              <a:rPr lang="en-US" sz="3200" dirty="0" smtClean="0">
                <a:solidFill>
                  <a:schemeClr val="tx1"/>
                </a:solidFill>
                <a:effectLst>
                  <a:outerShdw blurRad="38100" dist="38100" dir="2700000" algn="tl">
                    <a:srgbClr val="000000">
                      <a:alpha val="43137"/>
                    </a:srgbClr>
                  </a:outerShdw>
                </a:effectLst>
              </a:rPr>
              <a:t> </a:t>
            </a:r>
            <a:r>
              <a:rPr lang="en-US" sz="3200" dirty="0" err="1" smtClean="0">
                <a:solidFill>
                  <a:schemeClr val="tx1"/>
                </a:solidFill>
                <a:effectLst>
                  <a:outerShdw blurRad="38100" dist="38100" dir="2700000" algn="tl">
                    <a:srgbClr val="000000">
                      <a:alpha val="43137"/>
                    </a:srgbClr>
                  </a:outerShdw>
                </a:effectLst>
              </a:rPr>
              <a:t>til</a:t>
            </a:r>
            <a:r>
              <a:rPr lang="en-US" sz="3200" dirty="0" smtClean="0">
                <a:solidFill>
                  <a:schemeClr val="tx1"/>
                </a:solidFill>
                <a:effectLst>
                  <a:outerShdw blurRad="38100" dist="38100" dir="2700000" algn="tl">
                    <a:srgbClr val="000000">
                      <a:alpha val="43137"/>
                    </a:srgbClr>
                  </a:outerShdw>
                </a:effectLst>
              </a:rPr>
              <a:t> </a:t>
            </a:r>
            <a:r>
              <a:rPr lang="en-US" sz="3200" dirty="0" err="1" smtClean="0">
                <a:solidFill>
                  <a:schemeClr val="tx1"/>
                </a:solidFill>
                <a:effectLst>
                  <a:outerShdw blurRad="38100" dist="38100" dir="2700000" algn="tl">
                    <a:srgbClr val="000000">
                      <a:alpha val="43137"/>
                    </a:srgbClr>
                  </a:outerShdw>
                </a:effectLst>
              </a:rPr>
              <a:t>Ph</a:t>
            </a:r>
            <a:r>
              <a:rPr lang="en-US" sz="3200" dirty="0" smtClean="0">
                <a:solidFill>
                  <a:schemeClr val="tx1"/>
                </a:solidFill>
                <a:effectLst>
                  <a:outerShdw blurRad="38100" dist="38100" dir="2700000" algn="tl">
                    <a:srgbClr val="000000">
                      <a:alpha val="43137"/>
                    </a:srgbClr>
                  </a:outerShdw>
                </a:effectLst>
              </a:rPr>
              <a:t> D </a:t>
            </a:r>
            <a:r>
              <a:rPr lang="en-US" sz="3200" dirty="0" err="1" smtClean="0">
                <a:solidFill>
                  <a:schemeClr val="tx1"/>
                </a:solidFill>
                <a:effectLst>
                  <a:outerShdw blurRad="38100" dist="38100" dir="2700000" algn="tl">
                    <a:srgbClr val="000000">
                      <a:alpha val="43137"/>
                    </a:srgbClr>
                  </a:outerShdw>
                </a:effectLst>
              </a:rPr>
              <a:t>Pernille</a:t>
            </a:r>
            <a:r>
              <a:rPr lang="en-US" sz="3200" dirty="0" smtClean="0">
                <a:solidFill>
                  <a:schemeClr val="tx1"/>
                </a:solidFill>
                <a:effectLst>
                  <a:outerShdw blurRad="38100" dist="38100" dir="2700000" algn="tl">
                    <a:srgbClr val="000000">
                      <a:alpha val="43137"/>
                    </a:srgbClr>
                  </a:outerShdw>
                </a:effectLst>
              </a:rPr>
              <a:t> </a:t>
            </a:r>
            <a:r>
              <a:rPr lang="en-US" sz="3200" dirty="0" err="1" smtClean="0">
                <a:solidFill>
                  <a:schemeClr val="tx1"/>
                </a:solidFill>
                <a:effectLst>
                  <a:outerShdw blurRad="38100" dist="38100" dir="2700000" algn="tl">
                    <a:srgbClr val="000000">
                      <a:alpha val="43137"/>
                    </a:srgbClr>
                  </a:outerShdw>
                </a:effectLst>
              </a:rPr>
              <a:t>Skjold</a:t>
            </a:r>
            <a:r>
              <a:rPr lang="en-US" sz="3200" dirty="0" smtClean="0">
                <a:solidFill>
                  <a:schemeClr val="tx1"/>
                </a:solidFill>
                <a:effectLst>
                  <a:outerShdw blurRad="38100" dist="38100" dir="2700000" algn="tl">
                    <a:srgbClr val="000000">
                      <a:alpha val="43137"/>
                    </a:srgbClr>
                  </a:outerShdw>
                </a:effectLst>
              </a:rPr>
              <a:t> </a:t>
            </a:r>
            <a:r>
              <a:rPr lang="en-US" sz="3200" dirty="0" err="1" smtClean="0">
                <a:solidFill>
                  <a:schemeClr val="tx1"/>
                </a:solidFill>
                <a:effectLst>
                  <a:outerShdw blurRad="38100" dist="38100" dir="2700000" algn="tl">
                    <a:srgbClr val="000000">
                      <a:alpha val="43137"/>
                    </a:srgbClr>
                  </a:outerShdw>
                </a:effectLst>
              </a:rPr>
              <a:t>kingo</a:t>
            </a:r>
            <a:endParaRPr lang="en-US" sz="3200" dirty="0">
              <a:solidFill>
                <a:schemeClr val="tx1"/>
              </a:solidFill>
              <a:effectLst>
                <a:outerShdw blurRad="38100" dist="38100" dir="2700000" algn="tl">
                  <a:srgbClr val="000000">
                    <a:alpha val="43137"/>
                  </a:srgbClr>
                </a:outerShdw>
              </a:effectLst>
            </a:endParaRPr>
          </a:p>
        </p:txBody>
      </p:sp>
      <p:pic>
        <p:nvPicPr>
          <p:cNvPr id="1028" name="Picture 4" descr="http://newsroom.au.dk/typo3temp/_processed_/csm_Pernille_Skjold_KingoBillede_bd56426b0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276" y="3046950"/>
            <a:ext cx="4051495" cy="2963085"/>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indhold 3"/>
          <p:cNvSpPr>
            <a:spLocks noGrp="1"/>
          </p:cNvSpPr>
          <p:nvPr>
            <p:ph idx="1"/>
          </p:nvPr>
        </p:nvSpPr>
        <p:spPr/>
        <p:txBody>
          <a:bodyPr/>
          <a:lstStyle/>
          <a:p>
            <a:r>
              <a:rPr lang="da-DK" dirty="0"/>
              <a:t>Robot-assisted </a:t>
            </a:r>
            <a:r>
              <a:rPr lang="da-DK" dirty="0" err="1"/>
              <a:t>laparoscopic</a:t>
            </a:r>
            <a:r>
              <a:rPr lang="da-DK" dirty="0"/>
              <a:t> </a:t>
            </a:r>
            <a:r>
              <a:rPr lang="da-DK" dirty="0" err="1"/>
              <a:t>cystectomy</a:t>
            </a:r>
            <a:r>
              <a:rPr lang="da-DK" dirty="0"/>
              <a:t> versus open mini-</a:t>
            </a:r>
            <a:r>
              <a:rPr lang="da-DK" dirty="0" err="1"/>
              <a:t>laparotomy</a:t>
            </a:r>
            <a:r>
              <a:rPr lang="da-DK" dirty="0"/>
              <a:t> </a:t>
            </a:r>
            <a:r>
              <a:rPr lang="da-DK" dirty="0" err="1"/>
              <a:t>cystectomy</a:t>
            </a:r>
            <a:r>
              <a:rPr lang="da-DK" dirty="0"/>
              <a:t> - </a:t>
            </a:r>
            <a:r>
              <a:rPr lang="da-DK" dirty="0" err="1"/>
              <a:t>Clinical</a:t>
            </a:r>
            <a:r>
              <a:rPr lang="da-DK" dirty="0"/>
              <a:t> and </a:t>
            </a:r>
            <a:r>
              <a:rPr lang="da-DK" dirty="0" err="1"/>
              <a:t>experimental</a:t>
            </a:r>
            <a:r>
              <a:rPr lang="da-DK" dirty="0"/>
              <a:t> </a:t>
            </a:r>
            <a:r>
              <a:rPr lang="da-DK" dirty="0" err="1"/>
              <a:t>investigations</a:t>
            </a:r>
            <a:endParaRPr lang="en-US" dirty="0"/>
          </a:p>
        </p:txBody>
      </p:sp>
      <p:pic>
        <p:nvPicPr>
          <p:cNvPr id="7" name="Billed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6089" y="3560402"/>
            <a:ext cx="1219402" cy="122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66414" y="3771811"/>
            <a:ext cx="1219402" cy="122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80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da-DK" dirty="0">
                <a:cs typeface="+mj-cs"/>
              </a:rPr>
              <a:t>	</a:t>
            </a:r>
            <a:r>
              <a:rPr lang="da-DK" dirty="0" smtClean="0">
                <a:cs typeface="+mj-cs"/>
              </a:rPr>
              <a:t>Legater/ bevillinger siden sidst</a:t>
            </a:r>
            <a:endParaRPr lang="da-DK" sz="4574" dirty="0">
              <a:effectLst>
                <a:outerShdw blurRad="38100" dist="38100" dir="2700000" algn="tl">
                  <a:srgbClr val="DDDDDD"/>
                </a:outerShdw>
              </a:effectLst>
            </a:endParaRPr>
          </a:p>
        </p:txBody>
      </p:sp>
      <p:sp>
        <p:nvSpPr>
          <p:cNvPr id="11267" name="Rectangle 3"/>
          <p:cNvSpPr>
            <a:spLocks noGrp="1" noChangeArrowheads="1"/>
          </p:cNvSpPr>
          <p:nvPr>
            <p:ph idx="1"/>
          </p:nvPr>
        </p:nvSpPr>
        <p:spPr/>
        <p:txBody>
          <a:bodyPr/>
          <a:lstStyle/>
          <a:p>
            <a:pPr marL="0" indent="0" algn="ctr">
              <a:buClr>
                <a:schemeClr val="tx1"/>
              </a:buClr>
              <a:buNone/>
            </a:pPr>
            <a:r>
              <a:rPr lang="da-DK" altLang="da-DK" dirty="0">
                <a:latin typeface="Arial" panose="020B0604020202020204" pitchFamily="34" charset="0"/>
                <a:ea typeface="ＭＳ Ｐゴシック" panose="020B0600070205080204" pitchFamily="34" charset="-128"/>
              </a:rPr>
              <a:t>Lars Lund er bevilget 100.000 til </a:t>
            </a:r>
          </a:p>
          <a:p>
            <a:pPr marL="0" indent="0" algn="ctr">
              <a:buClr>
                <a:schemeClr val="tx1"/>
              </a:buClr>
              <a:buNone/>
            </a:pPr>
            <a:r>
              <a:rPr lang="da-DK" altLang="da-DK" dirty="0">
                <a:latin typeface="Arial" panose="020B0604020202020204" pitchFamily="34" charset="0"/>
                <a:ea typeface="ＭＳ Ｐゴシック" panose="020B0600070205080204" pitchFamily="34" charset="-128"/>
              </a:rPr>
              <a:t>ESWT-maskine </a:t>
            </a:r>
          </a:p>
          <a:p>
            <a:pPr marL="0" indent="0" algn="ctr">
              <a:buClr>
                <a:schemeClr val="tx1"/>
              </a:buClr>
              <a:buNone/>
            </a:pPr>
            <a:endParaRPr lang="da-DK" altLang="da-DK" dirty="0" smtClean="0">
              <a:latin typeface="Arial" panose="020B0604020202020204" pitchFamily="34" charset="0"/>
              <a:ea typeface="ＭＳ Ｐゴシック" panose="020B0600070205080204" pitchFamily="34" charset="-128"/>
            </a:endParaRPr>
          </a:p>
        </p:txBody>
      </p:sp>
      <p:pic>
        <p:nvPicPr>
          <p:cNvPr id="11268" name="Bille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9547" y="2110504"/>
            <a:ext cx="1219402" cy="121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2354" y="2223971"/>
            <a:ext cx="1219402" cy="122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341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0939" y="-447016"/>
            <a:ext cx="10656887" cy="1001762"/>
          </a:xfrm>
        </p:spPr>
        <p:txBody>
          <a:bodyPr/>
          <a:lstStyle/>
          <a:p>
            <a:pPr algn="ctr">
              <a:defRPr/>
            </a:pPr>
            <a:r>
              <a:rPr lang="da-DK" dirty="0"/>
              <a:t>Publikationer siden sidst	</a:t>
            </a:r>
            <a:endParaRPr lang="da-DK" sz="4574" dirty="0">
              <a:effectLst>
                <a:outerShdw blurRad="38100" dist="38100" dir="2700000" algn="tl">
                  <a:srgbClr val="DDDDDD"/>
                </a:outerShdw>
              </a:effectLst>
            </a:endParaRPr>
          </a:p>
        </p:txBody>
      </p:sp>
      <p:sp>
        <p:nvSpPr>
          <p:cNvPr id="10243" name="Rectangle 3"/>
          <p:cNvSpPr>
            <a:spLocks noGrp="1" noChangeArrowheads="1"/>
          </p:cNvSpPr>
          <p:nvPr>
            <p:ph idx="1"/>
          </p:nvPr>
        </p:nvSpPr>
        <p:spPr>
          <a:xfrm>
            <a:off x="765174" y="1961953"/>
            <a:ext cx="10655999" cy="4824000"/>
          </a:xfrm>
        </p:spPr>
        <p:txBody>
          <a:bodyPr/>
          <a:lstStyle/>
          <a:p>
            <a:pPr marL="342900" indent="-342900">
              <a:lnSpc>
                <a:spcPct val="107000"/>
              </a:lnSpc>
              <a:spcAft>
                <a:spcPts val="800"/>
              </a:spcAft>
              <a:buAutoNum type="arabicPeriod"/>
            </a:pPr>
            <a:r>
              <a:rPr lang="da-DK" dirty="0" err="1">
                <a:latin typeface="Calibri" panose="020F0502020204030204" pitchFamily="34" charset="0"/>
                <a:ea typeface="Calibri" panose="020F0502020204030204" pitchFamily="34" charset="0"/>
                <a:cs typeface="Times New Roman" panose="02020603050405020304" pitchFamily="18" charset="0"/>
              </a:rPr>
              <a:t>Extracorporeal</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shockwave</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therapy</a:t>
            </a:r>
            <a:r>
              <a:rPr lang="da-DK" dirty="0">
                <a:latin typeface="Calibri" panose="020F0502020204030204" pitchFamily="34" charset="0"/>
                <a:ea typeface="Calibri" panose="020F0502020204030204" pitchFamily="34" charset="0"/>
                <a:cs typeface="Times New Roman" panose="02020603050405020304" pitchFamily="18" charset="0"/>
              </a:rPr>
              <a:t> in the </a:t>
            </a:r>
            <a:r>
              <a:rPr lang="da-DK" dirty="0" err="1">
                <a:latin typeface="Calibri" panose="020F0502020204030204" pitchFamily="34" charset="0"/>
                <a:ea typeface="Calibri" panose="020F0502020204030204" pitchFamily="34" charset="0"/>
                <a:cs typeface="Times New Roman" panose="02020603050405020304" pitchFamily="18" charset="0"/>
              </a:rPr>
              <a:t>treatment</a:t>
            </a:r>
            <a:r>
              <a:rPr lang="da-DK" dirty="0">
                <a:latin typeface="Calibri" panose="020F0502020204030204" pitchFamily="34" charset="0"/>
                <a:ea typeface="Calibri" panose="020F0502020204030204" pitchFamily="34" charset="0"/>
                <a:cs typeface="Times New Roman" panose="02020603050405020304" pitchFamily="18" charset="0"/>
              </a:rPr>
              <a:t> of </a:t>
            </a:r>
            <a:r>
              <a:rPr lang="da-DK" dirty="0" err="1">
                <a:latin typeface="Calibri" panose="020F0502020204030204" pitchFamily="34" charset="0"/>
                <a:ea typeface="Calibri" panose="020F0502020204030204" pitchFamily="34" charset="0"/>
                <a:cs typeface="Times New Roman" panose="02020603050405020304" pitchFamily="18" charset="0"/>
              </a:rPr>
              <a:t>chronic</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diabetic</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foot</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ulcers</a:t>
            </a:r>
            <a:r>
              <a:rPr lang="da-DK" dirty="0">
                <a:latin typeface="Calibri" panose="020F0502020204030204" pitchFamily="34" charset="0"/>
                <a:ea typeface="Calibri" panose="020F0502020204030204" pitchFamily="34" charset="0"/>
                <a:cs typeface="Times New Roman" panose="02020603050405020304" pitchFamily="18" charset="0"/>
              </a:rPr>
              <a:t>: a </a:t>
            </a:r>
            <a:r>
              <a:rPr lang="da-DK" dirty="0" err="1">
                <a:latin typeface="Calibri" panose="020F0502020204030204" pitchFamily="34" charset="0"/>
                <a:ea typeface="Calibri" panose="020F0502020204030204" pitchFamily="34" charset="0"/>
                <a:cs typeface="Times New Roman" panose="02020603050405020304" pitchFamily="18" charset="0"/>
              </a:rPr>
              <a:t>prospective</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randomised</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trial</a:t>
            </a:r>
            <a:r>
              <a:rPr lang="da-DK" dirty="0">
                <a:latin typeface="Calibri" panose="020F0502020204030204" pitchFamily="34" charset="0"/>
                <a:ea typeface="Calibri" panose="020F0502020204030204" pitchFamily="34" charset="0"/>
                <a:cs typeface="Times New Roman" panose="02020603050405020304" pitchFamily="18" charset="0"/>
              </a:rPr>
              <a:t>. Jeppesen SM, </a:t>
            </a:r>
            <a:r>
              <a:rPr lang="da-DK" dirty="0" err="1">
                <a:latin typeface="Calibri" panose="020F0502020204030204" pitchFamily="34" charset="0"/>
                <a:ea typeface="Calibri" panose="020F0502020204030204" pitchFamily="34" charset="0"/>
                <a:cs typeface="Times New Roman" panose="02020603050405020304" pitchFamily="18" charset="0"/>
              </a:rPr>
              <a:t>Yderstraede</a:t>
            </a:r>
            <a:r>
              <a:rPr lang="da-DK" dirty="0">
                <a:latin typeface="Calibri" panose="020F0502020204030204" pitchFamily="34" charset="0"/>
                <a:ea typeface="Calibri" panose="020F0502020204030204" pitchFamily="34" charset="0"/>
                <a:cs typeface="Times New Roman" panose="02020603050405020304" pitchFamily="18" charset="0"/>
              </a:rPr>
              <a:t> KB, Rasmussen BS, Hanna M, Lund L. J </a:t>
            </a:r>
            <a:r>
              <a:rPr lang="da-DK" dirty="0" err="1">
                <a:latin typeface="Calibri" panose="020F0502020204030204" pitchFamily="34" charset="0"/>
                <a:ea typeface="Calibri" panose="020F0502020204030204" pitchFamily="34" charset="0"/>
                <a:cs typeface="Times New Roman" panose="02020603050405020304" pitchFamily="18" charset="0"/>
              </a:rPr>
              <a:t>Wound</a:t>
            </a:r>
            <a:r>
              <a:rPr lang="da-DK" dirty="0">
                <a:latin typeface="Calibri" panose="020F0502020204030204" pitchFamily="34" charset="0"/>
                <a:ea typeface="Calibri" panose="020F0502020204030204" pitchFamily="34" charset="0"/>
                <a:cs typeface="Times New Roman" panose="02020603050405020304" pitchFamily="18" charset="0"/>
              </a:rPr>
              <a:t> Care. 2016 </a:t>
            </a:r>
            <a:r>
              <a:rPr lang="da-DK" dirty="0" err="1">
                <a:latin typeface="Calibri" panose="020F0502020204030204" pitchFamily="34" charset="0"/>
                <a:ea typeface="Calibri" panose="020F0502020204030204" pitchFamily="34" charset="0"/>
                <a:cs typeface="Times New Roman" panose="02020603050405020304" pitchFamily="18" charset="0"/>
              </a:rPr>
              <a:t>Nov</a:t>
            </a:r>
            <a:r>
              <a:rPr lang="da-DK" dirty="0">
                <a:latin typeface="Calibri" panose="020F0502020204030204" pitchFamily="34" charset="0"/>
                <a:ea typeface="Calibri" panose="020F0502020204030204" pitchFamily="34" charset="0"/>
                <a:cs typeface="Times New Roman" panose="02020603050405020304" pitchFamily="18" charset="0"/>
              </a:rPr>
              <a:t> 2;25(11):641-649.</a:t>
            </a:r>
          </a:p>
          <a:p>
            <a:pPr marL="342900" indent="-342900">
              <a:lnSpc>
                <a:spcPct val="107000"/>
              </a:lnSpc>
              <a:spcAft>
                <a:spcPts val="800"/>
              </a:spcAft>
              <a:buAutoNum type="arabicPeriod"/>
            </a:pPr>
            <a:r>
              <a:rPr lang="da-DK" dirty="0">
                <a:latin typeface="Calibri" panose="020F0502020204030204" pitchFamily="34" charset="0"/>
                <a:ea typeface="Calibri" panose="020F0502020204030204" pitchFamily="34" charset="0"/>
                <a:cs typeface="Times New Roman" panose="02020603050405020304" pitchFamily="18" charset="0"/>
              </a:rPr>
              <a:t>Initial </a:t>
            </a:r>
            <a:r>
              <a:rPr lang="da-DK" dirty="0" err="1">
                <a:latin typeface="Calibri" panose="020F0502020204030204" pitchFamily="34" charset="0"/>
                <a:ea typeface="Calibri" panose="020F0502020204030204" pitchFamily="34" charset="0"/>
                <a:cs typeface="Times New Roman" panose="02020603050405020304" pitchFamily="18" charset="0"/>
              </a:rPr>
              <a:t>experience</a:t>
            </a:r>
            <a:r>
              <a:rPr lang="da-DK" dirty="0">
                <a:latin typeface="Calibri" panose="020F0502020204030204" pitchFamily="34" charset="0"/>
                <a:ea typeface="Calibri" panose="020F0502020204030204" pitchFamily="34" charset="0"/>
                <a:cs typeface="Times New Roman" panose="02020603050405020304" pitchFamily="18" charset="0"/>
              </a:rPr>
              <a:t> with </a:t>
            </a:r>
            <a:r>
              <a:rPr lang="da-DK" dirty="0" err="1">
                <a:latin typeface="Calibri" panose="020F0502020204030204" pitchFamily="34" charset="0"/>
                <a:ea typeface="Calibri" panose="020F0502020204030204" pitchFamily="34" charset="0"/>
                <a:cs typeface="Times New Roman" panose="02020603050405020304" pitchFamily="18" charset="0"/>
              </a:rPr>
              <a:t>hand-assisted</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laparoscopic</a:t>
            </a:r>
            <a:r>
              <a:rPr lang="da-DK" dirty="0">
                <a:latin typeface="Calibri" panose="020F0502020204030204" pitchFamily="34" charset="0"/>
                <a:ea typeface="Calibri" panose="020F0502020204030204" pitchFamily="34" charset="0"/>
                <a:cs typeface="Times New Roman" panose="02020603050405020304" pitchFamily="18" charset="0"/>
              </a:rPr>
              <a:t> donor </a:t>
            </a:r>
            <a:r>
              <a:rPr lang="da-DK" dirty="0" err="1">
                <a:latin typeface="Calibri" panose="020F0502020204030204" pitchFamily="34" charset="0"/>
                <a:ea typeface="Calibri" panose="020F0502020204030204" pitchFamily="34" charset="0"/>
                <a:cs typeface="Times New Roman" panose="02020603050405020304" pitchFamily="18" charset="0"/>
              </a:rPr>
              <a:t>nephrectomy</a:t>
            </a:r>
            <a:r>
              <a:rPr lang="da-DK" dirty="0">
                <a:latin typeface="Calibri" panose="020F0502020204030204" pitchFamily="34" charset="0"/>
                <a:ea typeface="Calibri" panose="020F0502020204030204" pitchFamily="34" charset="0"/>
                <a:cs typeface="Times New Roman" panose="02020603050405020304" pitchFamily="18" charset="0"/>
              </a:rPr>
              <a:t>: a single-centre </a:t>
            </a:r>
            <a:r>
              <a:rPr lang="da-DK" dirty="0" err="1">
                <a:latin typeface="Calibri" panose="020F0502020204030204" pitchFamily="34" charset="0"/>
                <a:ea typeface="Calibri" panose="020F0502020204030204" pitchFamily="34" charset="0"/>
                <a:cs typeface="Times New Roman" panose="02020603050405020304" pitchFamily="18" charset="0"/>
              </a:rPr>
              <a:t>experience</a:t>
            </a:r>
            <a:r>
              <a:rPr lang="da-DK" dirty="0">
                <a:latin typeface="Calibri" panose="020F0502020204030204" pitchFamily="34" charset="0"/>
                <a:ea typeface="Calibri" panose="020F0502020204030204" pitchFamily="34" charset="0"/>
                <a:cs typeface="Times New Roman" panose="02020603050405020304" pitchFamily="18" charset="0"/>
              </a:rPr>
              <a:t> over 5 </a:t>
            </a:r>
            <a:r>
              <a:rPr lang="da-DK" dirty="0" err="1">
                <a:latin typeface="Calibri" panose="020F0502020204030204" pitchFamily="34" charset="0"/>
                <a:ea typeface="Calibri" panose="020F0502020204030204" pitchFamily="34" charset="0"/>
                <a:cs typeface="Times New Roman" panose="02020603050405020304" pitchFamily="18" charset="0"/>
              </a:rPr>
              <a:t>years</a:t>
            </a:r>
            <a:r>
              <a:rPr lang="da-DK" dirty="0">
                <a:latin typeface="Calibri" panose="020F0502020204030204" pitchFamily="34" charset="0"/>
                <a:ea typeface="Calibri" panose="020F0502020204030204" pitchFamily="34" charset="0"/>
                <a:cs typeface="Times New Roman" panose="02020603050405020304" pitchFamily="18" charset="0"/>
              </a:rPr>
              <a:t>. Wiborg MH, Toft A, Jahn H, Hansen LU, Lund L. </a:t>
            </a:r>
            <a:r>
              <a:rPr lang="da-DK" dirty="0" err="1">
                <a:latin typeface="Calibri" panose="020F0502020204030204" pitchFamily="34" charset="0"/>
                <a:ea typeface="Calibri" panose="020F0502020204030204" pitchFamily="34" charset="0"/>
                <a:cs typeface="Times New Roman" panose="02020603050405020304" pitchFamily="18" charset="0"/>
              </a:rPr>
              <a:t>Scand</a:t>
            </a:r>
            <a:r>
              <a:rPr lang="da-DK" dirty="0">
                <a:latin typeface="Calibri" panose="020F0502020204030204" pitchFamily="34" charset="0"/>
                <a:ea typeface="Calibri" panose="020F0502020204030204" pitchFamily="34" charset="0"/>
                <a:cs typeface="Times New Roman" panose="02020603050405020304" pitchFamily="18" charset="0"/>
              </a:rPr>
              <a:t> J </a:t>
            </a:r>
            <a:r>
              <a:rPr lang="da-DK" dirty="0" err="1">
                <a:latin typeface="Calibri" panose="020F0502020204030204" pitchFamily="34" charset="0"/>
                <a:ea typeface="Calibri" panose="020F0502020204030204" pitchFamily="34" charset="0"/>
                <a:cs typeface="Times New Roman" panose="02020603050405020304" pitchFamily="18" charset="0"/>
              </a:rPr>
              <a:t>Urol</a:t>
            </a:r>
            <a:r>
              <a:rPr lang="da-DK" dirty="0">
                <a:latin typeface="Calibri" panose="020F0502020204030204" pitchFamily="34" charset="0"/>
                <a:ea typeface="Calibri" panose="020F0502020204030204" pitchFamily="34" charset="0"/>
                <a:cs typeface="Times New Roman" panose="02020603050405020304" pitchFamily="18" charset="0"/>
              </a:rPr>
              <a:t>. 2016 </a:t>
            </a:r>
            <a:r>
              <a:rPr lang="da-DK" dirty="0" err="1">
                <a:latin typeface="Calibri" panose="020F0502020204030204" pitchFamily="34" charset="0"/>
                <a:ea typeface="Calibri" panose="020F0502020204030204" pitchFamily="34" charset="0"/>
                <a:cs typeface="Times New Roman" panose="02020603050405020304" pitchFamily="18" charset="0"/>
              </a:rPr>
              <a:t>Nov</a:t>
            </a:r>
            <a:r>
              <a:rPr lang="da-DK" dirty="0">
                <a:latin typeface="Calibri" panose="020F0502020204030204" pitchFamily="34" charset="0"/>
                <a:ea typeface="Calibri" panose="020F0502020204030204" pitchFamily="34" charset="0"/>
                <a:cs typeface="Times New Roman" panose="02020603050405020304" pitchFamily="18" charset="0"/>
              </a:rPr>
              <a:t> 9:1-5. [</a:t>
            </a:r>
            <a:r>
              <a:rPr lang="da-DK" dirty="0" err="1">
                <a:latin typeface="Calibri" panose="020F0502020204030204" pitchFamily="34" charset="0"/>
                <a:ea typeface="Calibri" panose="020F0502020204030204" pitchFamily="34" charset="0"/>
                <a:cs typeface="Times New Roman" panose="02020603050405020304" pitchFamily="18" charset="0"/>
              </a:rPr>
              <a:t>Epub</a:t>
            </a:r>
            <a:r>
              <a:rPr lang="da-DK" dirty="0">
                <a:latin typeface="Calibri" panose="020F0502020204030204" pitchFamily="34" charset="0"/>
                <a:ea typeface="Calibri" panose="020F0502020204030204" pitchFamily="34" charset="0"/>
                <a:cs typeface="Times New Roman" panose="02020603050405020304" pitchFamily="18" charset="0"/>
              </a:rPr>
              <a:t> </a:t>
            </a:r>
            <a:r>
              <a:rPr lang="da-DK" dirty="0" err="1">
                <a:latin typeface="Calibri" panose="020F0502020204030204" pitchFamily="34" charset="0"/>
                <a:ea typeface="Calibri" panose="020F0502020204030204" pitchFamily="34" charset="0"/>
                <a:cs typeface="Times New Roman" panose="02020603050405020304" pitchFamily="18" charset="0"/>
              </a:rPr>
              <a:t>ahead</a:t>
            </a:r>
            <a:r>
              <a:rPr lang="da-DK" dirty="0">
                <a:latin typeface="Calibri" panose="020F0502020204030204" pitchFamily="34" charset="0"/>
                <a:ea typeface="Calibri" panose="020F0502020204030204" pitchFamily="34" charset="0"/>
                <a:cs typeface="Times New Roman" panose="02020603050405020304" pitchFamily="18" charset="0"/>
              </a:rPr>
              <a:t> of </a:t>
            </a:r>
            <a:r>
              <a:rPr lang="da-DK" dirty="0" smtClean="0">
                <a:latin typeface="Calibri" panose="020F0502020204030204" pitchFamily="34" charset="0"/>
                <a:ea typeface="Calibri" panose="020F0502020204030204" pitchFamily="34" charset="0"/>
                <a:cs typeface="Times New Roman" panose="02020603050405020304" pitchFamily="18" charset="0"/>
              </a:rPr>
              <a:t>print]</a:t>
            </a:r>
          </a:p>
          <a:p>
            <a:pPr marL="342900" indent="-342900">
              <a:lnSpc>
                <a:spcPct val="107000"/>
              </a:lnSpc>
              <a:spcAft>
                <a:spcPts val="8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Oncological </a:t>
            </a:r>
            <a:r>
              <a:rPr lang="en-US" dirty="0">
                <a:latin typeface="Calibri" panose="020F0502020204030204" pitchFamily="34" charset="0"/>
                <a:ea typeface="Calibri" panose="020F0502020204030204" pitchFamily="34" charset="0"/>
                <a:cs typeface="Times New Roman" panose="02020603050405020304" pitchFamily="18" charset="0"/>
              </a:rPr>
              <a:t>outcomes and complication rates after laparoscopic-assisted </a:t>
            </a:r>
            <a:r>
              <a:rPr lang="en-US" dirty="0" err="1">
                <a:latin typeface="Calibri" panose="020F0502020204030204" pitchFamily="34" charset="0"/>
                <a:ea typeface="Calibri" panose="020F0502020204030204" pitchFamily="34" charset="0"/>
                <a:cs typeface="Times New Roman" panose="02020603050405020304" pitchFamily="18" charset="0"/>
              </a:rPr>
              <a:t>cryoablation</a:t>
            </a:r>
            <a:r>
              <a:rPr lang="en-US" dirty="0">
                <a:latin typeface="Calibri" panose="020F0502020204030204" pitchFamily="34" charset="0"/>
                <a:ea typeface="Calibri" panose="020F0502020204030204" pitchFamily="34" charset="0"/>
                <a:cs typeface="Times New Roman" panose="02020603050405020304" pitchFamily="18" charset="0"/>
              </a:rPr>
              <a:t>: a European Registry for Renal </a:t>
            </a:r>
            <a:r>
              <a:rPr lang="en-US" dirty="0" err="1">
                <a:latin typeface="Calibri" panose="020F0502020204030204" pitchFamily="34" charset="0"/>
                <a:ea typeface="Calibri" panose="020F0502020204030204" pitchFamily="34" charset="0"/>
                <a:cs typeface="Times New Roman" panose="02020603050405020304" pitchFamily="18" charset="0"/>
              </a:rPr>
              <a:t>Cryoablation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EuRECA</a:t>
            </a:r>
            <a:r>
              <a:rPr lang="en-US" dirty="0">
                <a:latin typeface="Calibri" panose="020F0502020204030204" pitchFamily="34" charset="0"/>
                <a:ea typeface="Calibri" panose="020F0502020204030204" pitchFamily="34" charset="0"/>
                <a:cs typeface="Times New Roman" panose="02020603050405020304" pitchFamily="18" charset="0"/>
              </a:rPr>
              <a:t>) multi-institutional study. Nielsen TK, </a:t>
            </a:r>
            <a:r>
              <a:rPr lang="en-US" dirty="0" err="1">
                <a:latin typeface="Calibri" panose="020F0502020204030204" pitchFamily="34" charset="0"/>
                <a:ea typeface="Calibri" panose="020F0502020204030204" pitchFamily="34" charset="0"/>
                <a:cs typeface="Times New Roman" panose="02020603050405020304" pitchFamily="18" charset="0"/>
              </a:rPr>
              <a:t>Lagerveld</a:t>
            </a:r>
            <a:r>
              <a:rPr lang="en-US" dirty="0">
                <a:latin typeface="Calibri" panose="020F0502020204030204" pitchFamily="34" charset="0"/>
                <a:ea typeface="Calibri" panose="020F0502020204030204" pitchFamily="34" charset="0"/>
                <a:cs typeface="Times New Roman" panose="02020603050405020304" pitchFamily="18" charset="0"/>
              </a:rPr>
              <a:t> BW, Keeley F, </a:t>
            </a:r>
            <a:r>
              <a:rPr lang="en-US" dirty="0" err="1">
                <a:latin typeface="Calibri" panose="020F0502020204030204" pitchFamily="34" charset="0"/>
                <a:ea typeface="Calibri" panose="020F0502020204030204" pitchFamily="34" charset="0"/>
                <a:cs typeface="Times New Roman" panose="02020603050405020304" pitchFamily="18" charset="0"/>
              </a:rPr>
              <a:t>Lughezzani</a:t>
            </a:r>
            <a:r>
              <a:rPr lang="en-US" dirty="0">
                <a:latin typeface="Calibri" panose="020F0502020204030204" pitchFamily="34" charset="0"/>
                <a:ea typeface="Calibri" panose="020F0502020204030204" pitchFamily="34" charset="0"/>
                <a:cs typeface="Times New Roman" panose="02020603050405020304" pitchFamily="18" charset="0"/>
              </a:rPr>
              <a:t> G, </a:t>
            </a:r>
            <a:r>
              <a:rPr lang="en-US" dirty="0" err="1">
                <a:latin typeface="Calibri" panose="020F0502020204030204" pitchFamily="34" charset="0"/>
                <a:ea typeface="Calibri" panose="020F0502020204030204" pitchFamily="34" charset="0"/>
                <a:cs typeface="Times New Roman" panose="02020603050405020304" pitchFamily="18" charset="0"/>
              </a:rPr>
              <a:t>Sriprasad</a:t>
            </a:r>
            <a:r>
              <a:rPr lang="en-US" dirty="0">
                <a:latin typeface="Calibri" panose="020F0502020204030204" pitchFamily="34" charset="0"/>
                <a:ea typeface="Calibri" panose="020F0502020204030204" pitchFamily="34" charset="0"/>
                <a:cs typeface="Times New Roman" panose="02020603050405020304" pitchFamily="18" charset="0"/>
              </a:rPr>
              <a:t> S, Barber NJ, Hansen LU, </a:t>
            </a:r>
            <a:r>
              <a:rPr lang="en-US" dirty="0" err="1">
                <a:latin typeface="Calibri" panose="020F0502020204030204" pitchFamily="34" charset="0"/>
                <a:ea typeface="Calibri" panose="020F0502020204030204" pitchFamily="34" charset="0"/>
                <a:cs typeface="Times New Roman" panose="02020603050405020304" pitchFamily="18" charset="0"/>
              </a:rPr>
              <a:t>Buffi</a:t>
            </a:r>
            <a:r>
              <a:rPr lang="en-US" dirty="0">
                <a:latin typeface="Calibri" panose="020F0502020204030204" pitchFamily="34" charset="0"/>
                <a:ea typeface="Calibri" panose="020F0502020204030204" pitchFamily="34" charset="0"/>
                <a:cs typeface="Times New Roman" panose="02020603050405020304" pitchFamily="18" charset="0"/>
              </a:rPr>
              <a:t> NM, </a:t>
            </a:r>
            <a:r>
              <a:rPr lang="en-US" dirty="0" err="1">
                <a:latin typeface="Calibri" panose="020F0502020204030204" pitchFamily="34" charset="0"/>
                <a:ea typeface="Calibri" panose="020F0502020204030204" pitchFamily="34" charset="0"/>
                <a:cs typeface="Times New Roman" panose="02020603050405020304" pitchFamily="18" charset="0"/>
              </a:rPr>
              <a:t>Guazzoni</a:t>
            </a:r>
            <a:r>
              <a:rPr lang="en-US" dirty="0">
                <a:latin typeface="Calibri" panose="020F0502020204030204" pitchFamily="34" charset="0"/>
                <a:ea typeface="Calibri" panose="020F0502020204030204" pitchFamily="34" charset="0"/>
                <a:cs typeface="Times New Roman" panose="02020603050405020304" pitchFamily="18" charset="0"/>
              </a:rPr>
              <a:t> G, van der Zee JA, Ismail M, </a:t>
            </a:r>
            <a:r>
              <a:rPr lang="en-US" dirty="0" err="1">
                <a:latin typeface="Calibri" panose="020F0502020204030204" pitchFamily="34" charset="0"/>
                <a:ea typeface="Calibri" panose="020F0502020204030204" pitchFamily="34" charset="0"/>
                <a:cs typeface="Times New Roman" panose="02020603050405020304" pitchFamily="18" charset="0"/>
              </a:rPr>
              <a:t>Farrag</a:t>
            </a:r>
            <a:r>
              <a:rPr lang="en-US" dirty="0">
                <a:latin typeface="Calibri" panose="020F0502020204030204" pitchFamily="34" charset="0"/>
                <a:ea typeface="Calibri" panose="020F0502020204030204" pitchFamily="34" charset="0"/>
                <a:cs typeface="Times New Roman" panose="02020603050405020304" pitchFamily="18" charset="0"/>
              </a:rPr>
              <a:t> K, </a:t>
            </a:r>
            <a:r>
              <a:rPr lang="en-US" dirty="0" err="1">
                <a:latin typeface="Calibri" panose="020F0502020204030204" pitchFamily="34" charset="0"/>
                <a:ea typeface="Calibri" panose="020F0502020204030204" pitchFamily="34" charset="0"/>
                <a:cs typeface="Times New Roman" panose="02020603050405020304" pitchFamily="18" charset="0"/>
              </a:rPr>
              <a:t>Emara</a:t>
            </a:r>
            <a:r>
              <a:rPr lang="en-US" dirty="0">
                <a:latin typeface="Calibri" panose="020F0502020204030204" pitchFamily="34" charset="0"/>
                <a:ea typeface="Calibri" panose="020F0502020204030204" pitchFamily="34" charset="0"/>
                <a:cs typeface="Times New Roman" panose="02020603050405020304" pitchFamily="18" charset="0"/>
              </a:rPr>
              <a:t> AM, Lund L, </a:t>
            </a:r>
            <a:r>
              <a:rPr lang="en-US" dirty="0" err="1">
                <a:latin typeface="Calibri" panose="020F0502020204030204" pitchFamily="34" charset="0"/>
                <a:ea typeface="Calibri" panose="020F0502020204030204" pitchFamily="34" charset="0"/>
                <a:cs typeface="Times New Roman" panose="02020603050405020304" pitchFamily="18" charset="0"/>
              </a:rPr>
              <a:t>Østraat</a:t>
            </a:r>
            <a:r>
              <a:rPr lang="en-US" dirty="0">
                <a:latin typeface="Calibri" panose="020F0502020204030204" pitchFamily="34" charset="0"/>
                <a:ea typeface="Calibri" panose="020F0502020204030204" pitchFamily="34" charset="0"/>
                <a:cs typeface="Times New Roman" panose="02020603050405020304" pitchFamily="18" charset="0"/>
              </a:rPr>
              <a:t> Ø, </a:t>
            </a:r>
            <a:r>
              <a:rPr lang="en-US" dirty="0" err="1">
                <a:latin typeface="Calibri" panose="020F0502020204030204" pitchFamily="34" charset="0"/>
                <a:ea typeface="Calibri" panose="020F0502020204030204" pitchFamily="34" charset="0"/>
                <a:cs typeface="Times New Roman" panose="02020603050405020304" pitchFamily="18" charset="0"/>
              </a:rPr>
              <a:t>Borre</a:t>
            </a:r>
            <a:r>
              <a:rPr lang="en-US" dirty="0">
                <a:latin typeface="Calibri" panose="020F0502020204030204" pitchFamily="34" charset="0"/>
                <a:ea typeface="Calibri" panose="020F0502020204030204" pitchFamily="34" charset="0"/>
                <a:cs typeface="Times New Roman" panose="02020603050405020304" pitchFamily="18" charset="0"/>
              </a:rPr>
              <a:t> M. BJU Int. 2016 Aug 4. </a:t>
            </a:r>
            <a:r>
              <a:rPr lang="en-US" dirty="0" err="1">
                <a:latin typeface="Calibri" panose="020F0502020204030204" pitchFamily="34" charset="0"/>
                <a:ea typeface="Calibri" panose="020F0502020204030204" pitchFamily="34" charset="0"/>
                <a:cs typeface="Times New Roman" panose="02020603050405020304" pitchFamily="18" charset="0"/>
              </a:rPr>
              <a:t>doi</a:t>
            </a:r>
            <a:r>
              <a:rPr lang="en-US" dirty="0" smtClean="0">
                <a:latin typeface="Calibri" panose="020F0502020204030204" pitchFamily="34" charset="0"/>
                <a:ea typeface="Calibri" panose="020F0502020204030204" pitchFamily="34" charset="0"/>
                <a:cs typeface="Times New Roman" panose="02020603050405020304" pitchFamily="18" charset="0"/>
              </a:rPr>
              <a:t>: 10.1111/bju.13615.</a:t>
            </a:r>
          </a:p>
          <a:p>
            <a:pPr marL="435712" indent="-435712">
              <a:buFont typeface="+mj-lt"/>
              <a:buAutoNum type="arabicPeriod"/>
              <a:defRPr/>
            </a:pPr>
            <a:endParaRPr lang="da-DK" sz="1600" dirty="0"/>
          </a:p>
          <a:p>
            <a:pPr marL="0" indent="0">
              <a:buNone/>
              <a:defRPr/>
            </a:pPr>
            <a:endParaRPr lang="fi-F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0939" y="-447016"/>
            <a:ext cx="10656887" cy="1001762"/>
          </a:xfrm>
        </p:spPr>
        <p:txBody>
          <a:bodyPr/>
          <a:lstStyle/>
          <a:p>
            <a:pPr algn="ctr">
              <a:defRPr/>
            </a:pPr>
            <a:r>
              <a:rPr lang="da-DK" dirty="0"/>
              <a:t>Publikationer siden sidst	</a:t>
            </a:r>
            <a:endParaRPr lang="da-DK" sz="4574" dirty="0">
              <a:effectLst>
                <a:outerShdw blurRad="38100" dist="38100" dir="2700000" algn="tl">
                  <a:srgbClr val="DDDDDD"/>
                </a:outerShdw>
              </a:effectLst>
            </a:endParaRPr>
          </a:p>
        </p:txBody>
      </p:sp>
      <p:sp>
        <p:nvSpPr>
          <p:cNvPr id="10243" name="Rectangle 3"/>
          <p:cNvSpPr>
            <a:spLocks noGrp="1" noChangeArrowheads="1"/>
          </p:cNvSpPr>
          <p:nvPr>
            <p:ph idx="1"/>
          </p:nvPr>
        </p:nvSpPr>
        <p:spPr>
          <a:xfrm>
            <a:off x="765174" y="1961953"/>
            <a:ext cx="10655999" cy="4824000"/>
          </a:xfrm>
        </p:spPr>
        <p:txBody>
          <a:bodyPr/>
          <a:lstStyle/>
          <a:p>
            <a:pPr marL="457200" indent="-457200">
              <a:buAutoNum type="arabicPlain" startAt="3"/>
            </a:pPr>
            <a:r>
              <a:rPr lang="da-DK" dirty="0" smtClean="0"/>
              <a:t>Padkær </a:t>
            </a:r>
            <a:r>
              <a:rPr lang="da-DK" dirty="0"/>
              <a:t>G, Mahdi BH, Andersen PE, Lund L. </a:t>
            </a:r>
            <a:r>
              <a:rPr lang="da-DK" dirty="0" err="1"/>
              <a:t>Polyorchidism</a:t>
            </a:r>
            <a:r>
              <a:rPr lang="da-DK" dirty="0"/>
              <a:t> is a rare </a:t>
            </a:r>
            <a:r>
              <a:rPr lang="da-DK" dirty="0" err="1"/>
              <a:t>cause</a:t>
            </a:r>
            <a:r>
              <a:rPr lang="da-DK" dirty="0"/>
              <a:t> of a </a:t>
            </a:r>
            <a:r>
              <a:rPr lang="da-DK" dirty="0" err="1"/>
              <a:t>scrotal</a:t>
            </a:r>
            <a:r>
              <a:rPr lang="da-DK" dirty="0"/>
              <a:t> </a:t>
            </a:r>
            <a:r>
              <a:rPr lang="da-DK" dirty="0" err="1"/>
              <a:t>mass</a:t>
            </a:r>
            <a:r>
              <a:rPr lang="da-DK" dirty="0"/>
              <a:t>. </a:t>
            </a:r>
            <a:r>
              <a:rPr lang="da-DK" dirty="0" err="1"/>
              <a:t>Ugeskr</a:t>
            </a:r>
            <a:r>
              <a:rPr lang="da-DK" dirty="0"/>
              <a:t> </a:t>
            </a:r>
            <a:r>
              <a:rPr lang="da-DK" dirty="0" err="1"/>
              <a:t>Laeger</a:t>
            </a:r>
            <a:r>
              <a:rPr lang="da-DK" dirty="0"/>
              <a:t>. 2017 Mar 20;179(12</a:t>
            </a:r>
            <a:r>
              <a:rPr lang="da-DK" dirty="0" smtClean="0"/>
              <a:t>)</a:t>
            </a:r>
          </a:p>
          <a:p>
            <a:pPr marL="457200" indent="-457200">
              <a:buFont typeface="Arial" panose="020B0604020202020204" pitchFamily="34" charset="0"/>
              <a:buAutoNum type="arabicPlain" startAt="3"/>
            </a:pPr>
            <a:r>
              <a:rPr lang="da-DK" dirty="0" smtClean="0"/>
              <a:t>Kingo PS. Robot-assisted </a:t>
            </a:r>
            <a:r>
              <a:rPr lang="da-DK" dirty="0" err="1"/>
              <a:t>laparoscopic</a:t>
            </a:r>
            <a:r>
              <a:rPr lang="da-DK" dirty="0"/>
              <a:t> </a:t>
            </a:r>
            <a:r>
              <a:rPr lang="da-DK" dirty="0" err="1"/>
              <a:t>cystectomy</a:t>
            </a:r>
            <a:r>
              <a:rPr lang="da-DK" dirty="0"/>
              <a:t> versus open mini-</a:t>
            </a:r>
            <a:r>
              <a:rPr lang="da-DK" dirty="0" err="1"/>
              <a:t>laparotomy</a:t>
            </a:r>
            <a:r>
              <a:rPr lang="da-DK" dirty="0"/>
              <a:t> </a:t>
            </a:r>
            <a:r>
              <a:rPr lang="da-DK" dirty="0" err="1"/>
              <a:t>cystectomy</a:t>
            </a:r>
            <a:r>
              <a:rPr lang="da-DK" dirty="0"/>
              <a:t> - </a:t>
            </a:r>
            <a:r>
              <a:rPr lang="da-DK" dirty="0" err="1"/>
              <a:t>Clinical</a:t>
            </a:r>
            <a:r>
              <a:rPr lang="da-DK" dirty="0"/>
              <a:t> and </a:t>
            </a:r>
            <a:r>
              <a:rPr lang="da-DK" dirty="0" err="1"/>
              <a:t>experimental</a:t>
            </a:r>
            <a:r>
              <a:rPr lang="da-DK" dirty="0"/>
              <a:t> </a:t>
            </a:r>
            <a:r>
              <a:rPr lang="da-DK" dirty="0" err="1" smtClean="0"/>
              <a:t>investigations</a:t>
            </a:r>
            <a:r>
              <a:rPr lang="da-DK" dirty="0" smtClean="0"/>
              <a:t>. 2017,Ph D </a:t>
            </a:r>
            <a:r>
              <a:rPr lang="da-DK" dirty="0" err="1" smtClean="0"/>
              <a:t>thesis</a:t>
            </a:r>
            <a:endParaRPr lang="da-DK" dirty="0" smtClean="0"/>
          </a:p>
          <a:p>
            <a:pPr marL="457200" indent="-457200">
              <a:buFont typeface="Arial" panose="020B0604020202020204" pitchFamily="34" charset="0"/>
              <a:buAutoNum type="arabicPlain" startAt="3"/>
            </a:pPr>
            <a:r>
              <a:rPr lang="da-DK" dirty="0" smtClean="0"/>
              <a:t>Randi F. Fonager, Helle D. Zacho, Signe Albertsen, Joan Fledelius, June A. Ejlersen, Mette H. Christensen, </a:t>
            </a:r>
            <a:r>
              <a:rPr lang="da-DK" dirty="0" err="1" smtClean="0"/>
              <a:t>Ramune</a:t>
            </a:r>
            <a:r>
              <a:rPr lang="da-DK" dirty="0" smtClean="0"/>
              <a:t> </a:t>
            </a:r>
            <a:r>
              <a:rPr lang="da-DK" dirty="0" err="1" smtClean="0"/>
              <a:t>Aleksyniene</a:t>
            </a:r>
            <a:r>
              <a:rPr lang="da-DK" dirty="0" smtClean="0"/>
              <a:t>, José A. </a:t>
            </a:r>
            <a:r>
              <a:rPr lang="da-DK" dirty="0" err="1" smtClean="0"/>
              <a:t>Biurrun</a:t>
            </a:r>
            <a:r>
              <a:rPr lang="da-DK" dirty="0" smtClean="0"/>
              <a:t> </a:t>
            </a:r>
            <a:r>
              <a:rPr lang="da-DK" dirty="0" err="1" smtClean="0"/>
              <a:t>Manresa</a:t>
            </a:r>
            <a:r>
              <a:rPr lang="da-DK" dirty="0" smtClean="0"/>
              <a:t> and Lars J. Petersen, Observer agreement of </a:t>
            </a:r>
            <a:r>
              <a:rPr lang="da-DK" dirty="0" err="1" smtClean="0"/>
              <a:t>treatment</a:t>
            </a:r>
            <a:r>
              <a:rPr lang="da-DK" dirty="0" smtClean="0"/>
              <a:t> </a:t>
            </a:r>
            <a:r>
              <a:rPr lang="da-DK" dirty="0" err="1" smtClean="0"/>
              <a:t>responses</a:t>
            </a:r>
            <a:r>
              <a:rPr lang="da-DK" dirty="0" smtClean="0"/>
              <a:t> on </a:t>
            </a:r>
            <a:r>
              <a:rPr lang="da-DK" dirty="0" err="1" smtClean="0"/>
              <a:t>planar</a:t>
            </a:r>
            <a:r>
              <a:rPr lang="da-DK" dirty="0" smtClean="0"/>
              <a:t> bone </a:t>
            </a:r>
            <a:r>
              <a:rPr lang="da-DK" dirty="0" err="1" smtClean="0"/>
              <a:t>scintigraphy</a:t>
            </a:r>
            <a:r>
              <a:rPr lang="da-DK" dirty="0" smtClean="0"/>
              <a:t> in </a:t>
            </a:r>
            <a:r>
              <a:rPr lang="da-DK" dirty="0" err="1" smtClean="0"/>
              <a:t>prostate</a:t>
            </a:r>
            <a:r>
              <a:rPr lang="da-DK" dirty="0" smtClean="0"/>
              <a:t> cancer patients: </a:t>
            </a:r>
            <a:r>
              <a:rPr lang="da-DK" dirty="0" err="1" smtClean="0"/>
              <a:t>importance</a:t>
            </a:r>
            <a:r>
              <a:rPr lang="da-DK" dirty="0" smtClean="0"/>
              <a:t> of the </a:t>
            </a:r>
            <a:r>
              <a:rPr lang="da-DK" dirty="0" err="1" smtClean="0"/>
              <a:t>lesion</a:t>
            </a:r>
            <a:r>
              <a:rPr lang="da-DK" dirty="0" smtClean="0"/>
              <a:t> </a:t>
            </a:r>
            <a:r>
              <a:rPr lang="da-DK" dirty="0" err="1" smtClean="0"/>
              <a:t>assessment</a:t>
            </a:r>
            <a:r>
              <a:rPr lang="da-DK" dirty="0" smtClean="0"/>
              <a:t> </a:t>
            </a:r>
            <a:r>
              <a:rPr lang="da-DK" dirty="0" err="1" smtClean="0"/>
              <a:t>method</a:t>
            </a:r>
            <a:r>
              <a:rPr lang="da-DK" dirty="0" smtClean="0"/>
              <a:t>, </a:t>
            </a:r>
            <a:r>
              <a:rPr lang="da-DK" dirty="0" err="1" smtClean="0"/>
              <a:t>Nucl</a:t>
            </a:r>
            <a:r>
              <a:rPr lang="da-DK" dirty="0" smtClean="0"/>
              <a:t>. Med. </a:t>
            </a:r>
            <a:r>
              <a:rPr lang="da-DK" dirty="0" err="1" smtClean="0"/>
              <a:t>Commun</a:t>
            </a:r>
            <a:r>
              <a:rPr lang="da-DK" dirty="0" smtClean="0"/>
              <a:t>. 2017 Mar;38 (3):215-221 </a:t>
            </a:r>
            <a:endParaRPr lang="en-US" dirty="0"/>
          </a:p>
          <a:p>
            <a:pPr marL="0" indent="0">
              <a:buNone/>
            </a:pPr>
            <a:r>
              <a:rPr lang="da-DK" dirty="0"/>
              <a:t/>
            </a:r>
            <a:br>
              <a:rPr lang="da-DK" dirty="0"/>
            </a:br>
            <a:endParaRPr lang="da-DK" dirty="0"/>
          </a:p>
          <a:p>
            <a:pPr marL="435712" indent="-435712">
              <a:buFont typeface="+mj-lt"/>
              <a:buAutoNum type="arabicPeriod"/>
              <a:defRPr/>
            </a:pPr>
            <a:endParaRPr lang="da-DK" sz="1600" dirty="0"/>
          </a:p>
          <a:p>
            <a:pPr marL="0" indent="0">
              <a:buNone/>
              <a:defRPr/>
            </a:pPr>
            <a:endParaRPr lang="fi-FI" dirty="0"/>
          </a:p>
        </p:txBody>
      </p:sp>
    </p:spTree>
    <p:extLst>
      <p:ext uri="{BB962C8B-B14F-4D97-AF65-F5344CB8AC3E}">
        <p14:creationId xmlns:p14="http://schemas.microsoft.com/office/powerpoint/2010/main" val="31749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da-DK" dirty="0">
                <a:cs typeface="+mj-cs"/>
              </a:rPr>
              <a:t>			</a:t>
            </a:r>
            <a:r>
              <a:rPr lang="da-DK" dirty="0" err="1" smtClean="0">
                <a:cs typeface="+mj-cs"/>
              </a:rPr>
              <a:t>PhD</a:t>
            </a:r>
            <a:r>
              <a:rPr lang="da-DK" dirty="0" smtClean="0">
                <a:cs typeface="+mj-cs"/>
              </a:rPr>
              <a:t>-studerende</a:t>
            </a:r>
            <a:endParaRPr lang="da-DK" sz="4574" dirty="0">
              <a:effectLst>
                <a:outerShdw blurRad="38100" dist="38100" dir="2700000" algn="tl">
                  <a:srgbClr val="DDDDDD"/>
                </a:outerShdw>
              </a:effectLst>
            </a:endParaRPr>
          </a:p>
        </p:txBody>
      </p:sp>
      <p:sp>
        <p:nvSpPr>
          <p:cNvPr id="12290" name="Rectangle 3"/>
          <p:cNvSpPr>
            <a:spLocks noGrp="1" noChangeArrowheads="1"/>
          </p:cNvSpPr>
          <p:nvPr>
            <p:ph idx="1"/>
          </p:nvPr>
        </p:nvSpPr>
        <p:spPr/>
        <p:txBody>
          <a:bodyPr/>
          <a:lstStyle/>
          <a:p>
            <a:pPr>
              <a:lnSpc>
                <a:spcPct val="90000"/>
              </a:lnSpc>
              <a:buClr>
                <a:schemeClr val="tx1"/>
              </a:buClr>
              <a:defRPr/>
            </a:pPr>
            <a:r>
              <a:rPr lang="da-DK" altLang="da-DK" dirty="0" err="1" smtClean="0">
                <a:latin typeface="Arial" pitchFamily="34" charset="0"/>
                <a:ea typeface="ＭＳ Ｐゴシック" pitchFamily="34" charset="-128"/>
              </a:rPr>
              <a:t>Nessn</a:t>
            </a:r>
            <a:r>
              <a:rPr lang="da-DK" altLang="da-DK" dirty="0" smtClean="0">
                <a:latin typeface="Arial" pitchFamily="34" charset="0"/>
                <a:ea typeface="ＭＳ Ｐゴシック" pitchFamily="34" charset="-128"/>
              </a:rPr>
              <a:t> </a:t>
            </a:r>
            <a:r>
              <a:rPr lang="da-DK" altLang="da-DK" dirty="0" err="1" smtClean="0">
                <a:latin typeface="Arial" pitchFamily="34" charset="0"/>
                <a:ea typeface="ＭＳ Ｐゴシック" pitchFamily="34" charset="-128"/>
              </a:rPr>
              <a:t>Azawi</a:t>
            </a:r>
            <a:r>
              <a:rPr lang="da-DK" altLang="da-DK" dirty="0" smtClean="0">
                <a:latin typeface="Arial" pitchFamily="34" charset="0"/>
                <a:ea typeface="ＭＳ Ｐゴシック" pitchFamily="34" charset="-128"/>
              </a:rPr>
              <a:t> (forsvarede i april 2017)</a:t>
            </a:r>
          </a:p>
          <a:p>
            <a:pPr>
              <a:lnSpc>
                <a:spcPct val="90000"/>
              </a:lnSpc>
              <a:buClr>
                <a:schemeClr val="tx1"/>
              </a:buClr>
              <a:defRPr/>
            </a:pPr>
            <a:r>
              <a:rPr lang="da-DK" altLang="da-DK" dirty="0" smtClean="0">
                <a:latin typeface="Arial" pitchFamily="34" charset="0"/>
                <a:ea typeface="ＭＳ Ｐゴシック" pitchFamily="34" charset="-128"/>
              </a:rPr>
              <a:t>Mike Mortensen</a:t>
            </a:r>
          </a:p>
          <a:p>
            <a:pPr>
              <a:lnSpc>
                <a:spcPct val="90000"/>
              </a:lnSpc>
              <a:buClr>
                <a:schemeClr val="tx1"/>
              </a:buClr>
              <a:defRPr/>
            </a:pPr>
            <a:r>
              <a:rPr lang="da-DK" altLang="da-DK" dirty="0" smtClean="0">
                <a:latin typeface="Arial" pitchFamily="34" charset="0"/>
                <a:ea typeface="ＭＳ Ｐゴシック" pitchFamily="34" charset="-128"/>
              </a:rPr>
              <a:t>Martha Haahr</a:t>
            </a:r>
          </a:p>
          <a:p>
            <a:pPr>
              <a:lnSpc>
                <a:spcPct val="90000"/>
              </a:lnSpc>
              <a:buClr>
                <a:schemeClr val="tx1"/>
              </a:buClr>
              <a:defRPr/>
            </a:pPr>
            <a:r>
              <a:rPr lang="da-DK" altLang="da-DK" dirty="0" smtClean="0">
                <a:latin typeface="Arial" pitchFamily="34" charset="0"/>
                <a:ea typeface="ＭＳ Ｐゴシック" pitchFamily="34" charset="-128"/>
              </a:rPr>
              <a:t>Sune Jeppesen</a:t>
            </a:r>
          </a:p>
          <a:p>
            <a:r>
              <a:rPr lang="da-DK" altLang="da-DK" dirty="0" smtClean="0">
                <a:latin typeface="Arial" pitchFamily="34" charset="0"/>
                <a:ea typeface="ＭＳ Ｐゴシック" pitchFamily="34" charset="-128"/>
              </a:rPr>
              <a:t>Louise Geertsen</a:t>
            </a:r>
            <a:r>
              <a:rPr lang="da-DK" dirty="0"/>
              <a:t> </a:t>
            </a:r>
            <a:endParaRPr lang="da-DK" dirty="0" smtClean="0"/>
          </a:p>
          <a:p>
            <a:endParaRPr lang="da-DK" dirty="0"/>
          </a:p>
          <a:p>
            <a:r>
              <a:rPr lang="da-DK" dirty="0" smtClean="0"/>
              <a:t>Odense 2 på vej      Urologisk afdeling: Ålborg ????? </a:t>
            </a:r>
          </a:p>
          <a:p>
            <a:endParaRPr lang="da-DK" dirty="0" smtClean="0"/>
          </a:p>
          <a:p>
            <a:r>
              <a:rPr lang="da-DK" dirty="0"/>
              <a:t>Randi Fuglsang: FANFARE og </a:t>
            </a:r>
            <a:r>
              <a:rPr lang="da-DK" dirty="0" smtClean="0"/>
              <a:t>PRO-RESPONS (har afleveret, skal forsvare 19.06).</a:t>
            </a:r>
            <a:endParaRPr lang="da-DK" dirty="0"/>
          </a:p>
          <a:p>
            <a:r>
              <a:rPr lang="da-DK" dirty="0" smtClean="0"/>
              <a:t>Julie </a:t>
            </a:r>
            <a:r>
              <a:rPr lang="da-DK" dirty="0"/>
              <a:t>B. Nielsen: </a:t>
            </a:r>
            <a:r>
              <a:rPr lang="da-DK" dirty="0" err="1"/>
              <a:t>GaLAND</a:t>
            </a:r>
            <a:r>
              <a:rPr lang="da-DK" dirty="0"/>
              <a:t> og RECUR. </a:t>
            </a:r>
          </a:p>
          <a:p>
            <a:r>
              <a:rPr lang="da-DK" dirty="0" smtClean="0"/>
              <a:t>Carina </a:t>
            </a:r>
            <a:r>
              <a:rPr lang="da-DK" dirty="0"/>
              <a:t>Jensen: MR-PROST.</a:t>
            </a:r>
          </a:p>
          <a:p>
            <a:pPr>
              <a:lnSpc>
                <a:spcPct val="90000"/>
              </a:lnSpc>
              <a:buClr>
                <a:schemeClr val="tx1"/>
              </a:buClr>
              <a:defRPr/>
            </a:pPr>
            <a:endParaRPr lang="da-DK" altLang="da-DK" dirty="0" smtClean="0">
              <a:latin typeface="Arial" pitchFamily="34" charset="0"/>
              <a:ea typeface="ＭＳ Ｐゴシック" pitchFamily="34" charset="-128"/>
            </a:endParaRPr>
          </a:p>
          <a:p>
            <a:pPr>
              <a:lnSpc>
                <a:spcPct val="90000"/>
              </a:lnSpc>
              <a:buClr>
                <a:schemeClr val="tx1"/>
              </a:buClr>
              <a:defRPr/>
            </a:pPr>
            <a:endParaRPr lang="da-DK" altLang="da-DK"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192025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a:r>
              <a:rPr lang="da-DK" altLang="da-DK" smtClean="0">
                <a:latin typeface="Arial" panose="020B0604020202020204" pitchFamily="34" charset="0"/>
                <a:ea typeface="ＭＳ Ｐゴシック" panose="020B0600070205080204" pitchFamily="34" charset="-128"/>
              </a:rPr>
              <a:t>Generel orientering fra UF</a:t>
            </a:r>
          </a:p>
        </p:txBody>
      </p:sp>
      <p:sp>
        <p:nvSpPr>
          <p:cNvPr id="13315" name="Rectangle 3"/>
          <p:cNvSpPr>
            <a:spLocks noGrp="1" noChangeArrowheads="1"/>
          </p:cNvSpPr>
          <p:nvPr>
            <p:ph idx="1"/>
          </p:nvPr>
        </p:nvSpPr>
        <p:spPr>
          <a:xfrm>
            <a:off x="766618" y="2521535"/>
            <a:ext cx="10654555" cy="4787738"/>
          </a:xfrm>
        </p:spPr>
        <p:txBody>
          <a:bodyPr/>
          <a:lstStyle/>
          <a:p>
            <a:r>
              <a:rPr lang="da-DK" altLang="da-DK" sz="3200" dirty="0" smtClean="0">
                <a:latin typeface="Arial" panose="020B0604020202020204" pitchFamily="34" charset="0"/>
                <a:ea typeface="ＭＳ Ｐゴシック" panose="020B0600070205080204" pitchFamily="34" charset="-128"/>
              </a:rPr>
              <a:t>DUS</a:t>
            </a:r>
          </a:p>
          <a:p>
            <a:r>
              <a:rPr lang="da-DK" altLang="da-DK" sz="3200" dirty="0" smtClean="0">
                <a:latin typeface="Arial" panose="020B0604020202020204" pitchFamily="34" charset="0"/>
                <a:ea typeface="ＭＳ Ｐゴシック" panose="020B0600070205080204" pitchFamily="34" charset="-128"/>
              </a:rPr>
              <a:t>NUF</a:t>
            </a:r>
          </a:p>
          <a:p>
            <a:r>
              <a:rPr lang="da-DK" altLang="da-DK" sz="3200" dirty="0" smtClean="0">
                <a:latin typeface="Arial" panose="020B0604020202020204" pitchFamily="34" charset="0"/>
                <a:ea typeface="ＭＳ Ｐゴシック" panose="020B0600070205080204" pitchFamily="34" charset="-128"/>
              </a:rPr>
              <a:t>EAU/AUA</a:t>
            </a:r>
          </a:p>
          <a:p>
            <a:r>
              <a:rPr lang="da-DK" altLang="da-DK" sz="3200" dirty="0" smtClean="0">
                <a:latin typeface="Arial" panose="020B0604020202020204" pitchFamily="34" charset="0"/>
                <a:ea typeface="ＭＳ Ｐゴシック" panose="020B0600070205080204" pitchFamily="34" charset="-128"/>
              </a:rPr>
              <a:t>Age-Care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Sundhed_Blå">
      <a:dk1>
        <a:sysClr val="windowText" lastClr="000000"/>
      </a:dk1>
      <a:lt1>
        <a:srgbClr val="FFFFFF"/>
      </a:lt1>
      <a:dk2>
        <a:srgbClr val="003145"/>
      </a:dk2>
      <a:lt2>
        <a:srgbClr val="ADC2C7"/>
      </a:lt2>
      <a:accent1>
        <a:srgbClr val="006983"/>
      </a:accent1>
      <a:accent2>
        <a:srgbClr val="1BD1FF"/>
      </a:accent2>
      <a:accent3>
        <a:srgbClr val="004150"/>
      </a:accent3>
      <a:accent4>
        <a:srgbClr val="3C8A2E"/>
      </a:accent4>
      <a:accent5>
        <a:srgbClr val="228E7C"/>
      </a:accent5>
      <a:accent6>
        <a:srgbClr val="00206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621E80F6-0CA9-4C11-86B3-47B025984541}" vid="{7775B317-2BDD-4C7D-927E-0BEC0AB134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RN PowerPoint</Template>
  <TotalTime>610</TotalTime>
  <Words>779</Words>
  <Application>Microsoft Office PowerPoint</Application>
  <PresentationFormat>Widescreen</PresentationFormat>
  <Paragraphs>120</Paragraphs>
  <Slides>21</Slides>
  <Notes>21</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21</vt:i4>
      </vt:variant>
    </vt:vector>
  </HeadingPairs>
  <TitlesOfParts>
    <vt:vector size="27" baseType="lpstr">
      <vt:lpstr>ＭＳ Ｐゴシック</vt:lpstr>
      <vt:lpstr>Arial</vt:lpstr>
      <vt:lpstr>Calibri</vt:lpstr>
      <vt:lpstr>Times New Roman</vt:lpstr>
      <vt:lpstr>Verdana</vt:lpstr>
      <vt:lpstr>Blank</vt:lpstr>
      <vt:lpstr>PowerPoint-præsentation</vt:lpstr>
      <vt:lpstr>Agenda as usual</vt:lpstr>
      <vt:lpstr>HJEMMESIDE</vt:lpstr>
      <vt:lpstr>Tillykke til Ph D Pernille Skjold kingo</vt:lpstr>
      <vt:lpstr> Legater/ bevillinger siden sidst</vt:lpstr>
      <vt:lpstr>Publikationer siden sidst </vt:lpstr>
      <vt:lpstr>Publikationer siden sidst </vt:lpstr>
      <vt:lpstr>   PhD-studerende</vt:lpstr>
      <vt:lpstr>Generel orientering fra UF</vt:lpstr>
      <vt:lpstr>Ph-D projekter in spe</vt:lpstr>
      <vt:lpstr>     NUF- fordrag/postere</vt:lpstr>
      <vt:lpstr>Forskningsårs-studerende</vt:lpstr>
      <vt:lpstr>Elite-studerende</vt:lpstr>
      <vt:lpstr>Kandidat speciale </vt:lpstr>
      <vt:lpstr>   Øvrige projekter</vt:lpstr>
      <vt:lpstr>Kommercielle studier ved projektsygeplejerske Kirsten</vt:lpstr>
      <vt:lpstr>Åbne for inklusion</vt:lpstr>
      <vt:lpstr>Lukkede for inklusion</vt:lpstr>
      <vt:lpstr>  Kliniske studier NH</vt:lpstr>
      <vt:lpstr>Fremtidige fonde</vt:lpstr>
      <vt:lpstr>Eventuelt</vt:lpstr>
    </vt:vector>
  </TitlesOfParts>
  <Company>Region Nordjylland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Joan Diget  / Region Nordjylland</dc:creator>
  <cp:lastModifiedBy>Heidi Holland Søndergaard  / Region Nordjylland</cp:lastModifiedBy>
  <cp:revision>37</cp:revision>
  <cp:lastPrinted>2016-04-21T06:30:30Z</cp:lastPrinted>
  <dcterms:created xsi:type="dcterms:W3CDTF">2016-09-19T08:03:14Z</dcterms:created>
  <dcterms:modified xsi:type="dcterms:W3CDTF">2017-05-22T09:33:01Z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SD_DocumentLanguageString">
    <vt:lpwstr>Dansk</vt:lpwstr>
  </property>
  <property fmtid="{D5CDD505-2E9C-101B-9397-08002B2CF9AE}" pid="6" name="SD_CtlText_Usersettings_Userprofile">
    <vt:lpwstr>brev</vt:lpwstr>
  </property>
  <property fmtid="{D5CDD505-2E9C-101B-9397-08002B2CF9AE}" pid="7" name="SD_DocumentLanguage">
    <vt:lpwstr>da-DK</vt:lpwstr>
  </property>
  <property fmtid="{D5CDD505-2E9C-101B-9397-08002B2CF9AE}" pid="8" name="SD_UserprofileName">
    <vt:lpwstr>brev</vt:lpwstr>
  </property>
  <property fmtid="{D5CDD505-2E9C-101B-9397-08002B2CF9AE}" pid="9" name="SD_OFF_ID">
    <vt:lpwstr>3</vt:lpwstr>
  </property>
  <property fmtid="{D5CDD505-2E9C-101B-9397-08002B2CF9AE}" pid="10" name="CurrentOfficeID">
    <vt:lpwstr>3</vt:lpwstr>
  </property>
  <property fmtid="{D5CDD505-2E9C-101B-9397-08002B2CF9AE}" pid="11" name="SD_OFF_DisplayName">
    <vt:lpwstr>Aalborg Universitetshospital</vt:lpwstr>
  </property>
  <property fmtid="{D5CDD505-2E9C-101B-9397-08002B2CF9AE}" pid="12" name="SD_OFF_Institute">
    <vt:lpwstr>Aalborg Universitetshospital</vt:lpwstr>
  </property>
  <property fmtid="{D5CDD505-2E9C-101B-9397-08002B2CF9AE}" pid="13" name="SD_OFF_MandatoryDepartment">
    <vt:lpwstr>(ingen)</vt:lpwstr>
  </property>
  <property fmtid="{D5CDD505-2E9C-101B-9397-08002B2CF9AE}" pid="14" name="SD_OFF_MandatoryDepartment_en-GB">
    <vt:lpwstr>(none)</vt:lpwstr>
  </property>
  <property fmtid="{D5CDD505-2E9C-101B-9397-08002B2CF9AE}" pid="15" name="SD_OFF_ColorDefinition">
    <vt:lpwstr>Blue</vt:lpwstr>
  </property>
  <property fmtid="{D5CDD505-2E9C-101B-9397-08002B2CF9AE}" pid="16" name="SD_OFF_LogoFileName">
    <vt:lpwstr>AalborgUniversitetshospital</vt:lpwstr>
  </property>
  <property fmtid="{D5CDD505-2E9C-101B-9397-08002B2CF9AE}" pid="17" name="LastCompletedArtworkDefinition">
    <vt:lpwstr>RegionN</vt:lpwstr>
  </property>
  <property fmtid="{D5CDD505-2E9C-101B-9397-08002B2CF9AE}" pid="18" name="LastColorSetFilter">
    <vt:lpwstr>BlueWhite*</vt:lpwstr>
  </property>
  <property fmtid="{D5CDD505-2E9C-101B-9397-08002B2CF9AE}" pid="19" name="ColorExtensionSet">
    <vt:lpwstr>BlueWhiteOne</vt:lpwstr>
  </property>
  <property fmtid="{D5CDD505-2E9C-101B-9397-08002B2CF9AE}" pid="20" name="ColorDefinition">
    <vt:lpwstr>Blue</vt:lpwstr>
  </property>
  <property fmtid="{D5CDD505-2E9C-101B-9397-08002B2CF9AE}" pid="21" name="USR_Name">
    <vt:lpwstr>Joan Diget</vt:lpwstr>
  </property>
  <property fmtid="{D5CDD505-2E9C-101B-9397-08002B2CF9AE}" pid="22" name="USR_Title">
    <vt:lpwstr>Ledende lægesekretær</vt:lpwstr>
  </property>
  <property fmtid="{D5CDD505-2E9C-101B-9397-08002B2CF9AE}" pid="23" name="USR_DirectPhone">
    <vt:lpwstr>+4597663225</vt:lpwstr>
  </property>
  <property fmtid="{D5CDD505-2E9C-101B-9397-08002B2CF9AE}" pid="24" name="USR_Email">
    <vt:lpwstr>jd@rn.dk</vt:lpwstr>
  </property>
  <property fmtid="{D5CDD505-2E9C-101B-9397-08002B2CF9AE}" pid="25" name="USR_Department">
    <vt:lpwstr>Urologisk Afdeling</vt:lpwstr>
  </property>
  <property fmtid="{D5CDD505-2E9C-101B-9397-08002B2CF9AE}" pid="26" name="USR_Speciality">
    <vt:lpwstr/>
  </property>
  <property fmtid="{D5CDD505-2E9C-101B-9397-08002B2CF9AE}" pid="27" name="USR_Unit">
    <vt:lpwstr/>
  </property>
  <property fmtid="{D5CDD505-2E9C-101B-9397-08002B2CF9AE}" pid="28" name="USR_AddressOne">
    <vt:lpwstr>Reberbansgade 15, Postboks 561</vt:lpwstr>
  </property>
  <property fmtid="{D5CDD505-2E9C-101B-9397-08002B2CF9AE}" pid="29" name="USR_AddressTwo">
    <vt:lpwstr/>
  </property>
  <property fmtid="{D5CDD505-2E9C-101B-9397-08002B2CF9AE}" pid="30" name="USR_AddressThree">
    <vt:lpwstr>9100 Aalborg</vt:lpwstr>
  </property>
  <property fmtid="{D5CDD505-2E9C-101B-9397-08002B2CF9AE}" pid="31" name="USR_BusinessPhone">
    <vt:lpwstr/>
  </property>
  <property fmtid="{D5CDD505-2E9C-101B-9397-08002B2CF9AE}" pid="32" name="USR_Web">
    <vt:lpwstr/>
  </property>
  <property fmtid="{D5CDD505-2E9C-101B-9397-08002B2CF9AE}" pid="33" name="USR_FreeText">
    <vt:lpwstr/>
  </property>
  <property fmtid="{D5CDD505-2E9C-101B-9397-08002B2CF9AE}" pid="34" name="USR_Signature1">
    <vt:lpwstr>Joan Diget</vt:lpwstr>
  </property>
  <property fmtid="{D5CDD505-2E9C-101B-9397-08002B2CF9AE}" pid="35" name="USR_SignatureTitle1">
    <vt:lpwstr>Ledende lægesekretær</vt:lpwstr>
  </property>
  <property fmtid="{D5CDD505-2E9C-101B-9397-08002B2CF9AE}" pid="36" name="DocumentInfoFinished">
    <vt:lpwstr>True</vt:lpwstr>
  </property>
</Properties>
</file>