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6" r:id="rId2"/>
    <p:sldId id="287" r:id="rId3"/>
    <p:sldId id="302" r:id="rId4"/>
    <p:sldId id="290" r:id="rId5"/>
    <p:sldId id="291" r:id="rId6"/>
    <p:sldId id="292" r:id="rId7"/>
    <p:sldId id="310" r:id="rId8"/>
    <p:sldId id="315" r:id="rId9"/>
    <p:sldId id="295" r:id="rId10"/>
    <p:sldId id="296" r:id="rId11"/>
    <p:sldId id="316" r:id="rId12"/>
    <p:sldId id="297" r:id="rId13"/>
    <p:sldId id="298" r:id="rId14"/>
    <p:sldId id="312" r:id="rId15"/>
    <p:sldId id="313" r:id="rId16"/>
    <p:sldId id="314" r:id="rId17"/>
    <p:sldId id="299" r:id="rId18"/>
    <p:sldId id="300" r:id="rId19"/>
    <p:sldId id="301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3B5A7"/>
    <a:srgbClr val="CDCFC4"/>
    <a:srgbClr val="FFFFFF"/>
    <a:srgbClr val="000000"/>
    <a:srgbClr val="DD8694"/>
    <a:srgbClr val="006983"/>
    <a:srgbClr val="822433"/>
    <a:srgbClr val="002839"/>
    <a:srgbClr val="8D98A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22" autoAdjust="0"/>
  </p:normalViewPr>
  <p:slideViewPr>
    <p:cSldViewPr snapToGrid="0" showGuides="1">
      <p:cViewPr varScale="1">
        <p:scale>
          <a:sx n="104" d="100"/>
          <a:sy n="104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2A38B-F9FA-4036-A084-652409E98F08}" type="datetimeFigureOut">
              <a:rPr lang="da-DK" smtClean="0"/>
              <a:t>23-11-2016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styles</a:t>
            </a:r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6F85-577F-4A92-A47F-D540A2BCC82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8196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AC3F5CF-5863-4746-9F8C-7F35F44A28DA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52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28676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B7CD4E-20B4-4443-A7D3-0ECE16627C66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42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EF8C9A6-A93E-4CB2-B143-256AC68977FC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40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32772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BAFAE20-2D5C-4BFA-8869-E6DFAF0DC991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74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34820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6E13A96-58E0-465C-9049-56B46C3F010B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18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89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3686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B008C94-E9F3-4BE9-9D0D-81098E3367E2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19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636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10244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FD33A6-9E12-4B91-9A43-C51690D08236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918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12292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ACE32DE-1E96-48CA-8FDB-85DC30C728DE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6C34A4B-9FCE-4DFB-A138-69B487CC23FA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26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64E887-CEAE-442D-98D7-40463739D5B1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4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20484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73AC99-99EA-4F04-9E60-96325E60B512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629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24580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09EEF7-3605-4E14-A318-10788CA82780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77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2662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74CF30-FF9D-45C9-9F3E-4450EECC8149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89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ea typeface="ＭＳ Ｐゴシック" panose="020B0600070205080204" pitchFamily="34" charset="-128"/>
            </a:endParaRPr>
          </a:p>
        </p:txBody>
      </p:sp>
      <p:sp>
        <p:nvSpPr>
          <p:cNvPr id="2662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4563">
              <a:spcBef>
                <a:spcPct val="5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74CF30-FF9D-45C9-9F3E-4450EECC8149}" type="slidenum">
              <a:rPr lang="da-DK" altLang="da-DK" sz="120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da-DK" altLang="da-DK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55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imaryColor"/>
          <p:cNvSpPr/>
          <p:nvPr userDrawn="1"/>
        </p:nvSpPr>
        <p:spPr>
          <a:xfrm>
            <a:off x="0" y="-1"/>
            <a:ext cx="12192000" cy="6854825"/>
          </a:xfrm>
          <a:prstGeom prst="rect">
            <a:avLst/>
          </a:prstGeom>
          <a:solidFill>
            <a:srgbClr val="8D9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8D97A1"/>
              </a:solidFill>
            </a:endParaRPr>
          </a:p>
        </p:txBody>
      </p:sp>
      <p:sp>
        <p:nvSpPr>
          <p:cNvPr id="11" name="SecondaryColor"/>
          <p:cNvSpPr/>
          <p:nvPr userDrawn="1"/>
        </p:nvSpPr>
        <p:spPr>
          <a:xfrm>
            <a:off x="0" y="5475600"/>
            <a:ext cx="12192002" cy="1382400"/>
          </a:xfrm>
          <a:prstGeom prst="rect">
            <a:avLst/>
          </a:prstGeom>
          <a:solidFill>
            <a:srgbClr val="002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002839"/>
              </a:solidFill>
            </a:endParaRPr>
          </a:p>
        </p:txBody>
      </p:sp>
      <p:pic>
        <p:nvPicPr>
          <p:cNvPr id="16" name="Femte element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1"/>
          <a:stretch/>
        </p:blipFill>
        <p:spPr>
          <a:xfrm>
            <a:off x="3021340" y="45958"/>
            <a:ext cx="8883323" cy="5380808"/>
          </a:xfrm>
          <a:prstGeom prst="rect">
            <a:avLst/>
          </a:prstGeom>
        </p:spPr>
      </p:pic>
      <p:sp>
        <p:nvSpPr>
          <p:cNvPr id="12" name="Institutlinje"/>
          <p:cNvSpPr/>
          <p:nvPr userDrawn="1"/>
        </p:nvSpPr>
        <p:spPr>
          <a:xfrm>
            <a:off x="0" y="5420181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65176" y="5822388"/>
            <a:ext cx="6408510" cy="665532"/>
          </a:xfrm>
        </p:spPr>
        <p:txBody>
          <a:bodyPr anchor="t" anchorCtr="0"/>
          <a:lstStyle>
            <a:lvl1pPr algn="l">
              <a:lnSpc>
                <a:spcPct val="110000"/>
              </a:lnSpc>
              <a:defRPr sz="2000">
                <a:solidFill>
                  <a:srgbClr val="FFFFFF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>
          <a:xfrm>
            <a:off x="760939" y="6489700"/>
            <a:ext cx="2820461" cy="365125"/>
          </a:xfrm>
        </p:spPr>
        <p:txBody>
          <a:bodyPr/>
          <a:lstStyle/>
          <a:p>
            <a:fld id="{54E0A626-36E7-4ACB-AE94-30B8AB1B2246}" type="datetimeFigureOut">
              <a:rPr lang="da-DK" smtClean="0"/>
              <a:t>23-11-2016</a:t>
            </a:fld>
            <a:endParaRPr lang="da-DK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4038600" y="6489700"/>
            <a:ext cx="4114800" cy="365125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8610600" y="6489700"/>
            <a:ext cx="2743200" cy="365125"/>
          </a:xfrm>
        </p:spPr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4" name="(n) W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5" y="571522"/>
            <a:ext cx="615927" cy="615927"/>
          </a:xfrm>
          <a:prstGeom prst="rect">
            <a:avLst/>
          </a:prstGeom>
        </p:spPr>
      </p:pic>
      <p:sp>
        <p:nvSpPr>
          <p:cNvPr id="10" name="LogoPPT"/>
          <p:cNvSpPr/>
          <p:nvPr userDrawn="1"/>
        </p:nvSpPr>
        <p:spPr>
          <a:xfrm>
            <a:off x="9421200" y="5810400"/>
            <a:ext cx="24336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pic>
        <p:nvPicPr>
          <p:cNvPr id="3" name="LogoPPT_bmkArt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978" y="5810400"/>
            <a:ext cx="3402822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38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forside - femte el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imaryColor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D9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8D97A1"/>
              </a:solidFill>
            </a:endParaRPr>
          </a:p>
        </p:txBody>
      </p:sp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842" y="1155799"/>
            <a:ext cx="5746539" cy="5394127"/>
          </a:xfrm>
          <a:prstGeom prst="rect">
            <a:avLst/>
          </a:prstGeom>
        </p:spPr>
      </p:pic>
      <p:sp>
        <p:nvSpPr>
          <p:cNvPr id="12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55606" y="1659452"/>
            <a:ext cx="7416000" cy="2168975"/>
          </a:xfrm>
        </p:spPr>
        <p:txBody>
          <a:bodyPr anchor="b"/>
          <a:lstStyle>
            <a:lvl1pPr>
              <a:defRPr sz="4500" spc="450" baseline="0">
                <a:solidFill>
                  <a:srgbClr val="FFFFFF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765174" y="3831570"/>
            <a:ext cx="7416000" cy="1202158"/>
          </a:xfrm>
        </p:spPr>
        <p:txBody>
          <a:bodyPr/>
          <a:lstStyle>
            <a:lvl1pPr marL="0" indent="0">
              <a:buNone/>
              <a:defRPr sz="2400" i="1" spc="200" baseline="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E0A626-36E7-4ACB-AE94-30B8AB1B2246}" type="datetimeFigureOut">
              <a:rPr lang="da-DK" smtClean="0"/>
              <a:pPr/>
              <a:t>23-11-2016</a:t>
            </a:fld>
            <a:endParaRPr lang="da-DK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35" name="(n)W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9" y="150990"/>
            <a:ext cx="615927" cy="61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94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- femte el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imaryColor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D9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8D97A1"/>
              </a:solidFill>
            </a:endParaRPr>
          </a:p>
        </p:txBody>
      </p:sp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413" y="75272"/>
            <a:ext cx="6991093" cy="4940118"/>
          </a:xfrm>
          <a:prstGeom prst="rect">
            <a:avLst/>
          </a:prstGeom>
        </p:spPr>
      </p:pic>
      <p:sp>
        <p:nvSpPr>
          <p:cNvPr id="10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60939" y="3345937"/>
            <a:ext cx="5508099" cy="10017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1989826" y="4550252"/>
            <a:ext cx="9428000" cy="1912444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i="1" spc="200" baseline="0">
                <a:solidFill>
                  <a:srgbClr val="FFFFFF"/>
                </a:solidFill>
              </a:defRPr>
            </a:lvl1pPr>
            <a:lvl2pPr marL="187200" indent="-187200">
              <a:defRPr sz="2000">
                <a:solidFill>
                  <a:srgbClr val="FFFFFF"/>
                </a:solidFill>
              </a:defRPr>
            </a:lvl2pPr>
            <a:lvl3pPr marL="367200" indent="-180000">
              <a:defRPr sz="1800"/>
            </a:lvl3pPr>
            <a:lvl4pPr marL="540000" indent="-172800">
              <a:defRPr sz="1600"/>
            </a:lvl4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E0A626-36E7-4ACB-AE94-30B8AB1B2246}" type="datetimeFigureOut">
              <a:rPr lang="da-DK" smtClean="0"/>
              <a:pPr/>
              <a:t>23-11-2016</a:t>
            </a:fld>
            <a:endParaRPr lang="da-DK" dirty="0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Slide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35" name="(n)W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9" y="150990"/>
            <a:ext cx="615927" cy="61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578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imaryColor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D9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8D97A1"/>
              </a:solidFill>
            </a:endParaRPr>
          </a:p>
        </p:txBody>
      </p:sp>
      <p:pic>
        <p:nvPicPr>
          <p:cNvPr id="19" name="Billed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2" b="7163"/>
          <a:stretch/>
        </p:blipFill>
        <p:spPr>
          <a:xfrm>
            <a:off x="6880143" y="2199409"/>
            <a:ext cx="5305995" cy="4595091"/>
          </a:xfrm>
          <a:prstGeom prst="rect">
            <a:avLst/>
          </a:prstGeom>
        </p:spPr>
      </p:pic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759600" y="3344400"/>
            <a:ext cx="5508000" cy="10017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1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1989826" y="4550252"/>
            <a:ext cx="9428000" cy="1912444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i="1" spc="200" baseline="0">
                <a:solidFill>
                  <a:srgbClr val="FFFFFF"/>
                </a:solidFill>
              </a:defRPr>
            </a:lvl1pPr>
            <a:lvl2pPr marL="187200" indent="-187200">
              <a:defRPr sz="2000">
                <a:solidFill>
                  <a:srgbClr val="FFFFFF"/>
                </a:solidFill>
              </a:defRPr>
            </a:lvl2pPr>
            <a:lvl3pPr marL="367200" indent="-180000">
              <a:defRPr sz="1800"/>
            </a:lvl3pPr>
            <a:lvl4pPr marL="540000" indent="-172800">
              <a:defRPr sz="1600"/>
            </a:lvl4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E0A626-36E7-4ACB-AE94-30B8AB1B2246}" type="datetimeFigureOut">
              <a:rPr lang="da-DK" smtClean="0"/>
              <a:pPr/>
              <a:t>23-11-2016</a:t>
            </a:fld>
            <a:endParaRPr lang="da-DK" dirty="0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Slide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pic>
        <p:nvPicPr>
          <p:cNvPr id="12" name="(n)W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9" y="150990"/>
            <a:ext cx="615927" cy="61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49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vid baggrund"/>
          <p:cNvSpPr/>
          <p:nvPr userDrawn="1"/>
        </p:nvSpPr>
        <p:spPr>
          <a:xfrm>
            <a:off x="0" y="0"/>
            <a:ext cx="12192000" cy="680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sp>
        <p:nvSpPr>
          <p:cNvPr id="7" name="Pladsholder til dato 6" hidden="1"/>
          <p:cNvSpPr>
            <a:spLocks noGrp="1"/>
          </p:cNvSpPr>
          <p:nvPr>
            <p:ph type="dt" sz="half" idx="10"/>
          </p:nvPr>
        </p:nvSpPr>
        <p:spPr>
          <a:xfrm>
            <a:off x="838200" y="7118350"/>
            <a:ext cx="2743200" cy="365125"/>
          </a:xfrm>
        </p:spPr>
        <p:txBody>
          <a:bodyPr/>
          <a:lstStyle/>
          <a:p>
            <a:fld id="{54E0A626-36E7-4ACB-AE94-30B8AB1B2246}" type="datetimeFigureOut">
              <a:rPr lang="da-DK" smtClean="0"/>
              <a:t>23-11-2016</a:t>
            </a:fld>
            <a:endParaRPr lang="da-DK" dirty="0"/>
          </a:p>
        </p:txBody>
      </p:sp>
      <p:sp>
        <p:nvSpPr>
          <p:cNvPr id="8" name="Pladsholder til sidefod 7" hidden="1"/>
          <p:cNvSpPr>
            <a:spLocks noGrp="1"/>
          </p:cNvSpPr>
          <p:nvPr>
            <p:ph type="ftr" sz="quarter" idx="11"/>
          </p:nvPr>
        </p:nvSpPr>
        <p:spPr>
          <a:xfrm>
            <a:off x="4038600" y="7118350"/>
            <a:ext cx="4114800" cy="365125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9" name="Pladsholder til slidenummer 8" hidden="1"/>
          <p:cNvSpPr>
            <a:spLocks noGrp="1"/>
          </p:cNvSpPr>
          <p:nvPr>
            <p:ph type="sldNum" sz="quarter" idx="12"/>
          </p:nvPr>
        </p:nvSpPr>
        <p:spPr>
          <a:xfrm>
            <a:off x="8610600" y="7118350"/>
            <a:ext cx="2743200" cy="365125"/>
          </a:xfrm>
        </p:spPr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1" name="Pladsholder til billede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00400"/>
          </a:xfrm>
          <a:noFill/>
        </p:spPr>
        <p:txBody>
          <a:bodyPr tIns="648000" anchor="ctr" anchorCtr="0"/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20" name="(n)W"/>
          <p:cNvSpPr>
            <a:spLocks noGrp="1"/>
          </p:cNvSpPr>
          <p:nvPr>
            <p:ph type="body" sz="quarter" idx="15" hasCustomPrompt="1"/>
          </p:nvPr>
        </p:nvSpPr>
        <p:spPr>
          <a:xfrm>
            <a:off x="151200" y="150990"/>
            <a:ext cx="615600" cy="61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da-DK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97681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imaryColor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D9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8D97A1"/>
              </a:solidFill>
            </a:endParaRPr>
          </a:p>
        </p:txBody>
      </p:sp>
      <p:pic>
        <p:nvPicPr>
          <p:cNvPr id="39" name="Billede 3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096" y="-6435"/>
            <a:ext cx="5165535" cy="4355940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60939" y="356552"/>
            <a:ext cx="5973597" cy="10017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E0A626-36E7-4ACB-AE94-30B8AB1B2246}" type="datetimeFigureOut">
              <a:rPr lang="da-DK" smtClean="0"/>
              <a:pPr/>
              <a:t>23-11-2016</a:t>
            </a:fld>
            <a:endParaRPr lang="da-DK" dirty="0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Slide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pic>
        <p:nvPicPr>
          <p:cNvPr id="40" name="(n)W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9" y="150990"/>
            <a:ext cx="615927" cy="615927"/>
          </a:xfrm>
          <a:prstGeom prst="rect">
            <a:avLst/>
          </a:prstGeom>
        </p:spPr>
      </p:pic>
      <p:sp>
        <p:nvSpPr>
          <p:cNvPr id="26" name="USR_DirectPhone" hidden="1"/>
          <p:cNvSpPr/>
          <p:nvPr userDrawn="1"/>
        </p:nvSpPr>
        <p:spPr>
          <a:xfrm>
            <a:off x="757647" y="5979081"/>
            <a:ext cx="10660180" cy="350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lang="da-DK" sz="2400" smtClean="0"/>
              <a:t>+4597663225</a:t>
            </a:r>
            <a:endParaRPr lang="da-DK" sz="2400" dirty="0" smtClean="0"/>
          </a:p>
        </p:txBody>
      </p:sp>
      <p:sp>
        <p:nvSpPr>
          <p:cNvPr id="27" name="USR_Email" hidden="1"/>
          <p:cNvSpPr/>
          <p:nvPr userDrawn="1"/>
        </p:nvSpPr>
        <p:spPr>
          <a:xfrm>
            <a:off x="765175" y="5487560"/>
            <a:ext cx="10660180" cy="350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lang="da-DK" sz="2400" smtClean="0"/>
              <a:t>jd@rn.dk</a:t>
            </a:r>
            <a:endParaRPr lang="da-DK" sz="2400" dirty="0" smtClean="0"/>
          </a:p>
        </p:txBody>
      </p:sp>
      <p:sp>
        <p:nvSpPr>
          <p:cNvPr id="32" name="USR_Unit" hidden="1"/>
          <p:cNvSpPr/>
          <p:nvPr userDrawn="1"/>
        </p:nvSpPr>
        <p:spPr>
          <a:xfrm>
            <a:off x="765175" y="4996037"/>
            <a:ext cx="10660180" cy="350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endParaRPr lang="da-DK" sz="2400" dirty="0" smtClean="0"/>
          </a:p>
        </p:txBody>
      </p:sp>
      <p:sp>
        <p:nvSpPr>
          <p:cNvPr id="35" name="USR_Speciality" hidden="1"/>
          <p:cNvSpPr/>
          <p:nvPr userDrawn="1"/>
        </p:nvSpPr>
        <p:spPr>
          <a:xfrm>
            <a:off x="765175" y="4504514"/>
            <a:ext cx="10660180" cy="350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endParaRPr lang="da-DK" sz="2400" dirty="0" smtClean="0"/>
          </a:p>
        </p:txBody>
      </p:sp>
      <p:sp>
        <p:nvSpPr>
          <p:cNvPr id="36" name="USR_Department" hidden="1"/>
          <p:cNvSpPr/>
          <p:nvPr userDrawn="1"/>
        </p:nvSpPr>
        <p:spPr>
          <a:xfrm>
            <a:off x="765175" y="4012991"/>
            <a:ext cx="10660180" cy="350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lang="da-DK" sz="2400" smtClean="0"/>
              <a:t>Urologisk Afdeling</a:t>
            </a:r>
            <a:endParaRPr lang="da-DK" sz="2400" dirty="0" smtClean="0"/>
          </a:p>
        </p:txBody>
      </p:sp>
      <p:sp>
        <p:nvSpPr>
          <p:cNvPr id="37" name="SD_OFF_Institute" hidden="1"/>
          <p:cNvSpPr/>
          <p:nvPr userDrawn="1"/>
        </p:nvSpPr>
        <p:spPr>
          <a:xfrm>
            <a:off x="765175" y="3521468"/>
            <a:ext cx="10660180" cy="350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lang="da-DK" sz="2400" smtClean="0"/>
              <a:t>Aalborg Universitetshospital</a:t>
            </a:r>
            <a:endParaRPr lang="da-DK" sz="2400" dirty="0" smtClean="0"/>
          </a:p>
        </p:txBody>
      </p:sp>
      <p:sp>
        <p:nvSpPr>
          <p:cNvPr id="25" name="SD_VAR_HEADER"/>
          <p:cNvSpPr/>
          <p:nvPr userDrawn="1">
            <p:custDataLst>
              <p:tags r:id="rId1"/>
            </p:custDataLst>
          </p:nvPr>
        </p:nvSpPr>
        <p:spPr>
          <a:xfrm>
            <a:off x="765175" y="3444467"/>
            <a:ext cx="10660180" cy="2773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ct val="135000"/>
              </a:lnSpc>
              <a:spcAft>
                <a:spcPts val="0"/>
              </a:spcAft>
            </a:pPr>
            <a:r>
              <a:rPr lang="da-DK" sz="2400" smtClean="0">
                <a:solidFill>
                  <a:srgbClr val="FFFFFF"/>
                </a:solidFill>
              </a:rPr>
              <a:t>Aalborg Universitetshospital</a:t>
            </a:r>
            <a:br>
              <a:rPr lang="da-DK" sz="2400" smtClean="0">
                <a:solidFill>
                  <a:srgbClr val="FFFFFF"/>
                </a:solidFill>
              </a:rPr>
            </a:br>
            <a:r>
              <a:rPr lang="da-DK" sz="2400" smtClean="0">
                <a:solidFill>
                  <a:srgbClr val="FFFFFF"/>
                </a:solidFill>
              </a:rPr>
              <a:t>Urologisk Afdeling</a:t>
            </a:r>
            <a:br>
              <a:rPr lang="da-DK" sz="2400" smtClean="0">
                <a:solidFill>
                  <a:srgbClr val="FFFFFF"/>
                </a:solidFill>
              </a:rPr>
            </a:br>
            <a:r>
              <a:rPr lang="da-DK" sz="2400" smtClean="0">
                <a:solidFill>
                  <a:srgbClr val="FFFFFF"/>
                </a:solidFill>
              </a:rPr>
              <a:t>jd@rn.dk</a:t>
            </a:r>
            <a:br>
              <a:rPr lang="da-DK" sz="2400" smtClean="0">
                <a:solidFill>
                  <a:srgbClr val="FFFFFF"/>
                </a:solidFill>
              </a:rPr>
            </a:br>
            <a:r>
              <a:rPr lang="da-DK" sz="2400" smtClean="0">
                <a:solidFill>
                  <a:srgbClr val="FFFFFF"/>
                </a:solidFill>
              </a:rPr>
              <a:t>+4597663225</a:t>
            </a:r>
            <a:endParaRPr lang="da-DK" sz="2400" dirty="0" smtClean="0">
              <a:solidFill>
                <a:srgbClr val="FFFFFF"/>
              </a:solidFill>
            </a:endParaRPr>
          </a:p>
        </p:txBody>
      </p:sp>
      <p:sp>
        <p:nvSpPr>
          <p:cNvPr id="42" name="USR_name"/>
          <p:cNvSpPr/>
          <p:nvPr userDrawn="1"/>
        </p:nvSpPr>
        <p:spPr>
          <a:xfrm>
            <a:off x="765175" y="2660470"/>
            <a:ext cx="10660180" cy="751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/>
          <a:p>
            <a:pPr algn="l"/>
            <a:r>
              <a:rPr lang="da-DK" sz="5000" b="1" cap="all" spc="500" baseline="0" smtClean="0">
                <a:solidFill>
                  <a:srgbClr val="FFFFFF"/>
                </a:solidFill>
              </a:rPr>
              <a:t>Joan Diget</a:t>
            </a:r>
            <a:endParaRPr lang="da-DK" sz="5000" b="1" cap="all" spc="500" baseline="0" dirty="0" smtClean="0">
              <a:solidFill>
                <a:srgbClr val="FFFFFF"/>
              </a:solidFill>
            </a:endParaRPr>
          </a:p>
        </p:txBody>
      </p:sp>
      <p:sp>
        <p:nvSpPr>
          <p:cNvPr id="41" name="USR_Title"/>
          <p:cNvSpPr/>
          <p:nvPr userDrawn="1"/>
        </p:nvSpPr>
        <p:spPr>
          <a:xfrm>
            <a:off x="765175" y="2218761"/>
            <a:ext cx="10660180" cy="350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lang="da-DK" sz="2400" smtClean="0">
                <a:solidFill>
                  <a:srgbClr val="FFFFFF"/>
                </a:solidFill>
              </a:rPr>
              <a:t>Ledende lægesekretær</a:t>
            </a:r>
            <a:endParaRPr lang="da-DK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99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A626-36E7-4ACB-AE94-30B8AB1B2246}" type="datetimeFigureOut">
              <a:rPr lang="da-DK" smtClean="0"/>
              <a:t>23-11-2016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 -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A626-36E7-4ACB-AE94-30B8AB1B2246}" type="datetimeFigureOut">
              <a:rPr lang="da-DK" smtClean="0"/>
              <a:t>23-11-2016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848514" y="823021"/>
            <a:ext cx="10285184" cy="101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6" tIns="45552" rIns="91106" bIns="45552" anchor="b"/>
          <a:lstStyle>
            <a:lvl1pPr defTabSz="9556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3621"/>
              </a:lnSpc>
              <a:defRPr/>
            </a:pPr>
            <a:endParaRPr lang="da-DK" altLang="da-DK" sz="3431" smtClean="0">
              <a:ea typeface="+mn-ea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848514" y="2178584"/>
            <a:ext cx="10684155" cy="35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6" tIns="45552" rIns="91106" bIns="45552"/>
          <a:lstStyle>
            <a:lvl1pPr marL="358775" indent="-358775" defTabSz="9556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endParaRPr lang="da-DK" altLang="da-DK" sz="2287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77827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D725-3489-4EAC-9A33-20A3A2B1C701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B278-BD5B-4A93-BC48-DB882FD83A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362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1 indhold - farv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imaryColor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D9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8D97A1"/>
              </a:solidFill>
            </a:endParaRPr>
          </a:p>
        </p:txBody>
      </p:sp>
      <p:sp>
        <p:nvSpPr>
          <p:cNvPr id="15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Text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E0A626-36E7-4ACB-AE94-30B8AB1B2246}" type="datetimeFigureOut">
              <a:rPr lang="da-DK" smtClean="0"/>
              <a:pPr/>
              <a:t>23-11-2016</a:t>
            </a:fld>
            <a:endParaRPr lang="da-DK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6" name="(n)W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9" y="150990"/>
            <a:ext cx="615927" cy="61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25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1 indhold -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A626-36E7-4ACB-AE94-30B8AB1B2246}" type="datetimeFigureOut">
              <a:rPr lang="da-DK" smtClean="0"/>
              <a:t>23-11-2016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indhold - femte el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rimaryColor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D9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8D97A1"/>
              </a:solidFill>
            </a:endParaRPr>
          </a:p>
        </p:txBody>
      </p:sp>
      <p:sp>
        <p:nvSpPr>
          <p:cNvPr id="28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60939" y="356552"/>
            <a:ext cx="8152874" cy="10017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Text"/>
          <p:cNvSpPr>
            <a:spLocks noGrp="1"/>
          </p:cNvSpPr>
          <p:nvPr>
            <p:ph idx="1"/>
          </p:nvPr>
        </p:nvSpPr>
        <p:spPr>
          <a:xfrm>
            <a:off x="765175" y="1638696"/>
            <a:ext cx="6984000" cy="4824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E0A626-36E7-4ACB-AE94-30B8AB1B2246}" type="datetimeFigureOut">
              <a:rPr lang="da-DK" smtClean="0"/>
              <a:pPr/>
              <a:t>23-11-2016</a:t>
            </a:fld>
            <a:endParaRPr lang="da-DK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36" name="Billede 3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847" y="968429"/>
            <a:ext cx="4870271" cy="4955993"/>
          </a:xfrm>
          <a:prstGeom prst="rect">
            <a:avLst/>
          </a:prstGeom>
        </p:spPr>
      </p:pic>
      <p:pic>
        <p:nvPicPr>
          <p:cNvPr id="37" name="(n)W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9" y="150990"/>
            <a:ext cx="615927" cy="61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017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2 indhold -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65175" y="1638696"/>
            <a:ext cx="5148264" cy="4823986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8" name="Pladsholder til indhold 3"/>
          <p:cNvSpPr>
            <a:spLocks noGrp="1"/>
          </p:cNvSpPr>
          <p:nvPr>
            <p:ph sz="quarter" idx="13"/>
          </p:nvPr>
        </p:nvSpPr>
        <p:spPr>
          <a:xfrm>
            <a:off x="6269038" y="1638300"/>
            <a:ext cx="5148788" cy="4824396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A626-36E7-4ACB-AE94-30B8AB1B2246}" type="datetimeFigureOut">
              <a:rPr lang="da-DK" smtClean="0"/>
              <a:t>23-11-2016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95516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tekst - 1/2 bille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vid baggrund"/>
          <p:cNvSpPr/>
          <p:nvPr userDrawn="1"/>
        </p:nvSpPr>
        <p:spPr>
          <a:xfrm>
            <a:off x="5981700" y="0"/>
            <a:ext cx="6210299" cy="6800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sp>
        <p:nvSpPr>
          <p:cNvPr id="6" name="PrimaryColor"/>
          <p:cNvSpPr/>
          <p:nvPr userDrawn="1"/>
        </p:nvSpPr>
        <p:spPr>
          <a:xfrm>
            <a:off x="-1" y="0"/>
            <a:ext cx="6019035" cy="6858000"/>
          </a:xfrm>
          <a:prstGeom prst="rect">
            <a:avLst/>
          </a:prstGeom>
          <a:solidFill>
            <a:srgbClr val="8D9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8D97A1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60939" y="356552"/>
            <a:ext cx="5152499" cy="10017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6" name="Text"/>
          <p:cNvSpPr>
            <a:spLocks noGrp="1"/>
          </p:cNvSpPr>
          <p:nvPr>
            <p:ph type="body" sz="quarter" idx="14"/>
          </p:nvPr>
        </p:nvSpPr>
        <p:spPr>
          <a:xfrm>
            <a:off x="765174" y="1638300"/>
            <a:ext cx="4797425" cy="482439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2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5981700" y="0"/>
            <a:ext cx="6210299" cy="6800400"/>
          </a:xfrm>
          <a:noFill/>
        </p:spPr>
        <p:txBody>
          <a:bodyPr tIns="648000" anchor="ctr" anchorCtr="0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E0A626-36E7-4ACB-AE94-30B8AB1B2246}" type="datetimeFigureOut">
              <a:rPr lang="da-DK" smtClean="0"/>
              <a:pPr/>
              <a:t>23-11-2016</a:t>
            </a:fld>
            <a:endParaRPr lang="da-DK" dirty="0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Slide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pic>
        <p:nvPicPr>
          <p:cNvPr id="19" name="(n)W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9" y="150990"/>
            <a:ext cx="615927" cy="61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495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tekst - bomærk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condaryColor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002839"/>
              </a:solidFill>
            </a:endParaRPr>
          </a:p>
        </p:txBody>
      </p:sp>
      <p:sp>
        <p:nvSpPr>
          <p:cNvPr id="6" name="PrimaryColor"/>
          <p:cNvSpPr/>
          <p:nvPr userDrawn="1"/>
        </p:nvSpPr>
        <p:spPr>
          <a:xfrm>
            <a:off x="-1" y="0"/>
            <a:ext cx="6019035" cy="6858000"/>
          </a:xfrm>
          <a:prstGeom prst="rect">
            <a:avLst/>
          </a:prstGeom>
          <a:solidFill>
            <a:srgbClr val="8D9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8D97A1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60939" y="356552"/>
            <a:ext cx="5152499" cy="10017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6" name="Text"/>
          <p:cNvSpPr>
            <a:spLocks noGrp="1"/>
          </p:cNvSpPr>
          <p:nvPr>
            <p:ph type="body" sz="quarter" idx="14"/>
          </p:nvPr>
        </p:nvSpPr>
        <p:spPr>
          <a:xfrm>
            <a:off x="765174" y="1638300"/>
            <a:ext cx="4797425" cy="482439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A626-36E7-4ACB-AE94-30B8AB1B2246}" type="datetimeFigureOut">
              <a:rPr lang="da-DK" smtClean="0"/>
              <a:t>23-11-2016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3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pic>
        <p:nvPicPr>
          <p:cNvPr id="21" name="(n)W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9" y="150990"/>
            <a:ext cx="615927" cy="615927"/>
          </a:xfrm>
          <a:prstGeom prst="rect">
            <a:avLst/>
          </a:prstGeom>
        </p:spPr>
      </p:pic>
      <p:pic>
        <p:nvPicPr>
          <p:cNvPr id="12" name="Picture 5" hidden="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389427"/>
            <a:ext cx="3827150" cy="3827150"/>
          </a:xfrm>
          <a:prstGeom prst="rect">
            <a:avLst/>
          </a:prstGeom>
        </p:spPr>
      </p:pic>
      <p:sp>
        <p:nvSpPr>
          <p:cNvPr id="15" name="LogoN"/>
          <p:cNvSpPr/>
          <p:nvPr userDrawn="1"/>
        </p:nvSpPr>
        <p:spPr>
          <a:xfrm>
            <a:off x="7236000" y="1357200"/>
            <a:ext cx="3906000" cy="390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pic>
        <p:nvPicPr>
          <p:cNvPr id="7" name="LogoN_bmkArt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00" y="1357200"/>
            <a:ext cx="3906000" cy="3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01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fors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imaryColor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D9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>
              <a:solidFill>
                <a:srgbClr val="8D97A1"/>
              </a:solidFill>
            </a:endParaRPr>
          </a:p>
        </p:txBody>
      </p:sp>
      <p:sp>
        <p:nvSpPr>
          <p:cNvPr id="20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60939" y="1357200"/>
            <a:ext cx="10656362" cy="1911600"/>
          </a:xfrm>
        </p:spPr>
        <p:txBody>
          <a:bodyPr/>
          <a:lstStyle>
            <a:lvl1pPr>
              <a:defRPr sz="6600" spc="600" baseline="0">
                <a:solidFill>
                  <a:srgbClr val="FFFFFF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3" name="Text"/>
          <p:cNvSpPr>
            <a:spLocks noGrp="1"/>
          </p:cNvSpPr>
          <p:nvPr>
            <p:ph sz="quarter" idx="13"/>
          </p:nvPr>
        </p:nvSpPr>
        <p:spPr>
          <a:xfrm>
            <a:off x="765176" y="3560400"/>
            <a:ext cx="10652124" cy="2736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E0A626-36E7-4ACB-AE94-30B8AB1B2246}" type="datetimeFigureOut">
              <a:rPr lang="da-DK" smtClean="0"/>
              <a:pPr/>
              <a:t>23-11-2016</a:t>
            </a:fld>
            <a:endParaRPr lang="da-DK" dirty="0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Slide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(n)W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9" y="150990"/>
            <a:ext cx="615927" cy="61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23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forside - billede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1999" cy="6800400"/>
          </a:xfrm>
          <a:solidFill>
            <a:schemeClr val="bg1"/>
          </a:solidFill>
        </p:spPr>
        <p:txBody>
          <a:bodyPr lIns="3996000" tIns="0" rIns="0" anchor="ctr" anchorCtr="0"/>
          <a:lstStyle>
            <a:lvl1pPr marL="0" indent="0" algn="ctr">
              <a:buNone/>
              <a:defRPr sz="1800" baseline="0"/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0939" y="1357312"/>
            <a:ext cx="10656362" cy="1910143"/>
          </a:xfrm>
        </p:spPr>
        <p:txBody>
          <a:bodyPr/>
          <a:lstStyle>
            <a:lvl1pPr>
              <a:defRPr sz="6600" spc="600" baseline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3" name="Pladsholder til indhold 2"/>
          <p:cNvSpPr>
            <a:spLocks noGrp="1"/>
          </p:cNvSpPr>
          <p:nvPr>
            <p:ph sz="quarter" idx="13"/>
          </p:nvPr>
        </p:nvSpPr>
        <p:spPr>
          <a:xfrm>
            <a:off x="765176" y="3560064"/>
            <a:ext cx="10652124" cy="2734374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A626-36E7-4ACB-AE94-30B8AB1B2246}" type="datetimeFigureOut">
              <a:rPr lang="da-DK" smtClean="0"/>
              <a:t>23-11-2016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0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sp>
        <p:nvSpPr>
          <p:cNvPr id="14" name="(n)W"/>
          <p:cNvSpPr>
            <a:spLocks noGrp="1"/>
          </p:cNvSpPr>
          <p:nvPr>
            <p:ph type="body" sz="quarter" idx="15" hasCustomPrompt="1"/>
          </p:nvPr>
        </p:nvSpPr>
        <p:spPr>
          <a:xfrm>
            <a:off x="151200" y="150990"/>
            <a:ext cx="615600" cy="61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da-DK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0834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0939" y="356552"/>
            <a:ext cx="10656887" cy="100176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38696"/>
            <a:ext cx="10655999" cy="48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939" y="6462696"/>
            <a:ext cx="2820461" cy="35141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0A626-36E7-4ACB-AE94-30B8AB1B2246}" type="datetimeFigureOut">
              <a:rPr lang="da-DK" smtClean="0"/>
              <a:t>23-11-2016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2696"/>
            <a:ext cx="4114800" cy="35141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2696"/>
            <a:ext cx="2806700" cy="35141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0" name="Institutlinje"/>
          <p:cNvSpPr/>
          <p:nvPr userDrawn="1"/>
        </p:nvSpPr>
        <p:spPr>
          <a:xfrm>
            <a:off x="0" y="6800400"/>
            <a:ext cx="12192000" cy="57600"/>
          </a:xfrm>
          <a:prstGeom prst="rect">
            <a:avLst/>
          </a:prstGeom>
          <a:solidFill>
            <a:srgbClr val="00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smtClean="0"/>
          </a:p>
        </p:txBody>
      </p:sp>
      <p:pic>
        <p:nvPicPr>
          <p:cNvPr id="13" name="(n)B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9" y="150990"/>
            <a:ext cx="615927" cy="61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3" r:id="rId4"/>
    <p:sldLayoutId id="2147483664" r:id="rId5"/>
    <p:sldLayoutId id="2147483658" r:id="rId6"/>
    <p:sldLayoutId id="2147483667" r:id="rId7"/>
    <p:sldLayoutId id="2147483657" r:id="rId8"/>
    <p:sldLayoutId id="2147483660" r:id="rId9"/>
    <p:sldLayoutId id="2147483651" r:id="rId10"/>
    <p:sldLayoutId id="2147483665" r:id="rId11"/>
    <p:sldLayoutId id="2147483661" r:id="rId12"/>
    <p:sldLayoutId id="2147483656" r:id="rId13"/>
    <p:sldLayoutId id="2147483666" r:id="rId14"/>
    <p:sldLayoutId id="2147483655" r:id="rId15"/>
    <p:sldLayoutId id="2147483654" r:id="rId16"/>
    <p:sldLayoutId id="2147483668" r:id="rId17"/>
    <p:sldLayoutId id="2147483682" r:id="rId1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 cap="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200" indent="-18720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74400" indent="-18720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1600" indent="-18720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48800" indent="-18720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48800" indent="-18720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748800" indent="-18720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48800" indent="-18720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748800" indent="-18720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748800" indent="-18720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7192" userDrawn="1">
          <p15:clr>
            <a:srgbClr val="F26B43"/>
          </p15:clr>
        </p15:guide>
        <p15:guide id="3" orient="horz" pos="224" userDrawn="1">
          <p15:clr>
            <a:srgbClr val="F26B43"/>
          </p15:clr>
        </p15:guide>
        <p15:guide id="4" orient="horz" pos="855" userDrawn="1">
          <p15:clr>
            <a:srgbClr val="F26B43"/>
          </p15:clr>
        </p15:guide>
        <p15:guide id="5" pos="482" userDrawn="1">
          <p15:clr>
            <a:srgbClr val="F26B43"/>
          </p15:clr>
        </p15:guide>
        <p15:guide id="6" pos="3725" userDrawn="1">
          <p15:clr>
            <a:srgbClr val="F26B43"/>
          </p15:clr>
        </p15:guide>
        <p15:guide id="7" orient="horz" pos="1032" userDrawn="1">
          <p15:clr>
            <a:srgbClr val="F26B43"/>
          </p15:clr>
        </p15:guide>
        <p15:guide id="8" orient="horz" pos="3965" userDrawn="1">
          <p15:clr>
            <a:srgbClr val="F26B43"/>
          </p15:clr>
        </p15:guide>
        <p15:guide id="9" pos="39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40175" y="1878013"/>
            <a:ext cx="8251825" cy="2308225"/>
          </a:xfrm>
        </p:spPr>
        <p:txBody>
          <a:bodyPr/>
          <a:lstStyle/>
          <a:p>
            <a:pPr marL="0" indent="0" algn="ctr">
              <a:buNone/>
            </a:pPr>
            <a:r>
              <a:rPr lang="da-DK" altLang="da-DK" sz="3431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Forskningsmøde</a:t>
            </a:r>
          </a:p>
          <a:p>
            <a:pPr marL="0" indent="0" algn="ctr">
              <a:buNone/>
            </a:pPr>
            <a:r>
              <a:rPr lang="da-DK" altLang="da-DK" sz="3431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Urologisk forskningsenhed</a:t>
            </a:r>
          </a:p>
          <a:p>
            <a:pPr marL="0" indent="0" algn="ctr">
              <a:buNone/>
            </a:pPr>
            <a:r>
              <a:rPr lang="da-DK" altLang="da-DK" sz="3431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23/11-16</a:t>
            </a:r>
            <a:endParaRPr lang="da-DK" altLang="da-DK" sz="3431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772874" y="1301098"/>
            <a:ext cx="8370905" cy="147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6" tIns="45552" rIns="91106" bIns="45552" anchor="b"/>
          <a:lstStyle>
            <a:lvl1pPr defTabSz="955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ts val="3621"/>
              </a:lnSpc>
              <a:spcBef>
                <a:spcPct val="0"/>
              </a:spcBef>
              <a:buNone/>
            </a:pPr>
            <a:endParaRPr lang="en-GB" altLang="da-DK" sz="285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a-DK" altLang="da-DK" dirty="0" smtClean="0">
                <a:latin typeface="Arial" pitchFamily="34" charset="0"/>
                <a:ea typeface="ＭＳ Ｐゴシック" pitchFamily="34" charset="-128"/>
              </a:rPr>
              <a:t>Elite-studerende</a:t>
            </a:r>
            <a:endParaRPr lang="da-DK" altLang="da-DK" sz="4574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None/>
            </a:pPr>
            <a:r>
              <a:rPr lang="da-DK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xx</a:t>
            </a:r>
            <a:endParaRPr lang="en-GB" altLang="da-DK" i="1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altLang="da-DK" i="1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a-DK" altLang="da-DK" dirty="0" smtClean="0">
                <a:latin typeface="Arial" pitchFamily="34" charset="0"/>
                <a:ea typeface="ＭＳ Ｐゴシック" pitchFamily="34" charset="-128"/>
              </a:rPr>
              <a:t>Kandidat speciale </a:t>
            </a:r>
            <a:endParaRPr lang="da-DK" altLang="da-DK" sz="4574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None/>
            </a:pP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Emilie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Glarbjerg</a:t>
            </a:r>
            <a:endParaRPr lang="en-GB" altLang="da-DK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da-DK" altLang="da-DK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da-DK" altLang="da-DK" i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prospective</a:t>
            </a:r>
            <a:r>
              <a:rPr lang="da-DK" altLang="da-DK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i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study</a:t>
            </a:r>
            <a:r>
              <a:rPr lang="da-DK" altLang="da-DK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of the </a:t>
            </a:r>
            <a:r>
              <a:rPr lang="da-DK" altLang="da-DK" i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implementation</a:t>
            </a:r>
            <a:r>
              <a:rPr lang="da-DK" altLang="da-DK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of </a:t>
            </a:r>
            <a:r>
              <a:rPr lang="da-DK" altLang="da-DK" i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robotic</a:t>
            </a:r>
            <a:r>
              <a:rPr lang="da-DK" altLang="da-DK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i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prostatectomy</a:t>
            </a:r>
            <a:r>
              <a:rPr lang="da-DK" altLang="da-DK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in Denmark from 2003- 2015</a:t>
            </a:r>
          </a:p>
          <a:p>
            <a:pPr marL="0" indent="0">
              <a:buClr>
                <a:schemeClr val="tx1"/>
              </a:buClr>
              <a:buNone/>
            </a:pPr>
            <a:endParaRPr lang="en-GB" altLang="da-DK" sz="1334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altLang="da-DK" i="1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1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>
                <a:latin typeface="Arial" pitchFamily="34" charset="0"/>
                <a:ea typeface="ＭＳ Ｐゴシック" pitchFamily="34" charset="-128"/>
              </a:rPr>
              <a:t>			Øvrige projekter</a:t>
            </a:r>
            <a:endParaRPr lang="da-DK" altLang="da-DK" sz="4574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5712" indent="-435712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GB" altLang="da-DK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Tilde –</a:t>
            </a:r>
            <a:r>
              <a:rPr lang="en-GB" altLang="da-DK" sz="24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debulking</a:t>
            </a:r>
            <a:r>
              <a:rPr lang="en-GB" altLang="da-DK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sz="24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nefrectomi</a:t>
            </a:r>
            <a:endParaRPr lang="en-GB" altLang="da-DK" sz="24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435712" indent="-435712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GB" altLang="da-DK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Francesco: a)  Lap database b ) </a:t>
            </a:r>
            <a:r>
              <a:rPr lang="en-GB" altLang="da-DK" sz="24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Robotix</a:t>
            </a:r>
            <a:r>
              <a:rPr lang="en-GB" altLang="da-DK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( Astrid, JP,LL) c) EASE</a:t>
            </a:r>
            <a:endParaRPr lang="en-GB" altLang="da-DK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435712" indent="-435712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GB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Lars Lund (</a:t>
            </a:r>
            <a:r>
              <a:rPr lang="en-GB" altLang="da-DK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nyre</a:t>
            </a:r>
            <a:r>
              <a:rPr lang="en-GB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liquid biopsy)</a:t>
            </a:r>
          </a:p>
          <a:p>
            <a:pPr marL="435712" indent="-435712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GB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Q</a:t>
            </a:r>
            <a:r>
              <a:rPr lang="en-GB" altLang="da-DK" sz="240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uality </a:t>
            </a:r>
            <a:r>
              <a:rPr lang="en-GB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of life </a:t>
            </a:r>
            <a:r>
              <a:rPr lang="en-GB" altLang="da-DK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ved</a:t>
            </a:r>
            <a:r>
              <a:rPr lang="en-GB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nephrectomy LL</a:t>
            </a:r>
          </a:p>
          <a:p>
            <a:pPr marL="435712" indent="-435712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GB" altLang="da-DK" sz="24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Comorbiditet</a:t>
            </a:r>
            <a:r>
              <a:rPr lang="en-GB" altLang="da-DK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ved</a:t>
            </a:r>
            <a:r>
              <a:rPr lang="en-GB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ældre</a:t>
            </a:r>
            <a:endParaRPr lang="en-GB" altLang="da-DK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435712" indent="-435712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da-DK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Lars, </a:t>
            </a:r>
            <a:r>
              <a:rPr lang="da-DK" altLang="da-DK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Zvara</a:t>
            </a:r>
            <a:r>
              <a:rPr lang="da-DK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Schrøder  </a:t>
            </a:r>
            <a:r>
              <a:rPr lang="da-DK" altLang="da-DK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muskelstamceller</a:t>
            </a:r>
            <a:r>
              <a:rPr lang="da-DK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ved </a:t>
            </a:r>
            <a:r>
              <a:rPr lang="da-DK" altLang="da-DK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urininkontinens efter </a:t>
            </a:r>
            <a:r>
              <a:rPr lang="da-DK" altLang="da-DK" sz="24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prostatectomi</a:t>
            </a:r>
            <a:endParaRPr lang="en-GB" altLang="da-DK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435712" indent="-435712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GB" altLang="da-DK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Stamceller</a:t>
            </a:r>
            <a:r>
              <a:rPr lang="en-GB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ved</a:t>
            </a:r>
            <a:r>
              <a:rPr lang="en-GB" altLang="da-DK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sz="24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urethraplastik</a:t>
            </a:r>
            <a:r>
              <a:rPr lang="en-GB" altLang="da-DK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GB" altLang="da-DK" sz="24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Lotte</a:t>
            </a:r>
            <a:r>
              <a:rPr lang="en-GB" altLang="da-DK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LL)</a:t>
            </a:r>
            <a:endParaRPr lang="en-GB" altLang="da-DK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endParaRPr lang="en-GB" altLang="da-DK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435712" indent="-435712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endParaRPr lang="en-GB" altLang="da-DK" sz="1715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435712" indent="-435712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endParaRPr lang="en-GB" altLang="da-DK" sz="1715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435712" indent="-435712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endParaRPr lang="en-GB" altLang="da-DK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a-DK" sz="2668" dirty="0"/>
              <a:t>Kommercielle studier ved </a:t>
            </a:r>
            <a:r>
              <a:rPr lang="da-DK" sz="2668" dirty="0" smtClean="0"/>
              <a:t>projektsygeplejerske Kirsten</a:t>
            </a:r>
            <a:endParaRPr lang="da-DK" sz="2668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5712" indent="-435712">
              <a:buClr>
                <a:schemeClr val="tx1"/>
              </a:buClr>
              <a:buFontTx/>
              <a:buAutoNum type="arabicPeriod"/>
            </a:pPr>
            <a:endParaRPr lang="en-GB" altLang="da-DK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Åbne for inklusion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ARCHES</a:t>
            </a:r>
          </a:p>
          <a:p>
            <a:r>
              <a:rPr lang="da-DK" dirty="0" smtClean="0"/>
              <a:t>SPCG 15</a:t>
            </a:r>
          </a:p>
          <a:p>
            <a:r>
              <a:rPr lang="da-DK" dirty="0" err="1" smtClean="0"/>
              <a:t>MR-Prost</a:t>
            </a:r>
            <a:r>
              <a:rPr lang="da-DK" dirty="0" smtClean="0"/>
              <a:t>  (23pt)</a:t>
            </a:r>
          </a:p>
          <a:p>
            <a:r>
              <a:rPr lang="da-DK" dirty="0" err="1" smtClean="0"/>
              <a:t>Galand</a:t>
            </a:r>
            <a:r>
              <a:rPr lang="da-DK" dirty="0" smtClean="0"/>
              <a:t>       (21pt)</a:t>
            </a:r>
          </a:p>
          <a:p>
            <a:r>
              <a:rPr lang="da-DK" dirty="0" err="1" smtClean="0"/>
              <a:t>Naf</a:t>
            </a:r>
            <a:r>
              <a:rPr lang="da-DK" dirty="0" smtClean="0"/>
              <a:t> PX        (36pt)</a:t>
            </a:r>
          </a:p>
          <a:p>
            <a:r>
              <a:rPr lang="da-DK" dirty="0" err="1" smtClean="0"/>
              <a:t>Radicals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964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Åbne for inklusion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Premise</a:t>
            </a:r>
            <a:r>
              <a:rPr lang="da-DK" dirty="0" smtClean="0"/>
              <a:t>  6 </a:t>
            </a:r>
            <a:r>
              <a:rPr lang="da-DK" dirty="0" err="1" smtClean="0"/>
              <a:t>pt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STOP –</a:t>
            </a:r>
            <a:r>
              <a:rPr lang="da-DK" smtClean="0"/>
              <a:t>OP 1pt   /   2 </a:t>
            </a:r>
            <a:r>
              <a:rPr lang="da-DK" dirty="0" err="1" smtClean="0"/>
              <a:t>pt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2618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Lukkede for inklusion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SPARTAN ( 6pt)</a:t>
            </a:r>
          </a:p>
          <a:p>
            <a:r>
              <a:rPr lang="da-DK" dirty="0" err="1" smtClean="0"/>
              <a:t>Prevail</a:t>
            </a:r>
            <a:r>
              <a:rPr lang="da-DK" dirty="0" smtClean="0"/>
              <a:t> OLE (1 ud af 16)</a:t>
            </a:r>
          </a:p>
          <a:p>
            <a:r>
              <a:rPr lang="da-DK" dirty="0" err="1" smtClean="0"/>
              <a:t>Terrain</a:t>
            </a:r>
            <a:r>
              <a:rPr lang="da-DK" dirty="0" smtClean="0"/>
              <a:t> OLE ( 2 ud af 8)</a:t>
            </a:r>
          </a:p>
          <a:p>
            <a:r>
              <a:rPr lang="da-DK" dirty="0" err="1" smtClean="0"/>
              <a:t>Prospect</a:t>
            </a:r>
            <a:r>
              <a:rPr lang="da-DK" dirty="0" smtClean="0"/>
              <a:t>  (11 ud af 18 )</a:t>
            </a:r>
          </a:p>
          <a:p>
            <a:r>
              <a:rPr lang="da-DK" dirty="0" smtClean="0"/>
              <a:t>Ferring </a:t>
            </a:r>
            <a:r>
              <a:rPr lang="da-DK" dirty="0" err="1" smtClean="0"/>
              <a:t>obs</a:t>
            </a:r>
            <a:r>
              <a:rPr lang="da-DK" dirty="0"/>
              <a:t> </a:t>
            </a:r>
            <a:r>
              <a:rPr lang="da-DK" dirty="0" smtClean="0"/>
              <a:t>( 7 ud af 34)</a:t>
            </a:r>
          </a:p>
          <a:p>
            <a:pPr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4740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		</a:t>
            </a:r>
            <a:r>
              <a:rPr lang="da-DK" dirty="0" smtClean="0"/>
              <a:t>Kliniske </a:t>
            </a:r>
            <a:r>
              <a:rPr lang="da-DK" sz="3050" dirty="0"/>
              <a:t>studier NH</a:t>
            </a:r>
            <a:endParaRPr lang="da-DK" sz="305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5712" indent="-435712">
              <a:buClr>
                <a:schemeClr val="tx1"/>
              </a:buClr>
              <a:buFontTx/>
              <a:buAutoNum type="arabicPeriod"/>
            </a:pP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SPCG-15-status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>
                <a:cs typeface="+mj-cs"/>
              </a:rPr>
              <a:t>Fremtidige fonde</a:t>
            </a:r>
            <a:endParaRPr lang="da-DK" sz="4574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Beckett Fonden – løbende ansøgning</a:t>
            </a:r>
          </a:p>
          <a:p>
            <a:pPr>
              <a:buFontTx/>
              <a:buNone/>
            </a:pPr>
            <a:r>
              <a:rPr lang="da-DK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	-	</a:t>
            </a:r>
            <a:r>
              <a:rPr lang="da-DK" altLang="en-GB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da-DK" altLang="ja-JP" sz="1334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Fra 1. februar 2016 til og med ansøgningsfristen den 1. februar 2017 yder Beckett-Fonden </a:t>
            </a:r>
            <a:r>
              <a:rPr lang="da-DK" altLang="ja-JP" sz="1334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kun </a:t>
            </a:r>
            <a:r>
              <a:rPr lang="da-DK" altLang="ja-JP" sz="1334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støtte til forskning </a:t>
            </a:r>
            <a:r>
              <a:rPr lang="da-DK" altLang="ja-JP" sz="1334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	indenfor</a:t>
            </a:r>
            <a:r>
              <a:rPr lang="da-DK" altLang="ja-JP" sz="1334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 urologi. Dette gælder</a:t>
            </a:r>
            <a:r>
              <a:rPr lang="da-DK" altLang="ja-JP" sz="1334" b="1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kun</a:t>
            </a:r>
            <a:r>
              <a:rPr lang="da-DK" altLang="ja-JP" sz="1334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ansøgninger om støtte til </a:t>
            </a:r>
            <a:r>
              <a:rPr lang="da-DK" altLang="ja-JP" sz="1334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lægevidenskabelige </a:t>
            </a:r>
            <a:r>
              <a:rPr lang="da-DK" altLang="ja-JP" sz="1334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formål.</a:t>
            </a:r>
            <a:r>
              <a:rPr lang="da-DK" altLang="en-GB" sz="1334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endParaRPr lang="da-DK" altLang="ja-JP" sz="1334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da-DK" altLang="ja-JP" sz="1334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>
                <a:cs typeface="+mj-cs"/>
              </a:rPr>
              <a:t>Eventuelt</a:t>
            </a:r>
            <a:endParaRPr lang="da-DK" sz="4574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5712" indent="-435712">
              <a:buClr>
                <a:schemeClr val="tx1"/>
              </a:buClr>
              <a:buFontTx/>
              <a:buAutoNum type="arabicParenR"/>
            </a:pP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Journalclub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koncept</a:t>
            </a:r>
            <a:endParaRPr lang="en-GB" altLang="da-DK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435712" indent="-435712">
              <a:buClr>
                <a:schemeClr val="tx1"/>
              </a:buClr>
              <a:buFontTx/>
              <a:buAutoNum type="arabicParenR"/>
            </a:pPr>
            <a:r>
              <a:rPr lang="da-DK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De som ønsker at komme </a:t>
            </a:r>
            <a:r>
              <a:rPr lang="da-DK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igang</a:t>
            </a:r>
            <a:r>
              <a:rPr lang="da-DK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med noget kan henvende sig</a:t>
            </a:r>
            <a:endParaRPr lang="en-GB" altLang="da-DK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>
                <a:cs typeface="+mj-cs"/>
              </a:rPr>
              <a:t>Agenda as </a:t>
            </a:r>
            <a:r>
              <a:rPr lang="da-DK" smtClean="0">
                <a:cs typeface="+mj-cs"/>
              </a:rPr>
              <a:t>usual</a:t>
            </a:r>
            <a:endParaRPr lang="da-DK" sz="4574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altLang="da-DK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</a:p>
          <a:p>
            <a:pPr marL="0" indent="0"/>
            <a:r>
              <a:rPr lang="da-DK" altLang="da-DK" sz="1525">
                <a:latin typeface="Arial" panose="020B0604020202020204" pitchFamily="34" charset="0"/>
                <a:ea typeface="ＭＳ Ｐゴシック" panose="020B0600070205080204" pitchFamily="34" charset="-128"/>
              </a:rPr>
              <a:t>Velkomst og orientering ved LL</a:t>
            </a:r>
          </a:p>
          <a:p>
            <a:pPr marL="0" indent="0"/>
            <a:r>
              <a:rPr lang="da-DK" altLang="da-DK" sz="1525">
                <a:latin typeface="Arial" panose="020B0604020202020204" pitchFamily="34" charset="0"/>
                <a:ea typeface="ＭＳ Ｐゴシック" panose="020B0600070205080204" pitchFamily="34" charset="-128"/>
              </a:rPr>
              <a:t> Publikationer siden sidst</a:t>
            </a:r>
          </a:p>
          <a:p>
            <a:pPr marL="0" indent="0"/>
            <a:r>
              <a:rPr lang="da-DK" altLang="da-DK" sz="1525">
                <a:latin typeface="Arial" panose="020B0604020202020204" pitchFamily="34" charset="0"/>
                <a:ea typeface="ＭＳ Ｐゴシック" panose="020B0600070205080204" pitchFamily="34" charset="-128"/>
              </a:rPr>
              <a:t> Status på igangværende projekter</a:t>
            </a:r>
          </a:p>
          <a:p>
            <a:pPr lvl="1"/>
            <a:r>
              <a:rPr lang="da-DK" altLang="da-DK" sz="1239">
                <a:latin typeface="Arial" panose="020B0604020202020204" pitchFamily="34" charset="0"/>
                <a:ea typeface="ＭＳ Ｐゴシック" panose="020B0600070205080204" pitchFamily="34" charset="-128"/>
              </a:rPr>
              <a:t>PhD-studerende</a:t>
            </a:r>
          </a:p>
          <a:p>
            <a:pPr lvl="1"/>
            <a:r>
              <a:rPr lang="da-DK" altLang="da-DK" sz="1239">
                <a:latin typeface="Arial" panose="020B0604020202020204" pitchFamily="34" charset="0"/>
                <a:ea typeface="ＭＳ Ｐゴシック" panose="020B0600070205080204" pitchFamily="34" charset="-128"/>
              </a:rPr>
              <a:t>Forskningsårsstuderende</a:t>
            </a:r>
          </a:p>
          <a:p>
            <a:pPr lvl="1"/>
            <a:r>
              <a:rPr lang="da-DK" altLang="da-DK" sz="1239">
                <a:latin typeface="Arial" panose="020B0604020202020204" pitchFamily="34" charset="0"/>
                <a:ea typeface="ＭＳ Ｐゴシック" panose="020B0600070205080204" pitchFamily="34" charset="-128"/>
              </a:rPr>
              <a:t>Elite studenter</a:t>
            </a:r>
          </a:p>
          <a:p>
            <a:pPr lvl="1"/>
            <a:r>
              <a:rPr lang="da-DK" altLang="da-DK" sz="1239">
                <a:latin typeface="Arial" panose="020B0604020202020204" pitchFamily="34" charset="0"/>
                <a:ea typeface="ＭＳ Ｐゴシック" panose="020B0600070205080204" pitchFamily="34" charset="-128"/>
              </a:rPr>
              <a:t>Øvrige projekter</a:t>
            </a:r>
          </a:p>
          <a:p>
            <a:pPr marL="0" indent="0"/>
            <a:r>
              <a:rPr lang="da-DK" altLang="da-DK" sz="1525">
                <a:latin typeface="Arial" panose="020B0604020202020204" pitchFamily="34" charset="0"/>
                <a:ea typeface="ＭＳ Ｐゴシック" panose="020B0600070205080204" pitchFamily="34" charset="-128"/>
              </a:rPr>
              <a:t> Status for kommercielle studier ved projektsygeplejersker</a:t>
            </a:r>
          </a:p>
          <a:p>
            <a:pPr marL="0" indent="0"/>
            <a:r>
              <a:rPr lang="da-DK" altLang="da-DK" sz="1525">
                <a:latin typeface="Arial" panose="020B0604020202020204" pitchFamily="34" charset="0"/>
                <a:ea typeface="ＭＳ Ｐゴシック" panose="020B0600070205080204" pitchFamily="34" charset="-128"/>
              </a:rPr>
              <a:t> Fremtidige fonde</a:t>
            </a:r>
          </a:p>
          <a:p>
            <a:pPr marL="0" indent="0"/>
            <a:r>
              <a:rPr lang="da-DK" altLang="da-DK" sz="1525">
                <a:latin typeface="Arial" panose="020B0604020202020204" pitchFamily="34" charset="0"/>
                <a:ea typeface="ＭＳ Ｐゴシック" panose="020B0600070205080204" pitchFamily="34" charset="-128"/>
              </a:rPr>
              <a:t> Eventuelt</a:t>
            </a:r>
          </a:p>
          <a:p>
            <a:pPr marL="0" indent="0"/>
            <a:endParaRPr lang="da-DK" altLang="da-DK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Clr>
                <a:schemeClr val="tx1"/>
              </a:buClr>
              <a:buFontTx/>
              <a:buAutoNum type="arabicPeriod"/>
            </a:pPr>
            <a:endParaRPr lang="da-DK" altLang="da-DK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HJEMMESIDE</a:t>
            </a:r>
            <a:endParaRPr lang="da-DK" sz="4000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9702" y="1638300"/>
            <a:ext cx="6306245" cy="482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4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a-DK" dirty="0">
                <a:cs typeface="+mj-cs"/>
              </a:rPr>
              <a:t>	</a:t>
            </a:r>
            <a:r>
              <a:rPr lang="da-DK" dirty="0" smtClean="0">
                <a:cs typeface="+mj-cs"/>
              </a:rPr>
              <a:t>Legater/ bevillinger siden sidst</a:t>
            </a:r>
            <a:endParaRPr lang="da-DK" sz="4574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chemeClr val="tx1"/>
              </a:buClr>
              <a:buNone/>
            </a:pPr>
            <a:r>
              <a:rPr lang="da-DK" altLang="da-DK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	xx</a:t>
            </a:r>
          </a:p>
        </p:txBody>
      </p:sp>
      <p:pic>
        <p:nvPicPr>
          <p:cNvPr id="11268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547" y="2110504"/>
            <a:ext cx="1219402" cy="121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354" y="2223971"/>
            <a:ext cx="1219402" cy="122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34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altLang="da-DK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Generel orientering fra UF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6618" y="2521535"/>
            <a:ext cx="10654555" cy="4787738"/>
          </a:xfrm>
        </p:spPr>
        <p:txBody>
          <a:bodyPr/>
          <a:lstStyle/>
          <a:p>
            <a:r>
              <a:rPr lang="da-DK" altLang="da-DK" sz="32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DUS</a:t>
            </a:r>
          </a:p>
          <a:p>
            <a:r>
              <a:rPr lang="da-DK" altLang="da-DK" sz="32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NUF</a:t>
            </a:r>
          </a:p>
          <a:p>
            <a:r>
              <a:rPr lang="da-DK" altLang="da-DK" sz="32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Age-Care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0939" y="-447016"/>
            <a:ext cx="10656887" cy="1001762"/>
          </a:xfrm>
        </p:spPr>
        <p:txBody>
          <a:bodyPr/>
          <a:lstStyle/>
          <a:p>
            <a:pPr algn="ctr">
              <a:defRPr/>
            </a:pPr>
            <a:r>
              <a:rPr lang="da-DK" dirty="0"/>
              <a:t>Publikationer siden sidst	</a:t>
            </a:r>
            <a:endParaRPr lang="da-DK" sz="4574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5174" y="1961953"/>
            <a:ext cx="10655999" cy="4824000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Extracorporeal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shockwave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therapy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chronic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diabetic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ulcers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prospective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randomised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trial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Jeppesen SM,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Yderstraede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KB, Rasmussen BS, Hanna M, Lund L. J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Wound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Care. 2016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2;25(11):641-649.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hand-assisted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laparoscopic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donor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nephrectomy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single-centre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over 5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Wiborg MH, Toft A, Jahn H, Hansen LU, Lund L.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Scand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Urol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2016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9:1-5. [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Epub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ahead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da-D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print]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Oncological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outcomes and complication rates after laparoscopic-assisted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cryoablation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European Registry for Renal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Cryoablation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EuRECA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multi-institutional study. Nielsen TK,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Lagerveld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BW, Keeley F,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Lughezzani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Sriprasad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S, Barber NJ, Hansen LU,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NM,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Guazzoni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G, van der Zee JA, Ismail M,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Farrag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Emara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AM, Lund L,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Østraat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Ø,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M. BJU Int. 2016 Aug 4.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10.1111/bju.13615.</a:t>
            </a:r>
          </a:p>
          <a:p>
            <a:pPr marL="435712" indent="-435712">
              <a:buFont typeface="+mj-lt"/>
              <a:buAutoNum type="arabicPeriod"/>
              <a:defRPr/>
            </a:pPr>
            <a:endParaRPr lang="da-DK" sz="1600" dirty="0"/>
          </a:p>
          <a:p>
            <a:pPr marL="0" indent="0">
              <a:buNone/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a-DK" dirty="0">
                <a:cs typeface="+mj-cs"/>
              </a:rPr>
              <a:t>			</a:t>
            </a:r>
            <a:r>
              <a:rPr lang="da-DK" dirty="0" err="1" smtClean="0">
                <a:cs typeface="+mj-cs"/>
              </a:rPr>
              <a:t>PhD</a:t>
            </a:r>
            <a:r>
              <a:rPr lang="da-DK" dirty="0" smtClean="0">
                <a:cs typeface="+mj-cs"/>
              </a:rPr>
              <a:t>-studerende</a:t>
            </a:r>
            <a:endParaRPr lang="da-DK" sz="4574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da-DK" altLang="da-DK" dirty="0" err="1" smtClean="0">
                <a:latin typeface="Arial" pitchFamily="34" charset="0"/>
                <a:ea typeface="ＭＳ Ｐゴシック" pitchFamily="34" charset="-128"/>
              </a:rPr>
              <a:t>Nessn</a:t>
            </a:r>
            <a:r>
              <a:rPr lang="da-DK" altLang="da-DK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da-DK" altLang="da-DK" dirty="0" err="1" smtClean="0">
                <a:latin typeface="Arial" pitchFamily="34" charset="0"/>
                <a:ea typeface="ＭＳ Ｐゴシック" pitchFamily="34" charset="-128"/>
              </a:rPr>
              <a:t>Azawi</a:t>
            </a:r>
            <a:endParaRPr lang="da-DK" altLang="da-DK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da-DK" altLang="da-DK" dirty="0" smtClean="0">
                <a:latin typeface="Arial" pitchFamily="34" charset="0"/>
                <a:ea typeface="ＭＳ Ｐゴシック" pitchFamily="34" charset="-128"/>
              </a:rPr>
              <a:t>Mike Mortensen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da-DK" altLang="da-DK" dirty="0" smtClean="0">
                <a:latin typeface="Arial" pitchFamily="34" charset="0"/>
                <a:ea typeface="ＭＳ Ｐゴシック" pitchFamily="34" charset="-128"/>
              </a:rPr>
              <a:t>Martha Haahr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da-DK" altLang="da-DK" dirty="0" smtClean="0">
                <a:latin typeface="Arial" pitchFamily="34" charset="0"/>
                <a:ea typeface="ＭＳ Ｐゴシック" pitchFamily="34" charset="-128"/>
              </a:rPr>
              <a:t>Sune Jeppesen</a:t>
            </a:r>
          </a:p>
          <a:p>
            <a:r>
              <a:rPr lang="da-DK" altLang="da-DK" dirty="0" smtClean="0">
                <a:latin typeface="Arial" pitchFamily="34" charset="0"/>
                <a:ea typeface="ＭＳ Ｐゴシック" pitchFamily="34" charset="-128"/>
              </a:rPr>
              <a:t>Louise Geertsen</a:t>
            </a:r>
            <a:r>
              <a:rPr lang="da-DK" dirty="0"/>
              <a:t> 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endParaRPr lang="da-DK" dirty="0" smtClean="0"/>
          </a:p>
          <a:p>
            <a:r>
              <a:rPr lang="da-DK" dirty="0"/>
              <a:t>Randi Fuglsang: FANFARE og PRO-RESPONS.</a:t>
            </a:r>
          </a:p>
          <a:p>
            <a:r>
              <a:rPr lang="da-DK" dirty="0" smtClean="0"/>
              <a:t>Julie </a:t>
            </a:r>
            <a:r>
              <a:rPr lang="da-DK" dirty="0"/>
              <a:t>B. Nielsen: </a:t>
            </a:r>
            <a:r>
              <a:rPr lang="da-DK" dirty="0" err="1"/>
              <a:t>GaLAND</a:t>
            </a:r>
            <a:r>
              <a:rPr lang="da-DK" dirty="0"/>
              <a:t> og RECUR. </a:t>
            </a:r>
          </a:p>
          <a:p>
            <a:r>
              <a:rPr lang="da-DK" dirty="0" smtClean="0"/>
              <a:t>Carina </a:t>
            </a:r>
            <a:r>
              <a:rPr lang="da-DK" dirty="0"/>
              <a:t>Jensen: MR-PROST.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endParaRPr lang="da-DK" altLang="da-DK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endParaRPr lang="da-DK" altLang="da-DK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202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err="1" smtClean="0"/>
              <a:t>Ph</a:t>
            </a:r>
            <a:r>
              <a:rPr lang="da-DK" sz="4000" dirty="0" smtClean="0"/>
              <a:t>-D projekter in spe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5792" y="2051038"/>
            <a:ext cx="10655999" cy="4824000"/>
          </a:xfrm>
        </p:spPr>
        <p:txBody>
          <a:bodyPr/>
          <a:lstStyle/>
          <a:p>
            <a:r>
              <a:rPr lang="da-DK" sz="3200" dirty="0" smtClean="0"/>
              <a:t>Nyre cancer og asbest</a:t>
            </a:r>
          </a:p>
          <a:p>
            <a:r>
              <a:rPr lang="da-DK" sz="3200" dirty="0" smtClean="0"/>
              <a:t>Simulering / robot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173890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a-DK" altLang="da-DK" smtClean="0">
                <a:latin typeface="Arial" pitchFamily="34" charset="0"/>
                <a:ea typeface="ＭＳ Ｐゴシック" pitchFamily="34" charset="-128"/>
              </a:rPr>
              <a:t>Forskningsårs-studerende</a:t>
            </a:r>
            <a:endParaRPr lang="da-DK" altLang="da-DK" sz="4574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None/>
            </a:pP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1)Lap data base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2)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Prospektiv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randomiseret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placebo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undersøgelse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med ESWT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til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mænd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som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får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foretaget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cystctomi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eller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radikal</a:t>
            </a:r>
            <a:r>
              <a:rPr lang="en-GB" altLang="da-DK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da-DK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prostatctomi</a:t>
            </a:r>
            <a:endParaRPr lang="en-GB" altLang="da-DK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altLang="da-DK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&lt;/prefix&gt;&#10;    &lt;value&gt;%SD_OFF_Institute%&lt;/value&gt;&#10;    &lt;postfix&gt;&lt;/postfix&gt;&#10;  &lt;/element&gt;&#10;  &lt;element&gt;&#10;    &lt;prefix&gt;&amp;#11;&lt;/prefix&gt;&#10;    &lt;value&gt;%USR_Department%&lt;/value&gt;&#10;    &lt;postfix&gt;&lt;/postfix&gt;&#10;  &lt;/element&gt;&#10;  &lt;element&gt;&#10;    &lt;prefix&gt;&amp;#11;&lt;/prefix&gt;&#10;    &lt;value&gt;%USR_Speciality%&lt;/value&gt;&#10;    &lt;postfix&gt;&lt;/postfix&gt;&#10;  &lt;/element&gt;&#10;  &lt;element&gt;&#10;    &lt;prefix&gt;&amp;#11;&lt;/prefix&gt;&#10;    &lt;value&gt;%USR_Unit%&lt;/value&gt;&#10;    &lt;postfix&gt;&lt;/postfix&gt;&#10;  &lt;/element&gt;&#10;  &lt;element&gt;&#10;    &lt;prefix&gt;&amp;#11;&lt;/prefix&gt;&#10;    &lt;value&gt;%USR_Email%&lt;/value&gt;&#10;    &lt;postfix&gt;&lt;/postfix&gt;&#10;  &lt;/element&gt;&#10;    &lt;element&gt;&#10;    &lt;prefix&gt;&amp;#11;&lt;/prefix&gt;&#10;    &lt;value&gt;%USR_DirectPhone%&lt;/value&gt;&#10;    &lt;postfix&gt;&lt;/postfix&gt;&#10;  &lt;/element&gt;&#10;&#10;&lt;/content&gt;"/>
</p:tagLst>
</file>

<file path=ppt/theme/theme1.xml><?xml version="1.0" encoding="utf-8"?>
<a:theme xmlns:a="http://schemas.openxmlformats.org/drawingml/2006/main" name="Blank">
  <a:themeElements>
    <a:clrScheme name="Sundhed_Blå">
      <a:dk1>
        <a:sysClr val="windowText" lastClr="000000"/>
      </a:dk1>
      <a:lt1>
        <a:srgbClr val="FFFFFF"/>
      </a:lt1>
      <a:dk2>
        <a:srgbClr val="003145"/>
      </a:dk2>
      <a:lt2>
        <a:srgbClr val="ADC2C7"/>
      </a:lt2>
      <a:accent1>
        <a:srgbClr val="006983"/>
      </a:accent1>
      <a:accent2>
        <a:srgbClr val="1BD1FF"/>
      </a:accent2>
      <a:accent3>
        <a:srgbClr val="004150"/>
      </a:accent3>
      <a:accent4>
        <a:srgbClr val="3C8A2E"/>
      </a:accent4>
      <a:accent5>
        <a:srgbClr val="228E7C"/>
      </a:accent5>
      <a:accent6>
        <a:srgbClr val="002060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lIns="72000" tIns="72000" rIns="72000" bIns="7200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621E80F6-0CA9-4C11-86B3-47B025984541}" vid="{7775B317-2BDD-4C7D-927E-0BEC0AB134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RN PowerPoint</Template>
  <TotalTime>411</TotalTime>
  <Words>436</Words>
  <Application>Microsoft Office PowerPoint</Application>
  <PresentationFormat>Widescreen</PresentationFormat>
  <Paragraphs>98</Paragraphs>
  <Slides>19</Slides>
  <Notes>14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Times New Roman</vt:lpstr>
      <vt:lpstr>Verdana</vt:lpstr>
      <vt:lpstr>Blank</vt:lpstr>
      <vt:lpstr>PowerPoint-præsentation</vt:lpstr>
      <vt:lpstr>Agenda as usual</vt:lpstr>
      <vt:lpstr>HJEMMESIDE</vt:lpstr>
      <vt:lpstr> Legater/ bevillinger siden sidst</vt:lpstr>
      <vt:lpstr>Generel orientering fra UF</vt:lpstr>
      <vt:lpstr>Publikationer siden sidst </vt:lpstr>
      <vt:lpstr>   PhD-studerende</vt:lpstr>
      <vt:lpstr>Ph-D projekter in spe</vt:lpstr>
      <vt:lpstr>Forskningsårs-studerende</vt:lpstr>
      <vt:lpstr>Elite-studerende</vt:lpstr>
      <vt:lpstr>Kandidat speciale </vt:lpstr>
      <vt:lpstr>   Øvrige projekter</vt:lpstr>
      <vt:lpstr>Kommercielle studier ved projektsygeplejerske Kirsten</vt:lpstr>
      <vt:lpstr>Åbne for inklusion</vt:lpstr>
      <vt:lpstr>Åbne for inklusion</vt:lpstr>
      <vt:lpstr>Lukkede for inklusion</vt:lpstr>
      <vt:lpstr>  Kliniske studier NH</vt:lpstr>
      <vt:lpstr>Fremtidige fonde</vt:lpstr>
      <vt:lpstr>Eventuelt</vt:lpstr>
    </vt:vector>
  </TitlesOfParts>
  <Company>Region Nordjylland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Joan Diget  / Region Nordjylland</dc:creator>
  <cp:lastModifiedBy>Lars Lund  / Region Nordjylland</cp:lastModifiedBy>
  <cp:revision>20</cp:revision>
  <cp:lastPrinted>2016-04-21T06:30:30Z</cp:lastPrinted>
  <dcterms:created xsi:type="dcterms:W3CDTF">2016-09-19T08:03:14Z</dcterms:created>
  <dcterms:modified xsi:type="dcterms:W3CDTF">2016-11-23T12:18:50Z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www.skabelon.dk</vt:lpwstr>
  </property>
  <property fmtid="{D5CDD505-2E9C-101B-9397-08002B2CF9AE}" pid="3" name="ArtworkDefinitionTemplate">
    <vt:lpwstr>Presentation</vt:lpwstr>
  </property>
  <property fmtid="{D5CDD505-2E9C-101B-9397-08002B2CF9AE}" pid="4" name="HelpDocument">
    <vt:lpwstr>Region Nordjylland.html</vt:lpwstr>
  </property>
  <property fmtid="{D5CDD505-2E9C-101B-9397-08002B2CF9AE}" pid="5" name="SD_DocumentLanguageString">
    <vt:lpwstr>Dansk</vt:lpwstr>
  </property>
  <property fmtid="{D5CDD505-2E9C-101B-9397-08002B2CF9AE}" pid="6" name="SD_CtlText_Usersettings_Userprofile">
    <vt:lpwstr>brev</vt:lpwstr>
  </property>
  <property fmtid="{D5CDD505-2E9C-101B-9397-08002B2CF9AE}" pid="7" name="SD_DocumentLanguage">
    <vt:lpwstr>da-DK</vt:lpwstr>
  </property>
  <property fmtid="{D5CDD505-2E9C-101B-9397-08002B2CF9AE}" pid="8" name="SD_UserprofileName">
    <vt:lpwstr>brev</vt:lpwstr>
  </property>
  <property fmtid="{D5CDD505-2E9C-101B-9397-08002B2CF9AE}" pid="9" name="SD_OFF_ID">
    <vt:lpwstr>3</vt:lpwstr>
  </property>
  <property fmtid="{D5CDD505-2E9C-101B-9397-08002B2CF9AE}" pid="10" name="CurrentOfficeID">
    <vt:lpwstr>3</vt:lpwstr>
  </property>
  <property fmtid="{D5CDD505-2E9C-101B-9397-08002B2CF9AE}" pid="11" name="SD_OFF_DisplayName">
    <vt:lpwstr>Aalborg Universitetshospital</vt:lpwstr>
  </property>
  <property fmtid="{D5CDD505-2E9C-101B-9397-08002B2CF9AE}" pid="12" name="SD_OFF_Institute">
    <vt:lpwstr>Aalborg Universitetshospital</vt:lpwstr>
  </property>
  <property fmtid="{D5CDD505-2E9C-101B-9397-08002B2CF9AE}" pid="13" name="SD_OFF_MandatoryDepartment">
    <vt:lpwstr>(ingen)</vt:lpwstr>
  </property>
  <property fmtid="{D5CDD505-2E9C-101B-9397-08002B2CF9AE}" pid="14" name="SD_OFF_MandatoryDepartment_en-GB">
    <vt:lpwstr>(none)</vt:lpwstr>
  </property>
  <property fmtid="{D5CDD505-2E9C-101B-9397-08002B2CF9AE}" pid="15" name="SD_OFF_ColorDefinition">
    <vt:lpwstr>Blue</vt:lpwstr>
  </property>
  <property fmtid="{D5CDD505-2E9C-101B-9397-08002B2CF9AE}" pid="16" name="SD_OFF_LogoFileName">
    <vt:lpwstr>AalborgUniversitetshospital</vt:lpwstr>
  </property>
  <property fmtid="{D5CDD505-2E9C-101B-9397-08002B2CF9AE}" pid="17" name="LastCompletedArtworkDefinition">
    <vt:lpwstr>RegionN</vt:lpwstr>
  </property>
  <property fmtid="{D5CDD505-2E9C-101B-9397-08002B2CF9AE}" pid="18" name="LastColorSetFilter">
    <vt:lpwstr>BlueWhite*</vt:lpwstr>
  </property>
  <property fmtid="{D5CDD505-2E9C-101B-9397-08002B2CF9AE}" pid="19" name="ColorExtensionSet">
    <vt:lpwstr>BlueWhiteOne</vt:lpwstr>
  </property>
  <property fmtid="{D5CDD505-2E9C-101B-9397-08002B2CF9AE}" pid="20" name="ColorDefinition">
    <vt:lpwstr>Blue</vt:lpwstr>
  </property>
  <property fmtid="{D5CDD505-2E9C-101B-9397-08002B2CF9AE}" pid="21" name="USR_Name">
    <vt:lpwstr>Joan Diget</vt:lpwstr>
  </property>
  <property fmtid="{D5CDD505-2E9C-101B-9397-08002B2CF9AE}" pid="22" name="USR_Title">
    <vt:lpwstr>Ledende lægesekretær</vt:lpwstr>
  </property>
  <property fmtid="{D5CDD505-2E9C-101B-9397-08002B2CF9AE}" pid="23" name="USR_DirectPhone">
    <vt:lpwstr>+4597663225</vt:lpwstr>
  </property>
  <property fmtid="{D5CDD505-2E9C-101B-9397-08002B2CF9AE}" pid="24" name="USR_Email">
    <vt:lpwstr>jd@rn.dk</vt:lpwstr>
  </property>
  <property fmtid="{D5CDD505-2E9C-101B-9397-08002B2CF9AE}" pid="25" name="USR_Department">
    <vt:lpwstr>Urologisk Afdeling</vt:lpwstr>
  </property>
  <property fmtid="{D5CDD505-2E9C-101B-9397-08002B2CF9AE}" pid="26" name="USR_Speciality">
    <vt:lpwstr/>
  </property>
  <property fmtid="{D5CDD505-2E9C-101B-9397-08002B2CF9AE}" pid="27" name="USR_Unit">
    <vt:lpwstr/>
  </property>
  <property fmtid="{D5CDD505-2E9C-101B-9397-08002B2CF9AE}" pid="28" name="USR_AddressOne">
    <vt:lpwstr>Reberbansgade 15, Postboks 561</vt:lpwstr>
  </property>
  <property fmtid="{D5CDD505-2E9C-101B-9397-08002B2CF9AE}" pid="29" name="USR_AddressTwo">
    <vt:lpwstr/>
  </property>
  <property fmtid="{D5CDD505-2E9C-101B-9397-08002B2CF9AE}" pid="30" name="USR_AddressThree">
    <vt:lpwstr>9100 Aalborg</vt:lpwstr>
  </property>
  <property fmtid="{D5CDD505-2E9C-101B-9397-08002B2CF9AE}" pid="31" name="USR_BusinessPhone">
    <vt:lpwstr/>
  </property>
  <property fmtid="{D5CDD505-2E9C-101B-9397-08002B2CF9AE}" pid="32" name="USR_Web">
    <vt:lpwstr/>
  </property>
  <property fmtid="{D5CDD505-2E9C-101B-9397-08002B2CF9AE}" pid="33" name="USR_FreeText">
    <vt:lpwstr/>
  </property>
  <property fmtid="{D5CDD505-2E9C-101B-9397-08002B2CF9AE}" pid="34" name="USR_Signature1">
    <vt:lpwstr>Joan Diget</vt:lpwstr>
  </property>
  <property fmtid="{D5CDD505-2E9C-101B-9397-08002B2CF9AE}" pid="35" name="USR_SignatureTitle1">
    <vt:lpwstr>Ledende lægesekretær</vt:lpwstr>
  </property>
  <property fmtid="{D5CDD505-2E9C-101B-9397-08002B2CF9AE}" pid="36" name="DocumentInfoFinished">
    <vt:lpwstr>True</vt:lpwstr>
  </property>
</Properties>
</file>