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7"/>
  </p:notesMasterIdLst>
  <p:sldIdLst>
    <p:sldId id="286" r:id="rId3"/>
    <p:sldId id="287" r:id="rId4"/>
    <p:sldId id="302" r:id="rId5"/>
    <p:sldId id="290" r:id="rId6"/>
    <p:sldId id="291" r:id="rId7"/>
    <p:sldId id="292" r:id="rId8"/>
    <p:sldId id="310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95" r:id="rId17"/>
    <p:sldId id="296" r:id="rId18"/>
    <p:sldId id="297" r:id="rId19"/>
    <p:sldId id="298" r:id="rId20"/>
    <p:sldId id="312" r:id="rId21"/>
    <p:sldId id="313" r:id="rId22"/>
    <p:sldId id="314" r:id="rId23"/>
    <p:sldId id="299" r:id="rId24"/>
    <p:sldId id="300" r:id="rId25"/>
    <p:sldId id="301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3B5A7"/>
    <a:srgbClr val="CDCFC4"/>
    <a:srgbClr val="FFFFFF"/>
    <a:srgbClr val="000000"/>
    <a:srgbClr val="DD8694"/>
    <a:srgbClr val="006983"/>
    <a:srgbClr val="822433"/>
    <a:srgbClr val="002839"/>
    <a:srgbClr val="8D98A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22" autoAdjust="0"/>
  </p:normalViewPr>
  <p:slideViewPr>
    <p:cSldViewPr snapToGrid="0" showGuides="1">
      <p:cViewPr varScale="1">
        <p:scale>
          <a:sx n="104" d="100"/>
          <a:sy n="104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23-09-2016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8196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C3F5CF-5863-4746-9F8C-7F35F44A28DA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5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F8C9A6-A93E-4CB2-B143-256AC68977FC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4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32772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AFAE20-2D5C-4BFA-8869-E6DFAF0DC991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7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E13A96-58E0-465C-9049-56B46C3F010B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9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008C94-E9F3-4BE9-9D0D-81098E3367E2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24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3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FD33A6-9E12-4B91-9A43-C51690D08236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1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2292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CE32DE-1E96-48CA-8FDB-85DC30C728DE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434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C34A4B-9FCE-4DFB-A138-69B487CC23FA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2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64E887-CEAE-442D-98D7-40463739D5B1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3AC99-99EA-4F04-9E60-96325E60B512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2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09EEF7-3605-4E14-A318-10788CA82780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7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74CF30-FF9D-45C9-9F3E-4450EECC8149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8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4563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B7CD4E-20B4-4443-A7D3-0ECE16627C66}" type="slidenum">
              <a:rPr lang="da-DK" altLang="da-DK" sz="120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lang="da-DK" altLang="da-DK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4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002839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23-09-2016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3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23-09-2016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23-09-2016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23-09-2016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23-09-2016</a:t>
            </a:fld>
            <a:endParaRPr lang="da-DK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973597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23-09-2016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+4597663225</a:t>
            </a:r>
            <a:endParaRPr lang="da-DK" sz="2400" dirty="0" smtClean="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jd@rn.dk</a:t>
            </a:r>
            <a:endParaRPr lang="da-DK" sz="2400" dirty="0" smtClean="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 smtClean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 smtClean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Urologisk Afdeling</a:t>
            </a:r>
            <a:endParaRPr lang="da-DK" sz="2400" dirty="0" smtClean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/>
              <a:t>Aalborg Universitetshospital</a:t>
            </a:r>
            <a:endParaRPr lang="da-DK" sz="2400" dirty="0" smtClean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 smtClean="0">
                <a:solidFill>
                  <a:srgbClr val="FFFFFF"/>
                </a:solidFill>
              </a:rPr>
              <a:t>Aalborg Universitetshospital</a:t>
            </a:r>
            <a:br>
              <a:rPr lang="da-DK" sz="2400" smtClean="0">
                <a:solidFill>
                  <a:srgbClr val="FFFFFF"/>
                </a:solidFill>
              </a:rPr>
            </a:br>
            <a:r>
              <a:rPr lang="da-DK" sz="2400" smtClean="0">
                <a:solidFill>
                  <a:srgbClr val="FFFFFF"/>
                </a:solidFill>
              </a:rPr>
              <a:t>Urologisk Afdeling</a:t>
            </a:r>
            <a:br>
              <a:rPr lang="da-DK" sz="2400" smtClean="0">
                <a:solidFill>
                  <a:srgbClr val="FFFFFF"/>
                </a:solidFill>
              </a:rPr>
            </a:br>
            <a:r>
              <a:rPr lang="da-DK" sz="2400" smtClean="0">
                <a:solidFill>
                  <a:srgbClr val="FFFFFF"/>
                </a:solidFill>
              </a:rPr>
              <a:t>jd@rn.dk</a:t>
            </a:r>
            <a:br>
              <a:rPr lang="da-DK" sz="2400" smtClean="0">
                <a:solidFill>
                  <a:srgbClr val="FFFFFF"/>
                </a:solidFill>
              </a:rPr>
            </a:br>
            <a:r>
              <a:rPr lang="da-DK" sz="2400" smtClean="0">
                <a:solidFill>
                  <a:srgbClr val="FFFFFF"/>
                </a:solidFill>
              </a:rPr>
              <a:t>+4597663225</a:t>
            </a:r>
            <a:endParaRPr lang="da-DK" sz="2400" dirty="0" smtClean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r>
              <a:rPr lang="da-DK" sz="5000" b="1" cap="all" spc="500" baseline="0" smtClean="0">
                <a:solidFill>
                  <a:srgbClr val="FFFFFF"/>
                </a:solidFill>
              </a:rPr>
              <a:t>Joan Diget</a:t>
            </a:r>
            <a:endParaRPr lang="da-DK" sz="5000" b="1" cap="all" spc="500" baseline="0" dirty="0" smtClean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 smtClean="0">
                <a:solidFill>
                  <a:srgbClr val="FFFFFF"/>
                </a:solidFill>
              </a:rPr>
              <a:t>Ledende lægesekretær</a:t>
            </a:r>
            <a:endParaRPr lang="da-DK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23-09-2016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23-09-2016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48514" y="823021"/>
            <a:ext cx="10285184" cy="101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 anchor="b"/>
          <a:lstStyle>
            <a:lvl1pPr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621"/>
              </a:lnSpc>
              <a:defRPr/>
            </a:pPr>
            <a:endParaRPr lang="da-DK" altLang="da-DK" sz="3431" smtClean="0">
              <a:ea typeface="+mn-ea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48514" y="2178584"/>
            <a:ext cx="10684155" cy="35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/>
          <a:lstStyle>
            <a:lvl1pPr marL="358775" indent="-358775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endParaRPr lang="da-DK" altLang="da-DK" sz="2287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782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D725-3489-4EAC-9A33-20A3A2B1C701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B278-BD5B-4A93-BC48-DB882FD83A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62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23-09-2016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08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88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0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3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36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23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10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46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87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4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23-09-2016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23-09-2016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23-09-2016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23-09-2016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002839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23-09-2016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7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>
              <a:solidFill>
                <a:srgbClr val="8D97A1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23-09-2016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23-09-2016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23-09-2016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smtClean="0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58" r:id="rId6"/>
    <p:sldLayoutId id="2147483667" r:id="rId7"/>
    <p:sldLayoutId id="2147483657" r:id="rId8"/>
    <p:sldLayoutId id="2147483660" r:id="rId9"/>
    <p:sldLayoutId id="2147483651" r:id="rId10"/>
    <p:sldLayoutId id="2147483665" r:id="rId11"/>
    <p:sldLayoutId id="2147483661" r:id="rId12"/>
    <p:sldLayoutId id="2147483656" r:id="rId13"/>
    <p:sldLayoutId id="2147483666" r:id="rId14"/>
    <p:sldLayoutId id="2147483655" r:id="rId15"/>
    <p:sldLayoutId id="2147483654" r:id="rId16"/>
    <p:sldLayoutId id="2147483668" r:id="rId17"/>
    <p:sldLayoutId id="2147483682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2E09-D57E-407F-A891-10BE63FA994B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8F06-D141-4FEC-82D2-92030577D2D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40175" y="1878013"/>
            <a:ext cx="8251825" cy="2308225"/>
          </a:xfrm>
        </p:spPr>
        <p:txBody>
          <a:bodyPr/>
          <a:lstStyle/>
          <a:p>
            <a:pPr marL="0" indent="0" algn="ctr">
              <a:buNone/>
            </a:pPr>
            <a:r>
              <a:rPr lang="da-DK" altLang="da-DK" sz="3431" b="1">
                <a:latin typeface="Arial" panose="020B0604020202020204" pitchFamily="34" charset="0"/>
                <a:ea typeface="ＭＳ Ｐゴシック" panose="020B0600070205080204" pitchFamily="34" charset="-128"/>
              </a:rPr>
              <a:t>Forskningsmøde</a:t>
            </a:r>
          </a:p>
          <a:p>
            <a:pPr marL="0" indent="0" algn="ctr">
              <a:buNone/>
            </a:pPr>
            <a:r>
              <a:rPr lang="da-DK" altLang="da-DK" sz="3431" b="1">
                <a:latin typeface="Arial" panose="020B0604020202020204" pitchFamily="34" charset="0"/>
                <a:ea typeface="ＭＳ Ｐゴシック" panose="020B0600070205080204" pitchFamily="34" charset="-128"/>
              </a:rPr>
              <a:t>Urologisk forskningsenhed</a:t>
            </a:r>
          </a:p>
          <a:p>
            <a:pPr marL="0" indent="0" algn="ctr">
              <a:buNone/>
            </a:pPr>
            <a:r>
              <a:rPr lang="da-DK" altLang="da-DK" sz="3431" b="1">
                <a:latin typeface="Arial" panose="020B0604020202020204" pitchFamily="34" charset="0"/>
                <a:ea typeface="ＭＳ Ｐゴシック" panose="020B0600070205080204" pitchFamily="34" charset="-128"/>
              </a:rPr>
              <a:t>23/9-16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772874" y="1301098"/>
            <a:ext cx="8370905" cy="147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2" rIns="91106" bIns="45552" anchor="b"/>
          <a:lstStyle>
            <a:lvl1pPr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3621"/>
              </a:lnSpc>
              <a:spcBef>
                <a:spcPct val="0"/>
              </a:spcBef>
              <a:buNone/>
            </a:pPr>
            <a:endParaRPr lang="en-GB" altLang="da-DK" sz="285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FANFARE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6644"/>
            <a:ext cx="10515600" cy="34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PRO-RESPONS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85673"/>
            <a:ext cx="10515600" cy="28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GaLAND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50122"/>
            <a:ext cx="10515600" cy="27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RECUR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04715"/>
            <a:ext cx="10515600" cy="23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MR-PROST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r>
              <a:rPr lang="da-DK" sz="3200" b="1" dirty="0" smtClean="0"/>
              <a:t>MR vejledt og virtuel MR biopsi af patienter</a:t>
            </a:r>
          </a:p>
          <a:p>
            <a:pPr marL="0" indent="0" algn="ctr">
              <a:buNone/>
            </a:pPr>
            <a:r>
              <a:rPr lang="da-DK" sz="3200" b="1" dirty="0" smtClean="0"/>
              <a:t>under udredning for prostata cancer: </a:t>
            </a:r>
          </a:p>
          <a:p>
            <a:pPr marL="0" indent="0" algn="ctr">
              <a:buNone/>
            </a:pPr>
            <a:r>
              <a:rPr lang="da-DK" sz="3200" b="1" dirty="0" smtClean="0"/>
              <a:t>et fase II studie.</a:t>
            </a:r>
          </a:p>
          <a:p>
            <a:pPr marL="0" indent="0" algn="ctr">
              <a:buNone/>
            </a:pPr>
            <a:endParaRPr lang="da-DK" sz="3200" b="1" dirty="0"/>
          </a:p>
          <a:p>
            <a:pPr marL="0" indent="0" algn="ctr">
              <a:buNone/>
            </a:pPr>
            <a:r>
              <a:rPr lang="da-DK" sz="3200" b="1" dirty="0" smtClean="0"/>
              <a:t>Sammenligning mellem </a:t>
            </a:r>
            <a:r>
              <a:rPr lang="da-DK" sz="3200" b="1" dirty="0" err="1" smtClean="0"/>
              <a:t>mpMR</a:t>
            </a:r>
            <a:r>
              <a:rPr lang="da-DK" sz="3200" b="1" dirty="0" smtClean="0"/>
              <a:t> og histologi.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77593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altLang="da-DK" smtClean="0">
                <a:latin typeface="Arial" pitchFamily="34" charset="0"/>
                <a:ea typeface="ＭＳ Ｐゴシック" pitchFamily="34" charset="-128"/>
              </a:rPr>
              <a:t>Forskningsårs-studerende</a:t>
            </a:r>
            <a:endParaRPr lang="da-DK" altLang="da-DK" sz="4574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GB" altLang="da-DK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Lap data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Elite-studerende</a:t>
            </a:r>
            <a:endParaRPr lang="da-DK" altLang="da-DK" sz="4574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GB" altLang="da-DK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Thomas </a:t>
            </a:r>
            <a:r>
              <a:rPr lang="en-GB" altLang="da-DK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Kastberg</a:t>
            </a:r>
            <a:r>
              <a:rPr lang="en-GB" altLang="da-DK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Nielsen: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Benchmark study antimicrobial performance of suprapubic catheterization</a:t>
            </a:r>
            <a:endParaRPr lang="da-DK" altLang="da-DK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altLang="da-DK" sz="1334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altLang="da-DK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Nicky Petersen: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Bladder infection in a porcine model</a:t>
            </a:r>
          </a:p>
          <a:p>
            <a:pPr marL="0" indent="0">
              <a:buClr>
                <a:schemeClr val="tx1"/>
              </a:buClr>
              <a:buNone/>
            </a:pPr>
            <a:endParaRPr lang="en-GB" altLang="da-DK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altLang="da-DK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Lap data </a:t>
            </a:r>
            <a:r>
              <a:rPr lang="en-GB" altLang="da-DK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basen</a:t>
            </a:r>
            <a:endParaRPr lang="en-GB" altLang="da-DK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da-DK" smtClean="0">
                <a:latin typeface="Arial" pitchFamily="34" charset="0"/>
                <a:ea typeface="ＭＳ Ｐゴシック" pitchFamily="34" charset="-128"/>
              </a:rPr>
              <a:t>			Øvrige projekter</a:t>
            </a:r>
            <a:endParaRPr lang="da-DK" altLang="da-DK" sz="4574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Tilde –</a:t>
            </a:r>
            <a:r>
              <a:rPr lang="en-GB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debulking</a:t>
            </a: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nefrectomi</a:t>
            </a:r>
            <a:endParaRPr lang="en-GB" altLang="da-DK" sz="24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Lars 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Lund (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prostata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liquid biopsy)</a:t>
            </a: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Lars Lund (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nyre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liquid biopsy)</a:t>
            </a: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LL quality of life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ved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nefrectomy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Comorbiditet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ved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ældre</a:t>
            </a:r>
            <a:endParaRPr lang="en-GB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da-DK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Lars, </a:t>
            </a:r>
            <a:r>
              <a:rPr lang="da-DK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Zvara</a:t>
            </a:r>
            <a:r>
              <a:rPr lang="da-DK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Schrøder  </a:t>
            </a:r>
            <a:r>
              <a:rPr lang="da-DK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muskelstamceller</a:t>
            </a:r>
            <a:r>
              <a:rPr lang="da-DK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ved </a:t>
            </a:r>
            <a:r>
              <a:rPr lang="da-DK" altLang="da-DK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urininkontinens efter </a:t>
            </a:r>
            <a:r>
              <a:rPr lang="da-DK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prostatectomi</a:t>
            </a:r>
            <a:endParaRPr lang="en-GB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Stamceller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ved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urethraplastik</a:t>
            </a:r>
            <a:endParaRPr lang="en-GB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Asbest-nyrecancer</a:t>
            </a:r>
            <a:endParaRPr lang="en-GB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ED,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prostatectomi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  <a:r>
              <a:rPr lang="en-GB" altLang="da-DK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da-DK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da-DK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stamceller</a:t>
            </a:r>
            <a:endParaRPr lang="en-GB" altLang="da-DK" sz="24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en-GB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GB" altLang="da-DK" sz="1715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GB" altLang="da-DK" sz="1715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35712" indent="-43571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GB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sz="2668" dirty="0"/>
              <a:t>Kommercielle studier ved </a:t>
            </a:r>
            <a:r>
              <a:rPr lang="da-DK" sz="2668" dirty="0" smtClean="0"/>
              <a:t>projektsygeplejerske Kirsten</a:t>
            </a:r>
            <a:endParaRPr lang="da-DK" sz="2668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5712" indent="-435712">
              <a:buClr>
                <a:schemeClr val="tx1"/>
              </a:buClr>
              <a:buFontTx/>
              <a:buAutoNum type="arabicPeriod"/>
            </a:pPr>
            <a:endParaRPr lang="en-GB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Åbne for inklusion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ARCHES</a:t>
            </a:r>
          </a:p>
          <a:p>
            <a:r>
              <a:rPr lang="da-DK" dirty="0" smtClean="0"/>
              <a:t>SPCG 15</a:t>
            </a:r>
          </a:p>
          <a:p>
            <a:r>
              <a:rPr lang="da-DK" dirty="0" err="1" smtClean="0"/>
              <a:t>MR-Prost</a:t>
            </a:r>
            <a:r>
              <a:rPr lang="da-DK" dirty="0" smtClean="0"/>
              <a:t>  (23pt)</a:t>
            </a:r>
          </a:p>
          <a:p>
            <a:r>
              <a:rPr lang="da-DK" dirty="0" err="1" smtClean="0"/>
              <a:t>Galand</a:t>
            </a:r>
            <a:r>
              <a:rPr lang="da-DK" dirty="0" smtClean="0"/>
              <a:t>       (21pt)</a:t>
            </a:r>
          </a:p>
          <a:p>
            <a:r>
              <a:rPr lang="da-DK" dirty="0" err="1" smtClean="0"/>
              <a:t>Naf</a:t>
            </a:r>
            <a:r>
              <a:rPr lang="da-DK" dirty="0" smtClean="0"/>
              <a:t> PX        (36pt)</a:t>
            </a:r>
          </a:p>
          <a:p>
            <a:r>
              <a:rPr lang="da-DK" dirty="0" err="1" smtClean="0"/>
              <a:t>Radicals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964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dirty="0" smtClean="0">
                <a:cs typeface="+mj-cs"/>
              </a:rPr>
              <a:t>Agenda as </a:t>
            </a:r>
            <a:r>
              <a:rPr lang="da-DK" smtClean="0">
                <a:cs typeface="+mj-cs"/>
              </a:rPr>
              <a:t>usual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Velkomst og orientering ved LL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 Publikationer siden sidst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 Status på igangværende projekter</a:t>
            </a:r>
          </a:p>
          <a:p>
            <a:pPr lvl="1"/>
            <a:r>
              <a:rPr lang="da-DK" altLang="da-DK" sz="1239">
                <a:latin typeface="Arial" panose="020B0604020202020204" pitchFamily="34" charset="0"/>
                <a:ea typeface="ＭＳ Ｐゴシック" panose="020B0600070205080204" pitchFamily="34" charset="-128"/>
              </a:rPr>
              <a:t>PhD-studerende</a:t>
            </a:r>
          </a:p>
          <a:p>
            <a:pPr lvl="1"/>
            <a:r>
              <a:rPr lang="da-DK" altLang="da-DK" sz="1239">
                <a:latin typeface="Arial" panose="020B0604020202020204" pitchFamily="34" charset="0"/>
                <a:ea typeface="ＭＳ Ｐゴシック" panose="020B0600070205080204" pitchFamily="34" charset="-128"/>
              </a:rPr>
              <a:t>Forskningsårsstuderende</a:t>
            </a:r>
          </a:p>
          <a:p>
            <a:pPr lvl="1"/>
            <a:r>
              <a:rPr lang="da-DK" altLang="da-DK" sz="1239">
                <a:latin typeface="Arial" panose="020B0604020202020204" pitchFamily="34" charset="0"/>
                <a:ea typeface="ＭＳ Ｐゴシック" panose="020B0600070205080204" pitchFamily="34" charset="-128"/>
              </a:rPr>
              <a:t>Elite studenter</a:t>
            </a:r>
          </a:p>
          <a:p>
            <a:pPr lvl="1"/>
            <a:r>
              <a:rPr lang="da-DK" altLang="da-DK" sz="1239">
                <a:latin typeface="Arial" panose="020B0604020202020204" pitchFamily="34" charset="0"/>
                <a:ea typeface="ＭＳ Ｐゴシック" panose="020B0600070205080204" pitchFamily="34" charset="-128"/>
              </a:rPr>
              <a:t>Øvrige projekter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 Status for kommercielle studier ved projektsygeplejersker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 Fremtidige fonde</a:t>
            </a:r>
          </a:p>
          <a:p>
            <a:pPr marL="0" indent="0"/>
            <a:r>
              <a:rPr lang="da-DK" altLang="da-DK" sz="1525">
                <a:latin typeface="Arial" panose="020B0604020202020204" pitchFamily="34" charset="0"/>
                <a:ea typeface="ＭＳ Ｐゴシック" panose="020B0600070205080204" pitchFamily="34" charset="-128"/>
              </a:rPr>
              <a:t> Eventuelt</a:t>
            </a:r>
          </a:p>
          <a:p>
            <a:pPr marL="0" indent="0"/>
            <a:endParaRPr lang="da-DK" altLang="da-DK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FontTx/>
              <a:buAutoNum type="arabicPeriod"/>
            </a:pPr>
            <a:endParaRPr lang="da-DK" altLang="da-DK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Åbne for inklusion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Premise</a:t>
            </a:r>
            <a:r>
              <a:rPr lang="da-DK" dirty="0" smtClean="0"/>
              <a:t>  6 </a:t>
            </a:r>
            <a:r>
              <a:rPr lang="da-DK" dirty="0" err="1" smtClean="0"/>
              <a:t>pt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STOP –</a:t>
            </a:r>
            <a:r>
              <a:rPr lang="da-DK" smtClean="0"/>
              <a:t>OP 1pt   /   2 </a:t>
            </a:r>
            <a:r>
              <a:rPr lang="da-DK" dirty="0" err="1" smtClean="0"/>
              <a:t>pt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2618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Lukkede for inklusion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SPARTAN ( 6pt)</a:t>
            </a:r>
          </a:p>
          <a:p>
            <a:r>
              <a:rPr lang="da-DK" dirty="0" err="1" smtClean="0"/>
              <a:t>Prevail</a:t>
            </a:r>
            <a:r>
              <a:rPr lang="da-DK" dirty="0" smtClean="0"/>
              <a:t> OLE (1 ud af 16)</a:t>
            </a:r>
          </a:p>
          <a:p>
            <a:r>
              <a:rPr lang="da-DK" dirty="0" err="1" smtClean="0"/>
              <a:t>Terrain</a:t>
            </a:r>
            <a:r>
              <a:rPr lang="da-DK" dirty="0" smtClean="0"/>
              <a:t> OLE ( 2 ud af 8)</a:t>
            </a:r>
          </a:p>
          <a:p>
            <a:r>
              <a:rPr lang="da-DK" dirty="0" err="1" smtClean="0"/>
              <a:t>Prospect</a:t>
            </a:r>
            <a:r>
              <a:rPr lang="da-DK" dirty="0" smtClean="0"/>
              <a:t>  (11 ud af 18 )</a:t>
            </a:r>
          </a:p>
          <a:p>
            <a:r>
              <a:rPr lang="da-DK" dirty="0" smtClean="0"/>
              <a:t>Ferring </a:t>
            </a:r>
            <a:r>
              <a:rPr lang="da-DK" dirty="0" err="1" smtClean="0"/>
              <a:t>obs</a:t>
            </a:r>
            <a:r>
              <a:rPr lang="da-DK" dirty="0"/>
              <a:t> </a:t>
            </a:r>
            <a:r>
              <a:rPr lang="da-DK" dirty="0" smtClean="0"/>
              <a:t>( 7 ud af 34)</a:t>
            </a:r>
          </a:p>
          <a:p>
            <a:pPr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474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		</a:t>
            </a:r>
            <a:r>
              <a:rPr lang="da-DK" dirty="0" smtClean="0"/>
              <a:t>Kliniske </a:t>
            </a:r>
            <a:r>
              <a:rPr lang="da-DK" sz="3050" dirty="0"/>
              <a:t>studier NH</a:t>
            </a:r>
            <a:endParaRPr lang="da-DK" sz="305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5712" indent="-435712">
              <a:buClr>
                <a:schemeClr val="tx1"/>
              </a:buClr>
              <a:buFontTx/>
              <a:buAutoNum type="arabicPeriod"/>
            </a:pPr>
            <a:r>
              <a:rPr lang="en-GB" altLang="da-DK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SPCG-15-status</a:t>
            </a:r>
            <a:endParaRPr lang="en-GB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dirty="0" smtClean="0">
                <a:cs typeface="+mj-cs"/>
              </a:rPr>
              <a:t>Fremtidige fonde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Beckett Fonden – løbende ansøgning</a:t>
            </a:r>
          </a:p>
          <a:p>
            <a:pPr>
              <a:buFontTx/>
              <a:buNone/>
            </a:pPr>
            <a:r>
              <a:rPr lang="da-DK" altLang="da-DK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-	</a:t>
            </a:r>
            <a:r>
              <a:rPr lang="da-DK" altLang="en-GB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da-DK" altLang="ja-JP" sz="1334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Fra 1. februar 2016 til og med ansøgningsfristen den 1. februar 2017 yder Beckett-Fonden </a:t>
            </a:r>
            <a:r>
              <a:rPr lang="da-DK" altLang="ja-JP" sz="1334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kun </a:t>
            </a:r>
            <a:r>
              <a:rPr lang="da-DK" altLang="ja-JP" sz="1334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støtte til forskning </a:t>
            </a:r>
            <a:r>
              <a:rPr lang="da-DK" altLang="ja-JP" sz="1334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indenfor</a:t>
            </a:r>
            <a:r>
              <a:rPr lang="da-DK" altLang="ja-JP" sz="1334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urologi. Dette gælder</a:t>
            </a:r>
            <a:r>
              <a:rPr lang="da-DK" altLang="ja-JP" sz="1334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kun</a:t>
            </a:r>
            <a:r>
              <a:rPr lang="da-DK" altLang="ja-JP" sz="1334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ansøgninger om støtte til </a:t>
            </a:r>
            <a:r>
              <a:rPr lang="da-DK" altLang="ja-JP" sz="1334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lægevidenskabelige </a:t>
            </a:r>
            <a:r>
              <a:rPr lang="da-DK" altLang="ja-JP" sz="1334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formål.</a:t>
            </a:r>
            <a:r>
              <a:rPr lang="da-DK" altLang="en-GB" sz="1334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da-DK" altLang="ja-JP" sz="1334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da-DK" altLang="ja-JP" sz="1334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a-DK" dirty="0" smtClean="0">
                <a:cs typeface="+mj-cs"/>
              </a:rPr>
              <a:t>Eventuelt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5712" indent="-435712">
              <a:buClr>
                <a:schemeClr val="tx1"/>
              </a:buClr>
              <a:buFontTx/>
              <a:buAutoNum type="arabicParenR"/>
            </a:pPr>
            <a:r>
              <a:rPr lang="en-GB" altLang="da-DK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Journalclub koncept</a:t>
            </a:r>
          </a:p>
          <a:p>
            <a:pPr marL="435712" indent="-435712">
              <a:buClr>
                <a:schemeClr val="tx1"/>
              </a:buClr>
              <a:buFontTx/>
              <a:buAutoNum type="arabicParenR"/>
            </a:pPr>
            <a:r>
              <a:rPr lang="da-DK" altLang="da-DK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 som ønsker at komme igang med noget kan henvende sig</a:t>
            </a:r>
            <a:endParaRPr lang="en-GB" altLang="da-DK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HJEMMESIDE</a:t>
            </a:r>
            <a:endParaRPr lang="da-DK" sz="4000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702" y="1638300"/>
            <a:ext cx="6306245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4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>
                <a:cs typeface="+mj-cs"/>
              </a:rPr>
              <a:t>	</a:t>
            </a:r>
            <a:r>
              <a:rPr lang="da-DK" dirty="0" smtClean="0">
                <a:cs typeface="+mj-cs"/>
              </a:rPr>
              <a:t>Legater/ bevillinger siden sidst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chemeClr val="tx1"/>
              </a:buClr>
              <a:buNone/>
            </a:pPr>
            <a:r>
              <a:rPr lang="da-DK" altLang="da-DK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xx</a:t>
            </a:r>
          </a:p>
        </p:txBody>
      </p:sp>
      <p:pic>
        <p:nvPicPr>
          <p:cNvPr id="11268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47" y="2110504"/>
            <a:ext cx="1219402" cy="121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54" y="2223971"/>
            <a:ext cx="1219402" cy="122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Generel orientering fra UF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5110" y="2861009"/>
            <a:ext cx="10656063" cy="4780765"/>
          </a:xfrm>
        </p:spPr>
        <p:txBody>
          <a:bodyPr/>
          <a:lstStyle/>
          <a:p>
            <a:r>
              <a:rPr lang="da-DK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UF</a:t>
            </a:r>
          </a:p>
          <a:p>
            <a:r>
              <a:rPr lang="da-DK" altLang="da-DK" sz="32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AgeCare</a:t>
            </a:r>
            <a:endParaRPr lang="da-DK" altLang="da-DK" sz="32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da-DK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Center for regenerativ medicin</a:t>
            </a:r>
          </a:p>
          <a:p>
            <a:r>
              <a:rPr lang="da-DK" altLang="da-DK" sz="32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MIUC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-447016"/>
            <a:ext cx="10656887" cy="1001762"/>
          </a:xfrm>
        </p:spPr>
        <p:txBody>
          <a:bodyPr/>
          <a:lstStyle/>
          <a:p>
            <a:pPr algn="ctr">
              <a:defRPr/>
            </a:pPr>
            <a:r>
              <a:rPr lang="da-DK" dirty="0"/>
              <a:t>Publikationer siden sidst	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5174" y="844368"/>
            <a:ext cx="10655999" cy="4824000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a-DK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Fonager 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RF, Zacho HD, Langkilde NC, Petersen LJ. 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(18)F-fluoride positron emission tomography/computed tomography and bone scintigraphy for diagnosis of bone metastases in newly diagnosed, high-risk prostate cancer patients: study protocol for 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multicentre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diagnostic test accuracy study. 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BMC Cancer. 2016 Jan </a:t>
            </a:r>
            <a:r>
              <a:rPr lang="da-DK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11;16:10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a-DK" sz="1600" dirty="0" smtClean="0"/>
              <a:t>Røder </a:t>
            </a:r>
            <a:r>
              <a:rPr lang="da-DK" sz="1600" dirty="0"/>
              <a:t>MA, </a:t>
            </a:r>
            <a:r>
              <a:rPr lang="da-DK" sz="1600" dirty="0" err="1"/>
              <a:t>Brasso</a:t>
            </a:r>
            <a:r>
              <a:rPr lang="da-DK" sz="1600" dirty="0"/>
              <a:t> K, </a:t>
            </a:r>
            <a:r>
              <a:rPr lang="da-DK" sz="1600" dirty="0" err="1"/>
              <a:t>Rusch</a:t>
            </a:r>
            <a:r>
              <a:rPr lang="da-DK" sz="1600" dirty="0"/>
              <a:t> E, Johansen J, Langkilde NC, </a:t>
            </a:r>
            <a:r>
              <a:rPr lang="da-DK" sz="1600" dirty="0" err="1"/>
              <a:t>Hvarness</a:t>
            </a:r>
            <a:r>
              <a:rPr lang="da-DK" sz="1600" dirty="0"/>
              <a:t> H, Carlsson S, Jakobsen H, Borre M, Iversen P. </a:t>
            </a:r>
            <a:r>
              <a:rPr lang="da-DK" sz="1600" dirty="0" err="1"/>
              <a:t>Length</a:t>
            </a:r>
            <a:r>
              <a:rPr lang="da-DK" sz="1600" dirty="0"/>
              <a:t> of </a:t>
            </a:r>
            <a:r>
              <a:rPr lang="da-DK" sz="1600" dirty="0" err="1"/>
              <a:t>life</a:t>
            </a:r>
            <a:r>
              <a:rPr lang="da-DK" sz="1600" dirty="0"/>
              <a:t> </a:t>
            </a:r>
            <a:r>
              <a:rPr lang="da-DK" sz="1600" dirty="0" err="1"/>
              <a:t>gained</a:t>
            </a:r>
            <a:r>
              <a:rPr lang="da-DK" sz="1600" dirty="0"/>
              <a:t> with </a:t>
            </a:r>
            <a:r>
              <a:rPr lang="da-DK" sz="1600" dirty="0" err="1"/>
              <a:t>surgical</a:t>
            </a:r>
            <a:r>
              <a:rPr lang="da-DK" sz="1600" dirty="0"/>
              <a:t> </a:t>
            </a:r>
            <a:r>
              <a:rPr lang="da-DK" sz="1600" dirty="0" err="1"/>
              <a:t>treatment</a:t>
            </a:r>
            <a:r>
              <a:rPr lang="da-DK" sz="1600" dirty="0"/>
              <a:t> of </a:t>
            </a:r>
            <a:r>
              <a:rPr lang="da-DK" sz="1600" dirty="0" err="1"/>
              <a:t>prostate</a:t>
            </a:r>
            <a:r>
              <a:rPr lang="da-DK" sz="1600" dirty="0"/>
              <a:t> cancer: A population-</a:t>
            </a:r>
            <a:r>
              <a:rPr lang="da-DK" sz="1600" dirty="0" err="1"/>
              <a:t>based</a:t>
            </a:r>
            <a:r>
              <a:rPr lang="da-DK" sz="1600" dirty="0"/>
              <a:t> </a:t>
            </a:r>
            <a:r>
              <a:rPr lang="da-DK" sz="1600" dirty="0" err="1"/>
              <a:t>analysis</a:t>
            </a:r>
            <a:r>
              <a:rPr lang="da-DK" sz="1600" dirty="0"/>
              <a:t>. </a:t>
            </a:r>
            <a:r>
              <a:rPr lang="da-DK" sz="1600" dirty="0" err="1"/>
              <a:t>Scand</a:t>
            </a:r>
            <a:r>
              <a:rPr lang="da-DK" sz="1600" dirty="0"/>
              <a:t> J </a:t>
            </a:r>
            <a:r>
              <a:rPr lang="da-DK" sz="1600" dirty="0" err="1"/>
              <a:t>Urol</a:t>
            </a:r>
            <a:r>
              <a:rPr lang="da-DK" sz="1600" dirty="0"/>
              <a:t>. 2015;49(4):</a:t>
            </a:r>
            <a:r>
              <a:rPr lang="da-DK" sz="1600" dirty="0" smtClean="0"/>
              <a:t>275-81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a-DK" sz="1600" dirty="0" err="1"/>
              <a:t>Klaff</a:t>
            </a:r>
            <a:r>
              <a:rPr lang="da-DK" sz="1600" dirty="0"/>
              <a:t> R, Berglund A, </a:t>
            </a:r>
            <a:r>
              <a:rPr lang="da-DK" sz="1600" dirty="0" err="1"/>
              <a:t>Varenhorst</a:t>
            </a:r>
            <a:r>
              <a:rPr lang="da-DK" sz="1600" dirty="0"/>
              <a:t> E, </a:t>
            </a:r>
            <a:r>
              <a:rPr lang="da-DK" sz="1600" dirty="0" err="1"/>
              <a:t>Hedlund</a:t>
            </a:r>
            <a:r>
              <a:rPr lang="da-DK" sz="1600" dirty="0"/>
              <a:t> PO, </a:t>
            </a:r>
            <a:r>
              <a:rPr lang="da-DK" sz="1600" dirty="0" err="1"/>
              <a:t>Jǿnler</a:t>
            </a:r>
            <a:r>
              <a:rPr lang="da-DK" sz="1600" dirty="0"/>
              <a:t> M, </a:t>
            </a:r>
            <a:r>
              <a:rPr lang="da-DK" sz="1600" dirty="0" err="1"/>
              <a:t>Sandblom</a:t>
            </a:r>
            <a:r>
              <a:rPr lang="da-DK" sz="1600" dirty="0"/>
              <a:t> G; Scandinavian </a:t>
            </a:r>
            <a:r>
              <a:rPr lang="da-DK" sz="1600" dirty="0" err="1"/>
              <a:t>Prostate</a:t>
            </a:r>
            <a:r>
              <a:rPr lang="da-DK" sz="1600" dirty="0"/>
              <a:t> Cancer Group (SPCG) </a:t>
            </a:r>
            <a:r>
              <a:rPr lang="da-DK" sz="1600" dirty="0" err="1"/>
              <a:t>Study</a:t>
            </a:r>
            <a:r>
              <a:rPr lang="da-DK" sz="1600" dirty="0"/>
              <a:t> No. 5. </a:t>
            </a:r>
            <a:r>
              <a:rPr lang="da-DK" sz="1600" dirty="0" err="1"/>
              <a:t>Clinical</a:t>
            </a:r>
            <a:r>
              <a:rPr lang="da-DK" sz="1600" dirty="0"/>
              <a:t> </a:t>
            </a:r>
            <a:r>
              <a:rPr lang="da-DK" sz="1600" dirty="0" err="1"/>
              <a:t>characteristics</a:t>
            </a:r>
            <a:r>
              <a:rPr lang="da-DK" sz="1600" dirty="0"/>
              <a:t> and </a:t>
            </a:r>
            <a:r>
              <a:rPr lang="da-DK" sz="1600" dirty="0" err="1"/>
              <a:t>quality</a:t>
            </a:r>
            <a:r>
              <a:rPr lang="da-DK" sz="1600" dirty="0"/>
              <a:t>-of-</a:t>
            </a:r>
            <a:r>
              <a:rPr lang="da-DK" sz="1600" dirty="0" err="1"/>
              <a:t>life</a:t>
            </a:r>
            <a:r>
              <a:rPr lang="da-DK" sz="1600" dirty="0"/>
              <a:t> in patients </a:t>
            </a:r>
            <a:r>
              <a:rPr lang="da-DK" sz="1600" dirty="0" err="1"/>
              <a:t>surviving</a:t>
            </a:r>
            <a:r>
              <a:rPr lang="da-DK" sz="1600" dirty="0"/>
              <a:t> a </a:t>
            </a:r>
            <a:r>
              <a:rPr lang="da-DK" sz="1600" dirty="0" err="1"/>
              <a:t>decade</a:t>
            </a:r>
            <a:r>
              <a:rPr lang="da-DK" sz="1600" dirty="0"/>
              <a:t> of </a:t>
            </a:r>
            <a:r>
              <a:rPr lang="da-DK" sz="1600" dirty="0" err="1"/>
              <a:t>prostate</a:t>
            </a:r>
            <a:r>
              <a:rPr lang="da-DK" sz="1600" dirty="0"/>
              <a:t> cancer with bone metastases. BJU Int. 2016 Jun;117(6):904-13</a:t>
            </a:r>
            <a:endParaRPr lang="da-DK" sz="1600" dirty="0" smtClean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a-DK" sz="1600" dirty="0" err="1" smtClean="0"/>
              <a:t>Albitar</a:t>
            </a:r>
            <a:r>
              <a:rPr lang="da-DK" sz="1600" dirty="0"/>
              <a:t>, M., W. Ma, L. Lund, F. </a:t>
            </a:r>
            <a:r>
              <a:rPr lang="da-DK" sz="1600" dirty="0" err="1"/>
              <a:t>Albitar</a:t>
            </a:r>
            <a:r>
              <a:rPr lang="da-DK" sz="1600" dirty="0"/>
              <a:t>, K. </a:t>
            </a:r>
            <a:r>
              <a:rPr lang="da-DK" sz="1600" dirty="0" err="1"/>
              <a:t>Diep</a:t>
            </a:r>
            <a:r>
              <a:rPr lang="da-DK" sz="1600" dirty="0"/>
              <a:t>, H.A. Fritsche and N. </a:t>
            </a:r>
            <a:r>
              <a:rPr lang="da-DK" sz="1600" dirty="0" err="1"/>
              <a:t>Shore</a:t>
            </a:r>
            <a:r>
              <a:rPr lang="da-DK" sz="1600" dirty="0"/>
              <a:t>, </a:t>
            </a:r>
            <a:r>
              <a:rPr lang="da-DK" sz="1600" dirty="0" err="1"/>
              <a:t>Predicting</a:t>
            </a:r>
            <a:r>
              <a:rPr lang="da-DK" sz="1600" dirty="0"/>
              <a:t> </a:t>
            </a:r>
            <a:r>
              <a:rPr lang="da-DK" sz="1600" dirty="0" smtClean="0"/>
              <a:t>	</a:t>
            </a:r>
            <a:r>
              <a:rPr lang="da-DK" sz="1600" dirty="0" err="1" smtClean="0"/>
              <a:t>Prostate</a:t>
            </a:r>
            <a:r>
              <a:rPr lang="da-DK" sz="1600" dirty="0" smtClean="0"/>
              <a:t> </a:t>
            </a:r>
            <a:r>
              <a:rPr lang="da-DK" sz="1600" dirty="0" err="1"/>
              <a:t>Biopsy</a:t>
            </a:r>
            <a:r>
              <a:rPr lang="da-DK" sz="1600" dirty="0"/>
              <a:t> </a:t>
            </a:r>
            <a:r>
              <a:rPr lang="da-DK" sz="1600" dirty="0" err="1"/>
              <a:t>Results</a:t>
            </a:r>
            <a:r>
              <a:rPr lang="da-DK" sz="1600" dirty="0"/>
              <a:t> Using a Panel of Plasma and </a:t>
            </a:r>
            <a:r>
              <a:rPr lang="da-DK" sz="1600" dirty="0" err="1"/>
              <a:t>Urine</a:t>
            </a:r>
            <a:r>
              <a:rPr lang="da-DK" sz="1600" dirty="0"/>
              <a:t> Biomarkers </a:t>
            </a:r>
            <a:r>
              <a:rPr lang="da-DK" sz="1600" dirty="0" err="1"/>
              <a:t>Combined</a:t>
            </a:r>
            <a:r>
              <a:rPr lang="da-DK" sz="1600" dirty="0"/>
              <a:t> in </a:t>
            </a:r>
            <a:r>
              <a:rPr lang="da-DK" sz="1600" dirty="0" smtClean="0"/>
              <a:t>a Scoring </a:t>
            </a:r>
            <a:r>
              <a:rPr lang="da-DK" sz="1600" dirty="0"/>
              <a:t>System. J Cancer, 2016. 7(3): p. 297-303</a:t>
            </a:r>
            <a:r>
              <a:rPr lang="da-DK" sz="1600" dirty="0" smtClean="0"/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a-DK" sz="1600" dirty="0"/>
              <a:t>L</a:t>
            </a:r>
            <a:r>
              <a:rPr lang="da-DK" sz="1600" dirty="0" smtClean="0"/>
              <a:t>und</a:t>
            </a:r>
            <a:r>
              <a:rPr lang="da-DK" sz="1600" dirty="0"/>
              <a:t>, A.S., L. Lund, M. </a:t>
            </a:r>
            <a:r>
              <a:rPr lang="da-DK" sz="1600" dirty="0" err="1"/>
              <a:t>Jonler</a:t>
            </a:r>
            <a:r>
              <a:rPr lang="da-DK" sz="1600" dirty="0"/>
              <a:t>, P. Graversen, F. Bro and M. Borre, Shared </a:t>
            </a:r>
            <a:r>
              <a:rPr lang="da-DK" sz="1600" dirty="0" err="1"/>
              <a:t>care</a:t>
            </a:r>
            <a:r>
              <a:rPr lang="da-DK" sz="1600" dirty="0"/>
              <a:t> in </a:t>
            </a:r>
            <a:r>
              <a:rPr lang="da-DK" sz="1600" dirty="0" err="1"/>
              <a:t>prostate</a:t>
            </a:r>
            <a:r>
              <a:rPr lang="da-DK" sz="1600" dirty="0"/>
              <a:t> </a:t>
            </a:r>
            <a:r>
              <a:rPr lang="da-DK" sz="1600" dirty="0" smtClean="0"/>
              <a:t>cancer</a:t>
            </a:r>
            <a:r>
              <a:rPr lang="da-DK" sz="1600" dirty="0"/>
              <a:t>: a </a:t>
            </a:r>
            <a:r>
              <a:rPr lang="da-DK" sz="1600" dirty="0" err="1"/>
              <a:t>three-year</a:t>
            </a:r>
            <a:r>
              <a:rPr lang="da-DK" sz="1600" dirty="0"/>
              <a:t> </a:t>
            </a:r>
            <a:r>
              <a:rPr lang="da-DK" sz="1600" dirty="0" err="1"/>
              <a:t>follow-up</a:t>
            </a:r>
            <a:r>
              <a:rPr lang="da-DK" sz="1600" dirty="0"/>
              <a:t>. </a:t>
            </a:r>
            <a:r>
              <a:rPr lang="da-DK" sz="1600" dirty="0" err="1"/>
              <a:t>Scand</a:t>
            </a:r>
            <a:r>
              <a:rPr lang="da-DK" sz="1600" dirty="0"/>
              <a:t> J </a:t>
            </a:r>
            <a:r>
              <a:rPr lang="da-DK" sz="1600" dirty="0" err="1"/>
              <a:t>Urol</a:t>
            </a:r>
            <a:r>
              <a:rPr lang="da-DK" sz="1600" dirty="0"/>
              <a:t>, 2016. 50(5): p. </a:t>
            </a:r>
            <a:r>
              <a:rPr lang="da-DK" sz="1600" dirty="0" smtClean="0"/>
              <a:t>346-51.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a-DK" sz="1600" dirty="0" err="1" smtClean="0"/>
              <a:t>Azawi</a:t>
            </a:r>
            <a:r>
              <a:rPr lang="da-DK" sz="1600" dirty="0"/>
              <a:t>, N.H., T. Christensen, C. Dahl and L. Lund, </a:t>
            </a:r>
            <a:r>
              <a:rPr lang="da-DK" sz="1600" dirty="0" err="1"/>
              <a:t>Laparoscopic</a:t>
            </a:r>
            <a:r>
              <a:rPr lang="da-DK" sz="1600" dirty="0"/>
              <a:t> </a:t>
            </a:r>
            <a:r>
              <a:rPr lang="da-DK" sz="1600" dirty="0" err="1"/>
              <a:t>Nephrectomy</a:t>
            </a:r>
            <a:r>
              <a:rPr lang="da-DK" sz="1600" dirty="0"/>
              <a:t> as </a:t>
            </a:r>
            <a:r>
              <a:rPr lang="da-DK" sz="1600" dirty="0" err="1" smtClean="0"/>
              <a:t>Outpatient</a:t>
            </a:r>
            <a:r>
              <a:rPr lang="da-DK" sz="1600" dirty="0" smtClean="0"/>
              <a:t> </a:t>
            </a:r>
            <a:r>
              <a:rPr lang="da-DK" sz="1600" dirty="0" err="1"/>
              <a:t>Surgery</a:t>
            </a:r>
            <a:r>
              <a:rPr lang="da-DK" sz="1600" dirty="0"/>
              <a:t>. J </a:t>
            </a:r>
            <a:r>
              <a:rPr lang="da-DK" sz="1600" dirty="0" err="1"/>
              <a:t>Urol</a:t>
            </a:r>
            <a:r>
              <a:rPr lang="da-DK" sz="1600" dirty="0"/>
              <a:t>, 2016. 195(6): p. 1671-6.</a:t>
            </a:r>
          </a:p>
          <a:p>
            <a:pPr marL="435712" indent="-435712">
              <a:buFont typeface="+mj-lt"/>
              <a:buAutoNum type="arabicPeriod"/>
              <a:defRPr/>
            </a:pPr>
            <a:endParaRPr lang="da-DK" sz="1600" dirty="0"/>
          </a:p>
          <a:p>
            <a:pPr marL="0" indent="0">
              <a:buNone/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>
                <a:cs typeface="+mj-cs"/>
              </a:rPr>
              <a:t>			</a:t>
            </a:r>
            <a:r>
              <a:rPr lang="da-DK" dirty="0" err="1" smtClean="0">
                <a:cs typeface="+mj-cs"/>
              </a:rPr>
              <a:t>PhD</a:t>
            </a:r>
            <a:r>
              <a:rPr lang="da-DK" dirty="0" smtClean="0">
                <a:cs typeface="+mj-cs"/>
              </a:rPr>
              <a:t>-studerende</a:t>
            </a:r>
            <a:endParaRPr lang="da-DK" sz="4574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 err="1" smtClean="0">
                <a:latin typeface="Arial" pitchFamily="34" charset="0"/>
                <a:ea typeface="ＭＳ Ｐゴシック" pitchFamily="34" charset="-128"/>
              </a:rPr>
              <a:t>Nessn</a:t>
            </a: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da-DK" altLang="da-DK" dirty="0" err="1" smtClean="0">
                <a:latin typeface="Arial" pitchFamily="34" charset="0"/>
                <a:ea typeface="ＭＳ Ｐゴシック" pitchFamily="34" charset="-128"/>
              </a:rPr>
              <a:t>Azawi</a:t>
            </a:r>
            <a:endParaRPr lang="da-DK" altLang="da-DK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Mike </a:t>
            </a: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Mortensen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Martha </a:t>
            </a: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Haahr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Sune </a:t>
            </a:r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Jeppesen</a:t>
            </a:r>
          </a:p>
          <a:p>
            <a:r>
              <a:rPr lang="da-DK" altLang="da-DK" dirty="0" smtClean="0">
                <a:latin typeface="Arial" pitchFamily="34" charset="0"/>
                <a:ea typeface="ＭＳ Ｐゴシック" pitchFamily="34" charset="-128"/>
              </a:rPr>
              <a:t>Louise Geertsen</a:t>
            </a:r>
            <a:r>
              <a:rPr lang="da-DK" dirty="0"/>
              <a:t> 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Randi Fuglsang.</a:t>
            </a:r>
            <a:endParaRPr lang="da-DK" dirty="0"/>
          </a:p>
          <a:p>
            <a:r>
              <a:rPr lang="da-DK" dirty="0" smtClean="0"/>
              <a:t>Julie </a:t>
            </a:r>
            <a:r>
              <a:rPr lang="da-DK" dirty="0"/>
              <a:t>B. </a:t>
            </a:r>
            <a:r>
              <a:rPr lang="da-DK" dirty="0" smtClean="0"/>
              <a:t>Nielsen</a:t>
            </a:r>
            <a:endParaRPr lang="da-DK" dirty="0"/>
          </a:p>
          <a:p>
            <a:r>
              <a:rPr lang="da-DK" dirty="0"/>
              <a:t>Carina Jensen</a:t>
            </a:r>
            <a:endParaRPr lang="da-DK" altLang="da-DK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da-DK" altLang="da-DK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da-DK" altLang="da-DK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0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PhD-projekter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Samarbejde med </a:t>
            </a:r>
            <a:r>
              <a:rPr lang="da-DK" dirty="0" err="1" smtClean="0"/>
              <a:t>nuclearmedicinsk</a:t>
            </a:r>
            <a:r>
              <a:rPr lang="da-DK" dirty="0" smtClean="0"/>
              <a:t> afdeling og onkologisk afdeling/afdelingen for medicinsk fysik.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10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Randi Fuglsang: FANFARE og PRO-RESPONS.</a:t>
            </a:r>
          </a:p>
          <a:p>
            <a:endParaRPr lang="da-DK" dirty="0"/>
          </a:p>
          <a:p>
            <a:r>
              <a:rPr lang="da-DK" dirty="0" smtClean="0"/>
              <a:t>Julie B. Nielsen: </a:t>
            </a:r>
            <a:r>
              <a:rPr lang="da-DK" dirty="0" err="1" smtClean="0"/>
              <a:t>GaLAND</a:t>
            </a:r>
            <a:r>
              <a:rPr lang="da-DK" dirty="0" smtClean="0"/>
              <a:t> og RECUR. </a:t>
            </a:r>
          </a:p>
          <a:p>
            <a:endParaRPr lang="da-DK" dirty="0"/>
          </a:p>
          <a:p>
            <a:r>
              <a:rPr lang="da-DK" dirty="0" smtClean="0"/>
              <a:t>Carina Jensen: MR-PROST.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88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Sundhed_Blå">
      <a:dk1>
        <a:sysClr val="windowText" lastClr="000000"/>
      </a:dk1>
      <a:lt1>
        <a:srgbClr val="FFFFFF"/>
      </a:lt1>
      <a:dk2>
        <a:srgbClr val="003145"/>
      </a:dk2>
      <a:lt2>
        <a:srgbClr val="ADC2C7"/>
      </a:lt2>
      <a:accent1>
        <a:srgbClr val="006983"/>
      </a:accent1>
      <a:accent2>
        <a:srgbClr val="1BD1FF"/>
      </a:accent2>
      <a:accent3>
        <a:srgbClr val="004150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621E80F6-0CA9-4C11-86B3-47B025984541}" vid="{7775B317-2BDD-4C7D-927E-0BEC0AB1341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RN PowerPoint</Template>
  <TotalTime>102</TotalTime>
  <Words>476</Words>
  <Application>Microsoft Office PowerPoint</Application>
  <PresentationFormat>Widescreen</PresentationFormat>
  <Paragraphs>120</Paragraphs>
  <Slides>24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Times New Roman</vt:lpstr>
      <vt:lpstr>Verdana</vt:lpstr>
      <vt:lpstr>Blank</vt:lpstr>
      <vt:lpstr>Office-tema</vt:lpstr>
      <vt:lpstr>PowerPoint-præsentation</vt:lpstr>
      <vt:lpstr>Agenda as usual</vt:lpstr>
      <vt:lpstr>HJEMMESIDE</vt:lpstr>
      <vt:lpstr> Legater/ bevillinger siden sidst</vt:lpstr>
      <vt:lpstr>Generel orientering fra UF</vt:lpstr>
      <vt:lpstr>Publikationer siden sidst </vt:lpstr>
      <vt:lpstr>   PhD-studerende</vt:lpstr>
      <vt:lpstr>PhD-projekter</vt:lpstr>
      <vt:lpstr>PowerPoint-præsentation</vt:lpstr>
      <vt:lpstr>FANFARE</vt:lpstr>
      <vt:lpstr>PRO-RESPONS</vt:lpstr>
      <vt:lpstr>GaLAND</vt:lpstr>
      <vt:lpstr>RECUR</vt:lpstr>
      <vt:lpstr>MR-PROST</vt:lpstr>
      <vt:lpstr>Forskningsårs-studerende</vt:lpstr>
      <vt:lpstr>Elite-studerende</vt:lpstr>
      <vt:lpstr>   Øvrige projekter</vt:lpstr>
      <vt:lpstr>Kommercielle studier ved projektsygeplejerske Kirsten</vt:lpstr>
      <vt:lpstr>Åbne for inklusion</vt:lpstr>
      <vt:lpstr>Åbne for inklusion</vt:lpstr>
      <vt:lpstr>Lukkede for inklusion</vt:lpstr>
      <vt:lpstr>  Kliniske studier NH</vt:lpstr>
      <vt:lpstr>Fremtidige fonde</vt:lpstr>
      <vt:lpstr>Eventuelt</vt:lpstr>
    </vt:vector>
  </TitlesOfParts>
  <Company>Region Nordjylland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Joan Diget  / Region Nordjylland</dc:creator>
  <cp:lastModifiedBy>Lars Lund  / Region Nordjylland</cp:lastModifiedBy>
  <cp:revision>12</cp:revision>
  <cp:lastPrinted>2016-04-21T06:30:30Z</cp:lastPrinted>
  <dcterms:created xsi:type="dcterms:W3CDTF">2016-09-19T08:03:14Z</dcterms:created>
  <dcterms:modified xsi:type="dcterms:W3CDTF">2016-09-23T11:55:45Z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Region Nordjylland.html</vt:lpwstr>
  </property>
  <property fmtid="{D5CDD505-2E9C-101B-9397-08002B2CF9AE}" pid="5" name="SD_DocumentLanguageString">
    <vt:lpwstr>Dansk</vt:lpwstr>
  </property>
  <property fmtid="{D5CDD505-2E9C-101B-9397-08002B2CF9AE}" pid="6" name="SD_CtlText_Usersettings_Userprofile">
    <vt:lpwstr>brev</vt:lpwstr>
  </property>
  <property fmtid="{D5CDD505-2E9C-101B-9397-08002B2CF9AE}" pid="7" name="SD_DocumentLanguage">
    <vt:lpwstr>da-DK</vt:lpwstr>
  </property>
  <property fmtid="{D5CDD505-2E9C-101B-9397-08002B2CF9AE}" pid="8" name="SD_UserprofileName">
    <vt:lpwstr>brev</vt:lpwstr>
  </property>
  <property fmtid="{D5CDD505-2E9C-101B-9397-08002B2CF9AE}" pid="9" name="SD_OFF_ID">
    <vt:lpwstr>3</vt:lpwstr>
  </property>
  <property fmtid="{D5CDD505-2E9C-101B-9397-08002B2CF9AE}" pid="10" name="CurrentOfficeID">
    <vt:lpwstr>3</vt:lpwstr>
  </property>
  <property fmtid="{D5CDD505-2E9C-101B-9397-08002B2CF9AE}" pid="11" name="SD_OFF_DisplayName">
    <vt:lpwstr>Aalborg Universitetshospital</vt:lpwstr>
  </property>
  <property fmtid="{D5CDD505-2E9C-101B-9397-08002B2CF9AE}" pid="12" name="SD_OFF_Institute">
    <vt:lpwstr>Aalborg Universitetshospital</vt:lpwstr>
  </property>
  <property fmtid="{D5CDD505-2E9C-101B-9397-08002B2CF9AE}" pid="13" name="SD_OFF_MandatoryDepartment">
    <vt:lpwstr>(ingen)</vt:lpwstr>
  </property>
  <property fmtid="{D5CDD505-2E9C-101B-9397-08002B2CF9AE}" pid="14" name="SD_OFF_MandatoryDepartment_en-GB">
    <vt:lpwstr>(none)</vt:lpwstr>
  </property>
  <property fmtid="{D5CDD505-2E9C-101B-9397-08002B2CF9AE}" pid="15" name="SD_OFF_ColorDefinition">
    <vt:lpwstr>Blue</vt:lpwstr>
  </property>
  <property fmtid="{D5CDD505-2E9C-101B-9397-08002B2CF9AE}" pid="16" name="SD_OFF_LogoFileName">
    <vt:lpwstr>AalborgUniversitetshospital</vt:lpwstr>
  </property>
  <property fmtid="{D5CDD505-2E9C-101B-9397-08002B2CF9AE}" pid="17" name="LastCompletedArtworkDefinition">
    <vt:lpwstr>RegionN</vt:lpwstr>
  </property>
  <property fmtid="{D5CDD505-2E9C-101B-9397-08002B2CF9AE}" pid="18" name="LastColorSetFilter">
    <vt:lpwstr>BlueWhite*</vt:lpwstr>
  </property>
  <property fmtid="{D5CDD505-2E9C-101B-9397-08002B2CF9AE}" pid="19" name="ColorExtensionSet">
    <vt:lpwstr>BlueWhiteOne</vt:lpwstr>
  </property>
  <property fmtid="{D5CDD505-2E9C-101B-9397-08002B2CF9AE}" pid="20" name="ColorDefinition">
    <vt:lpwstr>Blue</vt:lpwstr>
  </property>
  <property fmtid="{D5CDD505-2E9C-101B-9397-08002B2CF9AE}" pid="21" name="USR_Name">
    <vt:lpwstr>Joan Diget</vt:lpwstr>
  </property>
  <property fmtid="{D5CDD505-2E9C-101B-9397-08002B2CF9AE}" pid="22" name="USR_Title">
    <vt:lpwstr>Ledende lægesekretær</vt:lpwstr>
  </property>
  <property fmtid="{D5CDD505-2E9C-101B-9397-08002B2CF9AE}" pid="23" name="USR_DirectPhone">
    <vt:lpwstr>+4597663225</vt:lpwstr>
  </property>
  <property fmtid="{D5CDD505-2E9C-101B-9397-08002B2CF9AE}" pid="24" name="USR_Email">
    <vt:lpwstr>jd@rn.dk</vt:lpwstr>
  </property>
  <property fmtid="{D5CDD505-2E9C-101B-9397-08002B2CF9AE}" pid="25" name="USR_Department">
    <vt:lpwstr>Urologisk Afdeling</vt:lpwstr>
  </property>
  <property fmtid="{D5CDD505-2E9C-101B-9397-08002B2CF9AE}" pid="26" name="USR_Speciality">
    <vt:lpwstr/>
  </property>
  <property fmtid="{D5CDD505-2E9C-101B-9397-08002B2CF9AE}" pid="27" name="USR_Unit">
    <vt:lpwstr/>
  </property>
  <property fmtid="{D5CDD505-2E9C-101B-9397-08002B2CF9AE}" pid="28" name="USR_AddressOne">
    <vt:lpwstr>Reberbansgade 15, Postboks 561</vt:lpwstr>
  </property>
  <property fmtid="{D5CDD505-2E9C-101B-9397-08002B2CF9AE}" pid="29" name="USR_AddressTwo">
    <vt:lpwstr/>
  </property>
  <property fmtid="{D5CDD505-2E9C-101B-9397-08002B2CF9AE}" pid="30" name="USR_AddressThree">
    <vt:lpwstr>9100 Aalborg</vt:lpwstr>
  </property>
  <property fmtid="{D5CDD505-2E9C-101B-9397-08002B2CF9AE}" pid="31" name="USR_BusinessPhone">
    <vt:lpwstr/>
  </property>
  <property fmtid="{D5CDD505-2E9C-101B-9397-08002B2CF9AE}" pid="32" name="USR_Web">
    <vt:lpwstr/>
  </property>
  <property fmtid="{D5CDD505-2E9C-101B-9397-08002B2CF9AE}" pid="33" name="USR_FreeText">
    <vt:lpwstr/>
  </property>
  <property fmtid="{D5CDD505-2E9C-101B-9397-08002B2CF9AE}" pid="34" name="USR_Signature1">
    <vt:lpwstr>Joan Diget</vt:lpwstr>
  </property>
  <property fmtid="{D5CDD505-2E9C-101B-9397-08002B2CF9AE}" pid="35" name="USR_SignatureTitle1">
    <vt:lpwstr>Ledende lægesekretær</vt:lpwstr>
  </property>
  <property fmtid="{D5CDD505-2E9C-101B-9397-08002B2CF9AE}" pid="36" name="DocumentInfoFinished">
    <vt:lpwstr>True</vt:lpwstr>
  </property>
</Properties>
</file>