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2" r:id="rId5"/>
    <p:sldId id="295" r:id="rId6"/>
    <p:sldId id="285" r:id="rId7"/>
    <p:sldId id="296" r:id="rId8"/>
    <p:sldId id="361" r:id="rId9"/>
    <p:sldId id="3313" r:id="rId10"/>
    <p:sldId id="527" r:id="rId11"/>
    <p:sldId id="3315" r:id="rId12"/>
    <p:sldId id="970" r:id="rId13"/>
    <p:sldId id="3316" r:id="rId14"/>
    <p:sldId id="360" r:id="rId15"/>
    <p:sldId id="298" r:id="rId16"/>
    <p:sldId id="299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B5C8CD"/>
    <a:srgbClr val="B3B5A7"/>
    <a:srgbClr val="CDCFC4"/>
    <a:srgbClr val="000000"/>
    <a:srgbClr val="DD8694"/>
    <a:srgbClr val="006983"/>
    <a:srgbClr val="822433"/>
    <a:srgbClr val="002839"/>
    <a:srgbClr val="8D9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22" autoAdjust="0"/>
  </p:normalViewPr>
  <p:slideViewPr>
    <p:cSldViewPr snapToGrid="0" showGuides="1">
      <p:cViewPr varScale="1">
        <p:scale>
          <a:sx n="94" d="100"/>
          <a:sy n="94" d="100"/>
        </p:scale>
        <p:origin x="10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Hoelgaard Christensen" userId="7c212995-9a9d-40ab-8680-530bbe95cb8e" providerId="ADAL" clId="{3E3351D1-0450-45AD-9B1F-1773EE1B3075}"/>
    <pc:docChg chg="undo custSel addSld modSld">
      <pc:chgData name="Lotte Hoelgaard Christensen" userId="7c212995-9a9d-40ab-8680-530bbe95cb8e" providerId="ADAL" clId="{3E3351D1-0450-45AD-9B1F-1773EE1B3075}" dt="2024-01-16T10:08:19.156" v="277" actId="20577"/>
      <pc:docMkLst>
        <pc:docMk/>
      </pc:docMkLst>
      <pc:sldChg chg="modSp mod">
        <pc:chgData name="Lotte Hoelgaard Christensen" userId="7c212995-9a9d-40ab-8680-530bbe95cb8e" providerId="ADAL" clId="{3E3351D1-0450-45AD-9B1F-1773EE1B3075}" dt="2024-01-16T09:18:27.771" v="1" actId="20577"/>
        <pc:sldMkLst>
          <pc:docMk/>
          <pc:sldMk cId="745800560" sldId="282"/>
        </pc:sldMkLst>
        <pc:spChg chg="mod">
          <ac:chgData name="Lotte Hoelgaard Christensen" userId="7c212995-9a9d-40ab-8680-530bbe95cb8e" providerId="ADAL" clId="{3E3351D1-0450-45AD-9B1F-1773EE1B3075}" dt="2024-01-16T09:18:27.771" v="1" actId="20577"/>
          <ac:spMkLst>
            <pc:docMk/>
            <pc:sldMk cId="745800560" sldId="282"/>
            <ac:spMk id="2" creationId="{00000000-0000-0000-0000-000000000000}"/>
          </ac:spMkLst>
        </pc:spChg>
      </pc:sldChg>
      <pc:sldChg chg="addSp delSp modSp mod chgLayout">
        <pc:chgData name="Lotte Hoelgaard Christensen" userId="7c212995-9a9d-40ab-8680-530bbe95cb8e" providerId="ADAL" clId="{3E3351D1-0450-45AD-9B1F-1773EE1B3075}" dt="2024-01-16T09:48:35.041" v="89" actId="478"/>
        <pc:sldMkLst>
          <pc:docMk/>
          <pc:sldMk cId="3823608939" sldId="285"/>
        </pc:sldMkLst>
        <pc:spChg chg="add del mod ord">
          <ac:chgData name="Lotte Hoelgaard Christensen" userId="7c212995-9a9d-40ab-8680-530bbe95cb8e" providerId="ADAL" clId="{3E3351D1-0450-45AD-9B1F-1773EE1B3075}" dt="2024-01-16T09:48:35.041" v="89" actId="478"/>
          <ac:spMkLst>
            <pc:docMk/>
            <pc:sldMk cId="3823608939" sldId="285"/>
            <ac:spMk id="2" creationId="{41C0AE7D-12DF-48A7-BF23-3EB7445BC310}"/>
          </ac:spMkLst>
        </pc:spChg>
        <pc:spChg chg="mod ord">
          <ac:chgData name="Lotte Hoelgaard Christensen" userId="7c212995-9a9d-40ab-8680-530bbe95cb8e" providerId="ADAL" clId="{3E3351D1-0450-45AD-9B1F-1773EE1B3075}" dt="2024-01-16T09:48:27.025" v="87" actId="14100"/>
          <ac:spMkLst>
            <pc:docMk/>
            <pc:sldMk cId="3823608939" sldId="285"/>
            <ac:spMk id="163842" creationId="{00000000-0000-0000-0000-000000000000}"/>
          </ac:spMkLst>
        </pc:spChg>
        <pc:picChg chg="mod">
          <ac:chgData name="Lotte Hoelgaard Christensen" userId="7c212995-9a9d-40ab-8680-530bbe95cb8e" providerId="ADAL" clId="{3E3351D1-0450-45AD-9B1F-1773EE1B3075}" dt="2024-01-16T09:48:11.466" v="84" actId="1076"/>
          <ac:picMkLst>
            <pc:docMk/>
            <pc:sldMk cId="3823608939" sldId="285"/>
            <ac:picMk id="163843" creationId="{00000000-0000-0000-0000-000000000000}"/>
          </ac:picMkLst>
        </pc:picChg>
      </pc:sldChg>
      <pc:sldChg chg="delSp modSp mod chgLayout">
        <pc:chgData name="Lotte Hoelgaard Christensen" userId="7c212995-9a9d-40ab-8680-530bbe95cb8e" providerId="ADAL" clId="{3E3351D1-0450-45AD-9B1F-1773EE1B3075}" dt="2024-01-16T09:47:45.528" v="82" actId="14100"/>
        <pc:sldMkLst>
          <pc:docMk/>
          <pc:sldMk cId="2486809543" sldId="295"/>
        </pc:sldMkLst>
        <pc:spChg chg="mod ord">
          <ac:chgData name="Lotte Hoelgaard Christensen" userId="7c212995-9a9d-40ab-8680-530bbe95cb8e" providerId="ADAL" clId="{3E3351D1-0450-45AD-9B1F-1773EE1B3075}" dt="2024-01-16T09:47:45.528" v="82" actId="14100"/>
          <ac:spMkLst>
            <pc:docMk/>
            <pc:sldMk cId="2486809543" sldId="295"/>
            <ac:spMk id="5123" creationId="{00000000-0000-0000-0000-000000000000}"/>
          </ac:spMkLst>
        </pc:spChg>
        <pc:spChg chg="mod ord">
          <ac:chgData name="Lotte Hoelgaard Christensen" userId="7c212995-9a9d-40ab-8680-530bbe95cb8e" providerId="ADAL" clId="{3E3351D1-0450-45AD-9B1F-1773EE1B3075}" dt="2024-01-16T09:47:37.551" v="80" actId="700"/>
          <ac:spMkLst>
            <pc:docMk/>
            <pc:sldMk cId="2486809543" sldId="295"/>
            <ac:spMk id="5124" creationId="{00000000-0000-0000-0000-000000000000}"/>
          </ac:spMkLst>
        </pc:spChg>
        <pc:spChg chg="del">
          <ac:chgData name="Lotte Hoelgaard Christensen" userId="7c212995-9a9d-40ab-8680-530bbe95cb8e" providerId="ADAL" clId="{3E3351D1-0450-45AD-9B1F-1773EE1B3075}" dt="2024-01-16T09:47:41.665" v="81" actId="478"/>
          <ac:spMkLst>
            <pc:docMk/>
            <pc:sldMk cId="2486809543" sldId="295"/>
            <ac:spMk id="5126" creationId="{00000000-0000-0000-0000-000000000000}"/>
          </ac:spMkLst>
        </pc:spChg>
      </pc:sldChg>
      <pc:sldChg chg="delSp modSp mod chgLayout">
        <pc:chgData name="Lotte Hoelgaard Christensen" userId="7c212995-9a9d-40ab-8680-530bbe95cb8e" providerId="ADAL" clId="{3E3351D1-0450-45AD-9B1F-1773EE1B3075}" dt="2024-01-16T09:48:43.793" v="91" actId="14100"/>
        <pc:sldMkLst>
          <pc:docMk/>
          <pc:sldMk cId="2580835688" sldId="296"/>
        </pc:sldMkLst>
        <pc:spChg chg="mod ord">
          <ac:chgData name="Lotte Hoelgaard Christensen" userId="7c212995-9a9d-40ab-8680-530bbe95cb8e" providerId="ADAL" clId="{3E3351D1-0450-45AD-9B1F-1773EE1B3075}" dt="2024-01-16T09:48:43.793" v="91" actId="14100"/>
          <ac:spMkLst>
            <pc:docMk/>
            <pc:sldMk cId="2580835688" sldId="296"/>
            <ac:spMk id="2" creationId="{00000000-0000-0000-0000-000000000000}"/>
          </ac:spMkLst>
        </pc:spChg>
        <pc:spChg chg="mod ord">
          <ac:chgData name="Lotte Hoelgaard Christensen" userId="7c212995-9a9d-40ab-8680-530bbe95cb8e" providerId="ADAL" clId="{3E3351D1-0450-45AD-9B1F-1773EE1B3075}" dt="2024-01-16T09:47:37.551" v="80" actId="700"/>
          <ac:spMkLst>
            <pc:docMk/>
            <pc:sldMk cId="2580835688" sldId="296"/>
            <ac:spMk id="3" creationId="{00000000-0000-0000-0000-000000000000}"/>
          </ac:spMkLst>
        </pc:spChg>
        <pc:spChg chg="del">
          <ac:chgData name="Lotte Hoelgaard Christensen" userId="7c212995-9a9d-40ab-8680-530bbe95cb8e" providerId="ADAL" clId="{3E3351D1-0450-45AD-9B1F-1773EE1B3075}" dt="2024-01-16T09:48:40.673" v="90" actId="478"/>
          <ac:spMkLst>
            <pc:docMk/>
            <pc:sldMk cId="2580835688" sldId="296"/>
            <ac:spMk id="4" creationId="{00000000-0000-0000-0000-000000000000}"/>
          </ac:spMkLst>
        </pc:spChg>
      </pc:sldChg>
      <pc:sldChg chg="delSp modSp mod chgLayout">
        <pc:chgData name="Lotte Hoelgaard Christensen" userId="7c212995-9a9d-40ab-8680-530bbe95cb8e" providerId="ADAL" clId="{3E3351D1-0450-45AD-9B1F-1773EE1B3075}" dt="2024-01-16T09:56:49.662" v="203" actId="6549"/>
        <pc:sldMkLst>
          <pc:docMk/>
          <pc:sldMk cId="730884747" sldId="298"/>
        </pc:sldMkLst>
        <pc:spChg chg="mod ord">
          <ac:chgData name="Lotte Hoelgaard Christensen" userId="7c212995-9a9d-40ab-8680-530bbe95cb8e" providerId="ADAL" clId="{3E3351D1-0450-45AD-9B1F-1773EE1B3075}" dt="2024-01-16T09:55:08.044" v="141" actId="14100"/>
          <ac:spMkLst>
            <pc:docMk/>
            <pc:sldMk cId="730884747" sldId="298"/>
            <ac:spMk id="7170" creationId="{00000000-0000-0000-0000-000000000000}"/>
          </ac:spMkLst>
        </pc:spChg>
        <pc:spChg chg="mod ord">
          <ac:chgData name="Lotte Hoelgaard Christensen" userId="7c212995-9a9d-40ab-8680-530bbe95cb8e" providerId="ADAL" clId="{3E3351D1-0450-45AD-9B1F-1773EE1B3075}" dt="2024-01-16T09:56:49.662" v="203" actId="6549"/>
          <ac:spMkLst>
            <pc:docMk/>
            <pc:sldMk cId="730884747" sldId="298"/>
            <ac:spMk id="7171" creationId="{00000000-0000-0000-0000-000000000000}"/>
          </ac:spMkLst>
        </pc:spChg>
        <pc:spChg chg="del">
          <ac:chgData name="Lotte Hoelgaard Christensen" userId="7c212995-9a9d-40ab-8680-530bbe95cb8e" providerId="ADAL" clId="{3E3351D1-0450-45AD-9B1F-1773EE1B3075}" dt="2024-01-16T09:55:04.076" v="140" actId="478"/>
          <ac:spMkLst>
            <pc:docMk/>
            <pc:sldMk cId="730884747" sldId="298"/>
            <ac:spMk id="7173" creationId="{00000000-0000-0000-0000-000000000000}"/>
          </ac:spMkLst>
        </pc:spChg>
        <pc:picChg chg="mod">
          <ac:chgData name="Lotte Hoelgaard Christensen" userId="7c212995-9a9d-40ab-8680-530bbe95cb8e" providerId="ADAL" clId="{3E3351D1-0450-45AD-9B1F-1773EE1B3075}" dt="2024-01-16T09:55:18.909" v="143" actId="1076"/>
          <ac:picMkLst>
            <pc:docMk/>
            <pc:sldMk cId="730884747" sldId="298"/>
            <ac:picMk id="5" creationId="{84EF5743-872E-4897-B2EB-AF7D9B84773B}"/>
          </ac:picMkLst>
        </pc:picChg>
      </pc:sldChg>
      <pc:sldChg chg="delSp modSp mod chgLayout">
        <pc:chgData name="Lotte Hoelgaard Christensen" userId="7c212995-9a9d-40ab-8680-530bbe95cb8e" providerId="ADAL" clId="{3E3351D1-0450-45AD-9B1F-1773EE1B3075}" dt="2024-01-16T09:59:39.293" v="223" actId="20577"/>
        <pc:sldMkLst>
          <pc:docMk/>
          <pc:sldMk cId="4153780982" sldId="299"/>
        </pc:sldMkLst>
        <pc:spChg chg="mod ord">
          <ac:chgData name="Lotte Hoelgaard Christensen" userId="7c212995-9a9d-40ab-8680-530bbe95cb8e" providerId="ADAL" clId="{3E3351D1-0450-45AD-9B1F-1773EE1B3075}" dt="2024-01-16T09:59:39.293" v="223" actId="20577"/>
          <ac:spMkLst>
            <pc:docMk/>
            <pc:sldMk cId="4153780982" sldId="299"/>
            <ac:spMk id="6147" creationId="{00000000-0000-0000-0000-000000000000}"/>
          </ac:spMkLst>
        </pc:spChg>
        <pc:spChg chg="mod ord">
          <ac:chgData name="Lotte Hoelgaard Christensen" userId="7c212995-9a9d-40ab-8680-530bbe95cb8e" providerId="ADAL" clId="{3E3351D1-0450-45AD-9B1F-1773EE1B3075}" dt="2024-01-16T09:57:17.974" v="205" actId="14100"/>
          <ac:spMkLst>
            <pc:docMk/>
            <pc:sldMk cId="4153780982" sldId="299"/>
            <ac:spMk id="8194" creationId="{00000000-0000-0000-0000-000000000000}"/>
          </ac:spMkLst>
        </pc:spChg>
        <pc:spChg chg="del">
          <ac:chgData name="Lotte Hoelgaard Christensen" userId="7c212995-9a9d-40ab-8680-530bbe95cb8e" providerId="ADAL" clId="{3E3351D1-0450-45AD-9B1F-1773EE1B3075}" dt="2024-01-16T09:57:12.998" v="204" actId="478"/>
          <ac:spMkLst>
            <pc:docMk/>
            <pc:sldMk cId="4153780982" sldId="299"/>
            <ac:spMk id="8197" creationId="{00000000-0000-0000-0000-000000000000}"/>
          </ac:spMkLst>
        </pc:spChg>
        <pc:picChg chg="mod">
          <ac:chgData name="Lotte Hoelgaard Christensen" userId="7c212995-9a9d-40ab-8680-530bbe95cb8e" providerId="ADAL" clId="{3E3351D1-0450-45AD-9B1F-1773EE1B3075}" dt="2024-01-16T09:57:26.414" v="207" actId="1076"/>
          <ac:picMkLst>
            <pc:docMk/>
            <pc:sldMk cId="4153780982" sldId="299"/>
            <ac:picMk id="3" creationId="{AA657611-4E06-4BBD-93D7-B4816EFA1F70}"/>
          </ac:picMkLst>
        </pc:picChg>
      </pc:sldChg>
      <pc:sldChg chg="delSp modSp mod chgLayout">
        <pc:chgData name="Lotte Hoelgaard Christensen" userId="7c212995-9a9d-40ab-8680-530bbe95cb8e" providerId="ADAL" clId="{3E3351D1-0450-45AD-9B1F-1773EE1B3075}" dt="2024-01-16T10:08:19.156" v="277" actId="20577"/>
        <pc:sldMkLst>
          <pc:docMk/>
          <pc:sldMk cId="807476299" sldId="360"/>
        </pc:sldMkLst>
        <pc:spChg chg="mod ord">
          <ac:chgData name="Lotte Hoelgaard Christensen" userId="7c212995-9a9d-40ab-8680-530bbe95cb8e" providerId="ADAL" clId="{3E3351D1-0450-45AD-9B1F-1773EE1B3075}" dt="2024-01-16T09:53:43.060" v="134" actId="6549"/>
          <ac:spMkLst>
            <pc:docMk/>
            <pc:sldMk cId="807476299" sldId="360"/>
            <ac:spMk id="6146" creationId="{00000000-0000-0000-0000-000000000000}"/>
          </ac:spMkLst>
        </pc:spChg>
        <pc:spChg chg="mod ord">
          <ac:chgData name="Lotte Hoelgaard Christensen" userId="7c212995-9a9d-40ab-8680-530bbe95cb8e" providerId="ADAL" clId="{3E3351D1-0450-45AD-9B1F-1773EE1B3075}" dt="2024-01-16T10:08:19.156" v="277" actId="20577"/>
          <ac:spMkLst>
            <pc:docMk/>
            <pc:sldMk cId="807476299" sldId="360"/>
            <ac:spMk id="6147" creationId="{00000000-0000-0000-0000-000000000000}"/>
          </ac:spMkLst>
        </pc:spChg>
        <pc:spChg chg="del">
          <ac:chgData name="Lotte Hoelgaard Christensen" userId="7c212995-9a9d-40ab-8680-530bbe95cb8e" providerId="ADAL" clId="{3E3351D1-0450-45AD-9B1F-1773EE1B3075}" dt="2024-01-16T09:51:45.556" v="128" actId="478"/>
          <ac:spMkLst>
            <pc:docMk/>
            <pc:sldMk cId="807476299" sldId="360"/>
            <ac:spMk id="6148" creationId="{00000000-0000-0000-0000-000000000000}"/>
          </ac:spMkLst>
        </pc:spChg>
      </pc:sldChg>
      <pc:sldChg chg="addSp delSp modSp mod chgLayout">
        <pc:chgData name="Lotte Hoelgaard Christensen" userId="7c212995-9a9d-40ab-8680-530bbe95cb8e" providerId="ADAL" clId="{3E3351D1-0450-45AD-9B1F-1773EE1B3075}" dt="2024-01-16T10:06:14.418" v="237" actId="20577"/>
        <pc:sldMkLst>
          <pc:docMk/>
          <pc:sldMk cId="3110401594" sldId="361"/>
        </pc:sldMkLst>
        <pc:spChg chg="mod ord">
          <ac:chgData name="Lotte Hoelgaard Christensen" userId="7c212995-9a9d-40ab-8680-530bbe95cb8e" providerId="ADAL" clId="{3E3351D1-0450-45AD-9B1F-1773EE1B3075}" dt="2024-01-16T10:06:14.418" v="237" actId="20577"/>
          <ac:spMkLst>
            <pc:docMk/>
            <pc:sldMk cId="3110401594" sldId="361"/>
            <ac:spMk id="2" creationId="{00000000-0000-0000-0000-000000000000}"/>
          </ac:spMkLst>
        </pc:spChg>
        <pc:spChg chg="mod ord">
          <ac:chgData name="Lotte Hoelgaard Christensen" userId="7c212995-9a9d-40ab-8680-530bbe95cb8e" providerId="ADAL" clId="{3E3351D1-0450-45AD-9B1F-1773EE1B3075}" dt="2024-01-16T09:50:34.195" v="122" actId="14100"/>
          <ac:spMkLst>
            <pc:docMk/>
            <pc:sldMk cId="3110401594" sldId="361"/>
            <ac:spMk id="3" creationId="{00000000-0000-0000-0000-000000000000}"/>
          </ac:spMkLst>
        </pc:spChg>
        <pc:spChg chg="add mod">
          <ac:chgData name="Lotte Hoelgaard Christensen" userId="7c212995-9a9d-40ab-8680-530bbe95cb8e" providerId="ADAL" clId="{3E3351D1-0450-45AD-9B1F-1773EE1B3075}" dt="2024-01-16T09:51:35.917" v="127" actId="692"/>
          <ac:spMkLst>
            <pc:docMk/>
            <pc:sldMk cId="3110401594" sldId="361"/>
            <ac:spMk id="4" creationId="{8699F027-819C-90B6-BF95-1FBD3D69E67C}"/>
          </ac:spMkLst>
        </pc:spChg>
        <pc:spChg chg="del">
          <ac:chgData name="Lotte Hoelgaard Christensen" userId="7c212995-9a9d-40ab-8680-530bbe95cb8e" providerId="ADAL" clId="{3E3351D1-0450-45AD-9B1F-1773EE1B3075}" dt="2024-01-16T09:49:23.667" v="92" actId="478"/>
          <ac:spMkLst>
            <pc:docMk/>
            <pc:sldMk cId="3110401594" sldId="361"/>
            <ac:spMk id="6" creationId="{00000000-0000-0000-0000-000000000000}"/>
          </ac:spMkLst>
        </pc:spChg>
      </pc:sldChg>
      <pc:sldChg chg="add">
        <pc:chgData name="Lotte Hoelgaard Christensen" userId="7c212995-9a9d-40ab-8680-530bbe95cb8e" providerId="ADAL" clId="{3E3351D1-0450-45AD-9B1F-1773EE1B3075}" dt="2024-01-16T09:53:08.009" v="130"/>
        <pc:sldMkLst>
          <pc:docMk/>
          <pc:sldMk cId="1596170770" sldId="527"/>
        </pc:sldMkLst>
      </pc:sldChg>
      <pc:sldChg chg="add">
        <pc:chgData name="Lotte Hoelgaard Christensen" userId="7c212995-9a9d-40ab-8680-530bbe95cb8e" providerId="ADAL" clId="{3E3351D1-0450-45AD-9B1F-1773EE1B3075}" dt="2024-01-16T09:53:08.009" v="130"/>
        <pc:sldMkLst>
          <pc:docMk/>
          <pc:sldMk cId="3625776895" sldId="970"/>
        </pc:sldMkLst>
      </pc:sldChg>
      <pc:sldChg chg="add">
        <pc:chgData name="Lotte Hoelgaard Christensen" userId="7c212995-9a9d-40ab-8680-530bbe95cb8e" providerId="ADAL" clId="{3E3351D1-0450-45AD-9B1F-1773EE1B3075}" dt="2024-01-16T09:53:08.009" v="130"/>
        <pc:sldMkLst>
          <pc:docMk/>
          <pc:sldMk cId="425221883" sldId="3313"/>
        </pc:sldMkLst>
      </pc:sldChg>
      <pc:sldChg chg="add">
        <pc:chgData name="Lotte Hoelgaard Christensen" userId="7c212995-9a9d-40ab-8680-530bbe95cb8e" providerId="ADAL" clId="{3E3351D1-0450-45AD-9B1F-1773EE1B3075}" dt="2024-01-16T09:53:08.009" v="130"/>
        <pc:sldMkLst>
          <pc:docMk/>
          <pc:sldMk cId="3453080002" sldId="3315"/>
        </pc:sldMkLst>
      </pc:sldChg>
      <pc:sldChg chg="add">
        <pc:chgData name="Lotte Hoelgaard Christensen" userId="7c212995-9a9d-40ab-8680-530bbe95cb8e" providerId="ADAL" clId="{3E3351D1-0450-45AD-9B1F-1773EE1B3075}" dt="2024-01-16T09:53:08.009" v="130"/>
        <pc:sldMkLst>
          <pc:docMk/>
          <pc:sldMk cId="4287894180" sldId="3316"/>
        </pc:sldMkLst>
      </pc:sldChg>
    </pc:docChg>
  </pc:docChgLst>
  <pc:docChgLst>
    <pc:chgData name="Lotte Hoelgaard Christensen" userId="7c212995-9a9d-40ab-8680-530bbe95cb8e" providerId="ADAL" clId="{2D176B78-DA28-44C1-B2DB-F3A06B902959}"/>
    <pc:docChg chg="modSld">
      <pc:chgData name="Lotte Hoelgaard Christensen" userId="7c212995-9a9d-40ab-8680-530bbe95cb8e" providerId="ADAL" clId="{2D176B78-DA28-44C1-B2DB-F3A06B902959}" dt="2024-01-29T11:45:44.007" v="1" actId="20577"/>
      <pc:docMkLst>
        <pc:docMk/>
      </pc:docMkLst>
      <pc:sldChg chg="modSp mod">
        <pc:chgData name="Lotte Hoelgaard Christensen" userId="7c212995-9a9d-40ab-8680-530bbe95cb8e" providerId="ADAL" clId="{2D176B78-DA28-44C1-B2DB-F3A06B902959}" dt="2024-01-29T11:45:44.007" v="1" actId="20577"/>
        <pc:sldMkLst>
          <pc:docMk/>
          <pc:sldMk cId="2580835688" sldId="296"/>
        </pc:sldMkLst>
        <pc:spChg chg="mod">
          <ac:chgData name="Lotte Hoelgaard Christensen" userId="7c212995-9a9d-40ab-8680-530bbe95cb8e" providerId="ADAL" clId="{2D176B78-DA28-44C1-B2DB-F3A06B902959}" dt="2024-01-29T11:45:44.007" v="1" actId="20577"/>
          <ac:spMkLst>
            <pc:docMk/>
            <pc:sldMk cId="2580835688" sldId="296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354F3-3592-4699-B97B-C49885347D4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659CB1-4E7D-4A6C-92C1-6D6BBA33DB83}">
      <dgm:prSet/>
      <dgm:spPr/>
      <dgm:t>
        <a:bodyPr/>
        <a:lstStyle/>
        <a:p>
          <a:r>
            <a:rPr lang="da-DK" baseline="0" dirty="0"/>
            <a:t>Troen på, at man ikke bliver ydmyget eller straffet, hvis man taler om fejl, tvivl, spørgsmål, uenighed, ideer mm</a:t>
          </a:r>
          <a:endParaRPr lang="en-US" dirty="0"/>
        </a:p>
      </dgm:t>
    </dgm:pt>
    <dgm:pt modelId="{8C9D7EF6-94E6-4B13-A782-F6E52F5A9BCB}" type="parTrans" cxnId="{06390ED7-454C-4288-910E-42AD7CA67513}">
      <dgm:prSet/>
      <dgm:spPr/>
      <dgm:t>
        <a:bodyPr/>
        <a:lstStyle/>
        <a:p>
          <a:endParaRPr lang="en-US"/>
        </a:p>
      </dgm:t>
    </dgm:pt>
    <dgm:pt modelId="{87CBD927-2F7E-4041-B973-135FC16D9C67}" type="sibTrans" cxnId="{06390ED7-454C-4288-910E-42AD7CA67513}">
      <dgm:prSet/>
      <dgm:spPr/>
      <dgm:t>
        <a:bodyPr/>
        <a:lstStyle/>
        <a:p>
          <a:endParaRPr lang="en-US"/>
        </a:p>
      </dgm:t>
    </dgm:pt>
    <dgm:pt modelId="{63214D3F-7BF3-4C29-AAC3-ADADBDED6D91}">
      <dgm:prSet/>
      <dgm:spPr/>
      <dgm:t>
        <a:bodyPr/>
        <a:lstStyle/>
        <a:p>
          <a:r>
            <a:rPr lang="da-DK" baseline="0" dirty="0"/>
            <a:t>Udtryk for en gruppenorm, som i større eller mindre grad kan præge en arbejdspladskultur, og den udvikles gennem vores daglige samarbejde og kommunikation med hinanden – altså i vores daglige arbejdsliv</a:t>
          </a:r>
          <a:endParaRPr lang="en-US" dirty="0"/>
        </a:p>
      </dgm:t>
    </dgm:pt>
    <dgm:pt modelId="{E9ED5C87-3FB3-45B7-881D-90675A2EDD17}" type="parTrans" cxnId="{81805403-29C0-4368-A970-13BF91DABBF9}">
      <dgm:prSet/>
      <dgm:spPr/>
      <dgm:t>
        <a:bodyPr/>
        <a:lstStyle/>
        <a:p>
          <a:endParaRPr lang="en-US"/>
        </a:p>
      </dgm:t>
    </dgm:pt>
    <dgm:pt modelId="{8C407453-1DBA-4D16-B6BA-3E5FC68A0702}" type="sibTrans" cxnId="{81805403-29C0-4368-A970-13BF91DABBF9}">
      <dgm:prSet/>
      <dgm:spPr/>
      <dgm:t>
        <a:bodyPr/>
        <a:lstStyle/>
        <a:p>
          <a:endParaRPr lang="en-US"/>
        </a:p>
      </dgm:t>
    </dgm:pt>
    <dgm:pt modelId="{6DFA111B-E497-4B68-BE9F-E09869579AAF}">
      <dgm:prSet/>
      <dgm:spPr/>
      <dgm:t>
        <a:bodyPr/>
        <a:lstStyle/>
        <a:p>
          <a:r>
            <a:rPr lang="da-DK" baseline="0" dirty="0"/>
            <a:t>En arbejdspladskultur, hvor mennesker er trygge ved at udtrykke sig og være sig selv – og ikke vælger at forholde sig tavse </a:t>
          </a:r>
          <a:endParaRPr lang="en-US" dirty="0"/>
        </a:p>
      </dgm:t>
    </dgm:pt>
    <dgm:pt modelId="{197FDA7E-6E5B-4F3A-BEB8-B6BDCAE5091C}" type="parTrans" cxnId="{84AD4815-83AB-46D9-B1F8-71BC1FC7C867}">
      <dgm:prSet/>
      <dgm:spPr/>
      <dgm:t>
        <a:bodyPr/>
        <a:lstStyle/>
        <a:p>
          <a:endParaRPr lang="en-US"/>
        </a:p>
      </dgm:t>
    </dgm:pt>
    <dgm:pt modelId="{D527FE9C-9F49-4576-AFED-40A6B5F3CD61}" type="sibTrans" cxnId="{84AD4815-83AB-46D9-B1F8-71BC1FC7C867}">
      <dgm:prSet/>
      <dgm:spPr/>
      <dgm:t>
        <a:bodyPr/>
        <a:lstStyle/>
        <a:p>
          <a:endParaRPr lang="en-US"/>
        </a:p>
      </dgm:t>
    </dgm:pt>
    <dgm:pt modelId="{917D3A5B-AB38-4D22-A99C-99C18BC37EC9}">
      <dgm:prSet/>
      <dgm:spPr/>
      <dgm:t>
        <a:bodyPr/>
        <a:lstStyle/>
        <a:p>
          <a:r>
            <a:rPr lang="da-DK" baseline="0" dirty="0"/>
            <a:t>Det har ikke negative konsekvenser at dele tvivl, uenighed mv. Det bruges i stedet konstruktivt ind i arbejdet/samarbejdet og bidrager dermed positivt til læring, præstation, engagement og trivsel – et godt psykisk arbejdsmiljø</a:t>
          </a:r>
          <a:endParaRPr lang="en-US" dirty="0"/>
        </a:p>
      </dgm:t>
    </dgm:pt>
    <dgm:pt modelId="{67350D6C-6BD4-4788-9213-D58095929A4C}" type="parTrans" cxnId="{9075C16C-4C66-4D3B-A9EB-74AB4E3CA26C}">
      <dgm:prSet/>
      <dgm:spPr/>
      <dgm:t>
        <a:bodyPr/>
        <a:lstStyle/>
        <a:p>
          <a:endParaRPr lang="en-US"/>
        </a:p>
      </dgm:t>
    </dgm:pt>
    <dgm:pt modelId="{2E80EECD-282D-4F82-8F35-84CD60B3D1B6}" type="sibTrans" cxnId="{9075C16C-4C66-4D3B-A9EB-74AB4E3CA26C}">
      <dgm:prSet/>
      <dgm:spPr/>
      <dgm:t>
        <a:bodyPr/>
        <a:lstStyle/>
        <a:p>
          <a:endParaRPr lang="en-US"/>
        </a:p>
      </dgm:t>
    </dgm:pt>
    <dgm:pt modelId="{59D9CFAB-3A08-427E-A8B2-F8A85DAA4B78}">
      <dgm:prSet/>
      <dgm:spPr/>
      <dgm:t>
        <a:bodyPr/>
        <a:lstStyle/>
        <a:p>
          <a:r>
            <a:rPr lang="da-DK" baseline="0" dirty="0"/>
            <a:t>Psykologisk tryghed på vores arbejdsplads er noget vi alle bidrager til gennem vores daglige kommunikation og interaktion med hinanden</a:t>
          </a:r>
          <a:endParaRPr lang="en-US" dirty="0"/>
        </a:p>
      </dgm:t>
    </dgm:pt>
    <dgm:pt modelId="{0F3D3840-0284-43B6-A4B0-510AAA2711B9}" type="parTrans" cxnId="{9A569984-CC12-49F5-A817-661256650C8B}">
      <dgm:prSet/>
      <dgm:spPr/>
      <dgm:t>
        <a:bodyPr/>
        <a:lstStyle/>
        <a:p>
          <a:endParaRPr lang="en-US"/>
        </a:p>
      </dgm:t>
    </dgm:pt>
    <dgm:pt modelId="{F6E58B59-4FA5-4A9F-800F-8C2D5B638DD8}" type="sibTrans" cxnId="{9A569984-CC12-49F5-A817-661256650C8B}">
      <dgm:prSet/>
      <dgm:spPr/>
      <dgm:t>
        <a:bodyPr/>
        <a:lstStyle/>
        <a:p>
          <a:endParaRPr lang="en-US"/>
        </a:p>
      </dgm:t>
    </dgm:pt>
    <dgm:pt modelId="{0B611311-EED7-4F05-9443-671E3EDF9F4D}" type="pres">
      <dgm:prSet presAssocID="{598354F3-3592-4699-B97B-C49885347D4F}" presName="root" presStyleCnt="0">
        <dgm:presLayoutVars>
          <dgm:dir/>
          <dgm:resizeHandles val="exact"/>
        </dgm:presLayoutVars>
      </dgm:prSet>
      <dgm:spPr/>
    </dgm:pt>
    <dgm:pt modelId="{D11133E7-444D-4934-AA02-AEF2856EC0D5}" type="pres">
      <dgm:prSet presAssocID="{3E659CB1-4E7D-4A6C-92C1-6D6BBA33DB83}" presName="compNode" presStyleCnt="0"/>
      <dgm:spPr/>
    </dgm:pt>
    <dgm:pt modelId="{AEA3E592-281C-43DC-A147-6B0E56638B25}" type="pres">
      <dgm:prSet presAssocID="{3E659CB1-4E7D-4A6C-92C1-6D6BBA33DB83}" presName="bgRect" presStyleLbl="bgShp" presStyleIdx="0" presStyleCnt="5"/>
      <dgm:spPr/>
    </dgm:pt>
    <dgm:pt modelId="{4202815F-47F1-410E-94AB-046BCEA248CF}" type="pres">
      <dgm:prSet presAssocID="{3E659CB1-4E7D-4A6C-92C1-6D6BBA33DB8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læser"/>
        </a:ext>
      </dgm:extLst>
    </dgm:pt>
    <dgm:pt modelId="{FA7F4396-0764-4D00-AB13-9679B38E754C}" type="pres">
      <dgm:prSet presAssocID="{3E659CB1-4E7D-4A6C-92C1-6D6BBA33DB83}" presName="spaceRect" presStyleCnt="0"/>
      <dgm:spPr/>
    </dgm:pt>
    <dgm:pt modelId="{3C894303-106E-4571-AD62-4B1972525177}" type="pres">
      <dgm:prSet presAssocID="{3E659CB1-4E7D-4A6C-92C1-6D6BBA33DB83}" presName="parTx" presStyleLbl="revTx" presStyleIdx="0" presStyleCnt="5">
        <dgm:presLayoutVars>
          <dgm:chMax val="0"/>
          <dgm:chPref val="0"/>
        </dgm:presLayoutVars>
      </dgm:prSet>
      <dgm:spPr/>
    </dgm:pt>
    <dgm:pt modelId="{B36C3198-AA70-4E15-A5FE-0E5A598A4BA9}" type="pres">
      <dgm:prSet presAssocID="{87CBD927-2F7E-4041-B973-135FC16D9C67}" presName="sibTrans" presStyleCnt="0"/>
      <dgm:spPr/>
    </dgm:pt>
    <dgm:pt modelId="{D907E8D2-5771-4CBA-AAC1-D47415081536}" type="pres">
      <dgm:prSet presAssocID="{63214D3F-7BF3-4C29-AAC3-ADADBDED6D91}" presName="compNode" presStyleCnt="0"/>
      <dgm:spPr/>
    </dgm:pt>
    <dgm:pt modelId="{D3B7CFD1-A00B-4303-A9B9-F9A17252D33A}" type="pres">
      <dgm:prSet presAssocID="{63214D3F-7BF3-4C29-AAC3-ADADBDED6D91}" presName="bgRect" presStyleLbl="bgShp" presStyleIdx="1" presStyleCnt="5"/>
      <dgm:spPr/>
    </dgm:pt>
    <dgm:pt modelId="{024D5FF8-3596-4955-95B0-1FFE47652DF7}" type="pres">
      <dgm:prSet presAssocID="{63214D3F-7BF3-4C29-AAC3-ADADBDED6D9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skrift"/>
        </a:ext>
      </dgm:extLst>
    </dgm:pt>
    <dgm:pt modelId="{4A426158-173B-4262-BF6E-89B687246606}" type="pres">
      <dgm:prSet presAssocID="{63214D3F-7BF3-4C29-AAC3-ADADBDED6D91}" presName="spaceRect" presStyleCnt="0"/>
      <dgm:spPr/>
    </dgm:pt>
    <dgm:pt modelId="{759D310C-08BF-459C-B741-9E260349A08B}" type="pres">
      <dgm:prSet presAssocID="{63214D3F-7BF3-4C29-AAC3-ADADBDED6D91}" presName="parTx" presStyleLbl="revTx" presStyleIdx="1" presStyleCnt="5">
        <dgm:presLayoutVars>
          <dgm:chMax val="0"/>
          <dgm:chPref val="0"/>
        </dgm:presLayoutVars>
      </dgm:prSet>
      <dgm:spPr/>
    </dgm:pt>
    <dgm:pt modelId="{AE039340-FDC6-4601-B652-2BA4BCDB7F02}" type="pres">
      <dgm:prSet presAssocID="{8C407453-1DBA-4D16-B6BA-3E5FC68A0702}" presName="sibTrans" presStyleCnt="0"/>
      <dgm:spPr/>
    </dgm:pt>
    <dgm:pt modelId="{A9B6BD69-387F-4399-A1FA-927164F1EFF3}" type="pres">
      <dgm:prSet presAssocID="{6DFA111B-E497-4B68-BE9F-E09869579AAF}" presName="compNode" presStyleCnt="0"/>
      <dgm:spPr/>
    </dgm:pt>
    <dgm:pt modelId="{A9825F9B-69A7-4C64-8BC0-CDFDBFDB453A}" type="pres">
      <dgm:prSet presAssocID="{6DFA111B-E497-4B68-BE9F-E09869579AAF}" presName="bgRect" presStyleLbl="bgShp" presStyleIdx="2" presStyleCnt="5"/>
      <dgm:spPr/>
    </dgm:pt>
    <dgm:pt modelId="{B83132B8-1299-4762-94DF-C95C1B4950D5}" type="pres">
      <dgm:prSet presAssocID="{6DFA111B-E497-4B68-BE9F-E09869579AA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9CF259CB-29FB-48DA-917F-AC476B0D0C8A}" type="pres">
      <dgm:prSet presAssocID="{6DFA111B-E497-4B68-BE9F-E09869579AAF}" presName="spaceRect" presStyleCnt="0"/>
      <dgm:spPr/>
    </dgm:pt>
    <dgm:pt modelId="{CAE5B329-4FD3-47D0-A734-4A9A5CBC40EF}" type="pres">
      <dgm:prSet presAssocID="{6DFA111B-E497-4B68-BE9F-E09869579AAF}" presName="parTx" presStyleLbl="revTx" presStyleIdx="2" presStyleCnt="5">
        <dgm:presLayoutVars>
          <dgm:chMax val="0"/>
          <dgm:chPref val="0"/>
        </dgm:presLayoutVars>
      </dgm:prSet>
      <dgm:spPr/>
    </dgm:pt>
    <dgm:pt modelId="{277D856D-1D52-4891-9930-BB4BEDEDB23A}" type="pres">
      <dgm:prSet presAssocID="{D527FE9C-9F49-4576-AFED-40A6B5F3CD61}" presName="sibTrans" presStyleCnt="0"/>
      <dgm:spPr/>
    </dgm:pt>
    <dgm:pt modelId="{271D837F-3A94-435D-BA92-4DB77777E1BF}" type="pres">
      <dgm:prSet presAssocID="{917D3A5B-AB38-4D22-A99C-99C18BC37EC9}" presName="compNode" presStyleCnt="0"/>
      <dgm:spPr/>
    </dgm:pt>
    <dgm:pt modelId="{5FCCF35A-9273-4149-BC55-9FD493CDD1E0}" type="pres">
      <dgm:prSet presAssocID="{917D3A5B-AB38-4D22-A99C-99C18BC37EC9}" presName="bgRect" presStyleLbl="bgShp" presStyleIdx="3" presStyleCnt="5"/>
      <dgm:spPr/>
    </dgm:pt>
    <dgm:pt modelId="{4798D741-22E3-4819-925C-E5C554A261B1}" type="pres">
      <dgm:prSet presAssocID="{917D3A5B-AB38-4D22-A99C-99C18BC37EC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tionskilde"/>
        </a:ext>
      </dgm:extLst>
    </dgm:pt>
    <dgm:pt modelId="{46701472-797A-40B1-AA1F-CB966E53D686}" type="pres">
      <dgm:prSet presAssocID="{917D3A5B-AB38-4D22-A99C-99C18BC37EC9}" presName="spaceRect" presStyleCnt="0"/>
      <dgm:spPr/>
    </dgm:pt>
    <dgm:pt modelId="{9D0FE0B8-8B85-44C6-94A2-DF2AF68546FC}" type="pres">
      <dgm:prSet presAssocID="{917D3A5B-AB38-4D22-A99C-99C18BC37EC9}" presName="parTx" presStyleLbl="revTx" presStyleIdx="3" presStyleCnt="5">
        <dgm:presLayoutVars>
          <dgm:chMax val="0"/>
          <dgm:chPref val="0"/>
        </dgm:presLayoutVars>
      </dgm:prSet>
      <dgm:spPr/>
    </dgm:pt>
    <dgm:pt modelId="{D8E19E72-7745-430E-9DB7-C245FB43C39B}" type="pres">
      <dgm:prSet presAssocID="{2E80EECD-282D-4F82-8F35-84CD60B3D1B6}" presName="sibTrans" presStyleCnt="0"/>
      <dgm:spPr/>
    </dgm:pt>
    <dgm:pt modelId="{EA9765B4-0644-44DE-BA39-825F7055C9F2}" type="pres">
      <dgm:prSet presAssocID="{59D9CFAB-3A08-427E-A8B2-F8A85DAA4B78}" presName="compNode" presStyleCnt="0"/>
      <dgm:spPr/>
    </dgm:pt>
    <dgm:pt modelId="{C216023D-3B81-42E5-951B-ED8500763296}" type="pres">
      <dgm:prSet presAssocID="{59D9CFAB-3A08-427E-A8B2-F8A85DAA4B78}" presName="bgRect" presStyleLbl="bgShp" presStyleIdx="4" presStyleCnt="5"/>
      <dgm:spPr/>
    </dgm:pt>
    <dgm:pt modelId="{B2D7A927-9703-412F-9B05-5FA7D84C515E}" type="pres">
      <dgm:prSet presAssocID="{59D9CFAB-3A08-427E-A8B2-F8A85DAA4B7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B0F0EF2-0AF6-4A11-9233-3023CA49580D}" type="pres">
      <dgm:prSet presAssocID="{59D9CFAB-3A08-427E-A8B2-F8A85DAA4B78}" presName="spaceRect" presStyleCnt="0"/>
      <dgm:spPr/>
    </dgm:pt>
    <dgm:pt modelId="{2AB6FDF9-CCEC-4DA2-85CC-DC6B408CF253}" type="pres">
      <dgm:prSet presAssocID="{59D9CFAB-3A08-427E-A8B2-F8A85DAA4B7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1805403-29C0-4368-A970-13BF91DABBF9}" srcId="{598354F3-3592-4699-B97B-C49885347D4F}" destId="{63214D3F-7BF3-4C29-AAC3-ADADBDED6D91}" srcOrd="1" destOrd="0" parTransId="{E9ED5C87-3FB3-45B7-881D-90675A2EDD17}" sibTransId="{8C407453-1DBA-4D16-B6BA-3E5FC68A0702}"/>
    <dgm:cxn modelId="{84AD4815-83AB-46D9-B1F8-71BC1FC7C867}" srcId="{598354F3-3592-4699-B97B-C49885347D4F}" destId="{6DFA111B-E497-4B68-BE9F-E09869579AAF}" srcOrd="2" destOrd="0" parTransId="{197FDA7E-6E5B-4F3A-BEB8-B6BDCAE5091C}" sibTransId="{D527FE9C-9F49-4576-AFED-40A6B5F3CD61}"/>
    <dgm:cxn modelId="{222FE536-31F0-4B0D-A899-520822D81F9E}" type="presOf" srcId="{63214D3F-7BF3-4C29-AAC3-ADADBDED6D91}" destId="{759D310C-08BF-459C-B741-9E260349A08B}" srcOrd="0" destOrd="0" presId="urn:microsoft.com/office/officeart/2018/2/layout/IconVerticalSolidList"/>
    <dgm:cxn modelId="{6B0C0C65-3AC4-42EE-9160-8CE4D286DF16}" type="presOf" srcId="{6DFA111B-E497-4B68-BE9F-E09869579AAF}" destId="{CAE5B329-4FD3-47D0-A734-4A9A5CBC40EF}" srcOrd="0" destOrd="0" presId="urn:microsoft.com/office/officeart/2018/2/layout/IconVerticalSolidList"/>
    <dgm:cxn modelId="{9075C16C-4C66-4D3B-A9EB-74AB4E3CA26C}" srcId="{598354F3-3592-4699-B97B-C49885347D4F}" destId="{917D3A5B-AB38-4D22-A99C-99C18BC37EC9}" srcOrd="3" destOrd="0" parTransId="{67350D6C-6BD4-4788-9213-D58095929A4C}" sibTransId="{2E80EECD-282D-4F82-8F35-84CD60B3D1B6}"/>
    <dgm:cxn modelId="{9A569984-CC12-49F5-A817-661256650C8B}" srcId="{598354F3-3592-4699-B97B-C49885347D4F}" destId="{59D9CFAB-3A08-427E-A8B2-F8A85DAA4B78}" srcOrd="4" destOrd="0" parTransId="{0F3D3840-0284-43B6-A4B0-510AAA2711B9}" sibTransId="{F6E58B59-4FA5-4A9F-800F-8C2D5B638DD8}"/>
    <dgm:cxn modelId="{ABA82388-6B26-47D9-BA72-BAFFC84348EC}" type="presOf" srcId="{59D9CFAB-3A08-427E-A8B2-F8A85DAA4B78}" destId="{2AB6FDF9-CCEC-4DA2-85CC-DC6B408CF253}" srcOrd="0" destOrd="0" presId="urn:microsoft.com/office/officeart/2018/2/layout/IconVerticalSolidList"/>
    <dgm:cxn modelId="{956EDC9B-B2DD-4D85-ACF0-C8805DDE3193}" type="presOf" srcId="{598354F3-3592-4699-B97B-C49885347D4F}" destId="{0B611311-EED7-4F05-9443-671E3EDF9F4D}" srcOrd="0" destOrd="0" presId="urn:microsoft.com/office/officeart/2018/2/layout/IconVerticalSolidList"/>
    <dgm:cxn modelId="{634FD8A3-0864-465D-BC56-3053303C88CD}" type="presOf" srcId="{3E659CB1-4E7D-4A6C-92C1-6D6BBA33DB83}" destId="{3C894303-106E-4571-AD62-4B1972525177}" srcOrd="0" destOrd="0" presId="urn:microsoft.com/office/officeart/2018/2/layout/IconVerticalSolidList"/>
    <dgm:cxn modelId="{06390ED7-454C-4288-910E-42AD7CA67513}" srcId="{598354F3-3592-4699-B97B-C49885347D4F}" destId="{3E659CB1-4E7D-4A6C-92C1-6D6BBA33DB83}" srcOrd="0" destOrd="0" parTransId="{8C9D7EF6-94E6-4B13-A782-F6E52F5A9BCB}" sibTransId="{87CBD927-2F7E-4041-B973-135FC16D9C67}"/>
    <dgm:cxn modelId="{79890CEB-65AC-4BC0-BDFF-F350AE76ACED}" type="presOf" srcId="{917D3A5B-AB38-4D22-A99C-99C18BC37EC9}" destId="{9D0FE0B8-8B85-44C6-94A2-DF2AF68546FC}" srcOrd="0" destOrd="0" presId="urn:microsoft.com/office/officeart/2018/2/layout/IconVerticalSolidList"/>
    <dgm:cxn modelId="{5B1AFACF-6DE6-49EA-9C69-FF0E125E300D}" type="presParOf" srcId="{0B611311-EED7-4F05-9443-671E3EDF9F4D}" destId="{D11133E7-444D-4934-AA02-AEF2856EC0D5}" srcOrd="0" destOrd="0" presId="urn:microsoft.com/office/officeart/2018/2/layout/IconVerticalSolidList"/>
    <dgm:cxn modelId="{215E02F5-02B5-48B5-9532-0BAFFB2FD22F}" type="presParOf" srcId="{D11133E7-444D-4934-AA02-AEF2856EC0D5}" destId="{AEA3E592-281C-43DC-A147-6B0E56638B25}" srcOrd="0" destOrd="0" presId="urn:microsoft.com/office/officeart/2018/2/layout/IconVerticalSolidList"/>
    <dgm:cxn modelId="{D7BB6815-3E9D-43BA-BF7D-0CD1D4DF62E1}" type="presParOf" srcId="{D11133E7-444D-4934-AA02-AEF2856EC0D5}" destId="{4202815F-47F1-410E-94AB-046BCEA248CF}" srcOrd="1" destOrd="0" presId="urn:microsoft.com/office/officeart/2018/2/layout/IconVerticalSolidList"/>
    <dgm:cxn modelId="{9CD5AA2F-141A-4CF4-B94A-8E57C435E166}" type="presParOf" srcId="{D11133E7-444D-4934-AA02-AEF2856EC0D5}" destId="{FA7F4396-0764-4D00-AB13-9679B38E754C}" srcOrd="2" destOrd="0" presId="urn:microsoft.com/office/officeart/2018/2/layout/IconVerticalSolidList"/>
    <dgm:cxn modelId="{D5375F1D-E495-40D3-8C8B-6E344656EC83}" type="presParOf" srcId="{D11133E7-444D-4934-AA02-AEF2856EC0D5}" destId="{3C894303-106E-4571-AD62-4B1972525177}" srcOrd="3" destOrd="0" presId="urn:microsoft.com/office/officeart/2018/2/layout/IconVerticalSolidList"/>
    <dgm:cxn modelId="{766F0464-85A8-475A-94A2-F62526D48ED2}" type="presParOf" srcId="{0B611311-EED7-4F05-9443-671E3EDF9F4D}" destId="{B36C3198-AA70-4E15-A5FE-0E5A598A4BA9}" srcOrd="1" destOrd="0" presId="urn:microsoft.com/office/officeart/2018/2/layout/IconVerticalSolidList"/>
    <dgm:cxn modelId="{1C6859DC-907F-4829-941D-29AEE8215799}" type="presParOf" srcId="{0B611311-EED7-4F05-9443-671E3EDF9F4D}" destId="{D907E8D2-5771-4CBA-AAC1-D47415081536}" srcOrd="2" destOrd="0" presId="urn:microsoft.com/office/officeart/2018/2/layout/IconVerticalSolidList"/>
    <dgm:cxn modelId="{E27E06DE-CE12-4A39-B82B-8612EA481028}" type="presParOf" srcId="{D907E8D2-5771-4CBA-AAC1-D47415081536}" destId="{D3B7CFD1-A00B-4303-A9B9-F9A17252D33A}" srcOrd="0" destOrd="0" presId="urn:microsoft.com/office/officeart/2018/2/layout/IconVerticalSolidList"/>
    <dgm:cxn modelId="{F7A95DB9-D4C3-46FF-B27B-D76168079854}" type="presParOf" srcId="{D907E8D2-5771-4CBA-AAC1-D47415081536}" destId="{024D5FF8-3596-4955-95B0-1FFE47652DF7}" srcOrd="1" destOrd="0" presId="urn:microsoft.com/office/officeart/2018/2/layout/IconVerticalSolidList"/>
    <dgm:cxn modelId="{BCDA2DB4-948C-41A1-BACA-FAAA074928DB}" type="presParOf" srcId="{D907E8D2-5771-4CBA-AAC1-D47415081536}" destId="{4A426158-173B-4262-BF6E-89B687246606}" srcOrd="2" destOrd="0" presId="urn:microsoft.com/office/officeart/2018/2/layout/IconVerticalSolidList"/>
    <dgm:cxn modelId="{D14ACAEF-D445-43BF-B05C-E0BAA5F2919D}" type="presParOf" srcId="{D907E8D2-5771-4CBA-AAC1-D47415081536}" destId="{759D310C-08BF-459C-B741-9E260349A08B}" srcOrd="3" destOrd="0" presId="urn:microsoft.com/office/officeart/2018/2/layout/IconVerticalSolidList"/>
    <dgm:cxn modelId="{193F4F06-648B-4409-88D8-FB99F3789ADB}" type="presParOf" srcId="{0B611311-EED7-4F05-9443-671E3EDF9F4D}" destId="{AE039340-FDC6-4601-B652-2BA4BCDB7F02}" srcOrd="3" destOrd="0" presId="urn:microsoft.com/office/officeart/2018/2/layout/IconVerticalSolidList"/>
    <dgm:cxn modelId="{6D51F24A-DF57-437F-AA43-C5B13A53E762}" type="presParOf" srcId="{0B611311-EED7-4F05-9443-671E3EDF9F4D}" destId="{A9B6BD69-387F-4399-A1FA-927164F1EFF3}" srcOrd="4" destOrd="0" presId="urn:microsoft.com/office/officeart/2018/2/layout/IconVerticalSolidList"/>
    <dgm:cxn modelId="{ECE3CCAE-A253-4A2B-9C6F-407C791BCAE2}" type="presParOf" srcId="{A9B6BD69-387F-4399-A1FA-927164F1EFF3}" destId="{A9825F9B-69A7-4C64-8BC0-CDFDBFDB453A}" srcOrd="0" destOrd="0" presId="urn:microsoft.com/office/officeart/2018/2/layout/IconVerticalSolidList"/>
    <dgm:cxn modelId="{FB81867C-7F52-4C27-9988-922CC30DDDDF}" type="presParOf" srcId="{A9B6BD69-387F-4399-A1FA-927164F1EFF3}" destId="{B83132B8-1299-4762-94DF-C95C1B4950D5}" srcOrd="1" destOrd="0" presId="urn:microsoft.com/office/officeart/2018/2/layout/IconVerticalSolidList"/>
    <dgm:cxn modelId="{3BC742FD-698E-4CE3-9FB0-D992796EE9A5}" type="presParOf" srcId="{A9B6BD69-387F-4399-A1FA-927164F1EFF3}" destId="{9CF259CB-29FB-48DA-917F-AC476B0D0C8A}" srcOrd="2" destOrd="0" presId="urn:microsoft.com/office/officeart/2018/2/layout/IconVerticalSolidList"/>
    <dgm:cxn modelId="{A9A954D9-9C5C-4330-B79C-479D0974B9DD}" type="presParOf" srcId="{A9B6BD69-387F-4399-A1FA-927164F1EFF3}" destId="{CAE5B329-4FD3-47D0-A734-4A9A5CBC40EF}" srcOrd="3" destOrd="0" presId="urn:microsoft.com/office/officeart/2018/2/layout/IconVerticalSolidList"/>
    <dgm:cxn modelId="{DA2A4741-3FFD-4071-BCAA-AB83EC3EF231}" type="presParOf" srcId="{0B611311-EED7-4F05-9443-671E3EDF9F4D}" destId="{277D856D-1D52-4891-9930-BB4BEDEDB23A}" srcOrd="5" destOrd="0" presId="urn:microsoft.com/office/officeart/2018/2/layout/IconVerticalSolidList"/>
    <dgm:cxn modelId="{9C465879-B989-489E-8323-F6328676478C}" type="presParOf" srcId="{0B611311-EED7-4F05-9443-671E3EDF9F4D}" destId="{271D837F-3A94-435D-BA92-4DB77777E1BF}" srcOrd="6" destOrd="0" presId="urn:microsoft.com/office/officeart/2018/2/layout/IconVerticalSolidList"/>
    <dgm:cxn modelId="{79BF580D-0330-43AA-AB92-C5780C2BEC48}" type="presParOf" srcId="{271D837F-3A94-435D-BA92-4DB77777E1BF}" destId="{5FCCF35A-9273-4149-BC55-9FD493CDD1E0}" srcOrd="0" destOrd="0" presId="urn:microsoft.com/office/officeart/2018/2/layout/IconVerticalSolidList"/>
    <dgm:cxn modelId="{508A5C05-240A-4859-AABF-674DFBE2B3A6}" type="presParOf" srcId="{271D837F-3A94-435D-BA92-4DB77777E1BF}" destId="{4798D741-22E3-4819-925C-E5C554A261B1}" srcOrd="1" destOrd="0" presId="urn:microsoft.com/office/officeart/2018/2/layout/IconVerticalSolidList"/>
    <dgm:cxn modelId="{ED099561-9112-4641-B8F2-5E653C5675B7}" type="presParOf" srcId="{271D837F-3A94-435D-BA92-4DB77777E1BF}" destId="{46701472-797A-40B1-AA1F-CB966E53D686}" srcOrd="2" destOrd="0" presId="urn:microsoft.com/office/officeart/2018/2/layout/IconVerticalSolidList"/>
    <dgm:cxn modelId="{A934B9EC-FE2E-4654-9AA8-DD2806395E9D}" type="presParOf" srcId="{271D837F-3A94-435D-BA92-4DB77777E1BF}" destId="{9D0FE0B8-8B85-44C6-94A2-DF2AF68546FC}" srcOrd="3" destOrd="0" presId="urn:microsoft.com/office/officeart/2018/2/layout/IconVerticalSolidList"/>
    <dgm:cxn modelId="{C3F0FF6C-0A10-4F65-B373-8FFC65835E99}" type="presParOf" srcId="{0B611311-EED7-4F05-9443-671E3EDF9F4D}" destId="{D8E19E72-7745-430E-9DB7-C245FB43C39B}" srcOrd="7" destOrd="0" presId="urn:microsoft.com/office/officeart/2018/2/layout/IconVerticalSolidList"/>
    <dgm:cxn modelId="{3A832B8C-B67E-4330-AF37-ECCF566F65C1}" type="presParOf" srcId="{0B611311-EED7-4F05-9443-671E3EDF9F4D}" destId="{EA9765B4-0644-44DE-BA39-825F7055C9F2}" srcOrd="8" destOrd="0" presId="urn:microsoft.com/office/officeart/2018/2/layout/IconVerticalSolidList"/>
    <dgm:cxn modelId="{58BC17E8-0E64-4EF1-9EBF-E1FFDBD207EB}" type="presParOf" srcId="{EA9765B4-0644-44DE-BA39-825F7055C9F2}" destId="{C216023D-3B81-42E5-951B-ED8500763296}" srcOrd="0" destOrd="0" presId="urn:microsoft.com/office/officeart/2018/2/layout/IconVerticalSolidList"/>
    <dgm:cxn modelId="{397A6766-6B0C-4AC6-8BAA-D8990C5F5126}" type="presParOf" srcId="{EA9765B4-0644-44DE-BA39-825F7055C9F2}" destId="{B2D7A927-9703-412F-9B05-5FA7D84C515E}" srcOrd="1" destOrd="0" presId="urn:microsoft.com/office/officeart/2018/2/layout/IconVerticalSolidList"/>
    <dgm:cxn modelId="{55225D18-CF84-4C7B-97D3-D4A8DBFE606E}" type="presParOf" srcId="{EA9765B4-0644-44DE-BA39-825F7055C9F2}" destId="{1B0F0EF2-0AF6-4A11-9233-3023CA49580D}" srcOrd="2" destOrd="0" presId="urn:microsoft.com/office/officeart/2018/2/layout/IconVerticalSolidList"/>
    <dgm:cxn modelId="{C492640C-37E6-4AB1-AF2C-251B4E0F9C28}" type="presParOf" srcId="{EA9765B4-0644-44DE-BA39-825F7055C9F2}" destId="{2AB6FDF9-CCEC-4DA2-85CC-DC6B408CF2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3E592-281C-43DC-A147-6B0E56638B25}">
      <dsp:nvSpPr>
        <dsp:cNvPr id="0" name=""/>
        <dsp:cNvSpPr/>
      </dsp:nvSpPr>
      <dsp:spPr>
        <a:xfrm>
          <a:off x="0" y="3769"/>
          <a:ext cx="10655300" cy="802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2815F-47F1-410E-94AB-046BCEA248CF}">
      <dsp:nvSpPr>
        <dsp:cNvPr id="0" name=""/>
        <dsp:cNvSpPr/>
      </dsp:nvSpPr>
      <dsp:spPr>
        <a:xfrm>
          <a:off x="242850" y="184401"/>
          <a:ext cx="441546" cy="441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94303-106E-4571-AD62-4B1972525177}">
      <dsp:nvSpPr>
        <dsp:cNvPr id="0" name=""/>
        <dsp:cNvSpPr/>
      </dsp:nvSpPr>
      <dsp:spPr>
        <a:xfrm>
          <a:off x="927248" y="3769"/>
          <a:ext cx="9728051" cy="80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64" tIns="84964" rIns="84964" bIns="8496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Troen på, at man ikke bliver ydmyget eller straffet, hvis man taler om fejl, tvivl, spørgsmål, uenighed, ideer mm</a:t>
          </a:r>
          <a:endParaRPr lang="en-US" sz="1600" kern="1200" dirty="0"/>
        </a:p>
      </dsp:txBody>
      <dsp:txXfrm>
        <a:off x="927248" y="3769"/>
        <a:ext cx="9728051" cy="802812"/>
      </dsp:txXfrm>
    </dsp:sp>
    <dsp:sp modelId="{D3B7CFD1-A00B-4303-A9B9-F9A17252D33A}">
      <dsp:nvSpPr>
        <dsp:cNvPr id="0" name=""/>
        <dsp:cNvSpPr/>
      </dsp:nvSpPr>
      <dsp:spPr>
        <a:xfrm>
          <a:off x="0" y="1007284"/>
          <a:ext cx="10655300" cy="802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D5FF8-3596-4955-95B0-1FFE47652DF7}">
      <dsp:nvSpPr>
        <dsp:cNvPr id="0" name=""/>
        <dsp:cNvSpPr/>
      </dsp:nvSpPr>
      <dsp:spPr>
        <a:xfrm>
          <a:off x="242850" y="1187917"/>
          <a:ext cx="441546" cy="441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D310C-08BF-459C-B741-9E260349A08B}">
      <dsp:nvSpPr>
        <dsp:cNvPr id="0" name=""/>
        <dsp:cNvSpPr/>
      </dsp:nvSpPr>
      <dsp:spPr>
        <a:xfrm>
          <a:off x="927248" y="1007284"/>
          <a:ext cx="9728051" cy="80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64" tIns="84964" rIns="84964" bIns="8496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Udtryk for en gruppenorm, som i større eller mindre grad kan præge en arbejdspladskultur, og den udvikles gennem vores daglige samarbejde og kommunikation med hinanden – altså i vores daglige arbejdsliv</a:t>
          </a:r>
          <a:endParaRPr lang="en-US" sz="1600" kern="1200" dirty="0"/>
        </a:p>
      </dsp:txBody>
      <dsp:txXfrm>
        <a:off x="927248" y="1007284"/>
        <a:ext cx="9728051" cy="802812"/>
      </dsp:txXfrm>
    </dsp:sp>
    <dsp:sp modelId="{A9825F9B-69A7-4C64-8BC0-CDFDBFDB453A}">
      <dsp:nvSpPr>
        <dsp:cNvPr id="0" name=""/>
        <dsp:cNvSpPr/>
      </dsp:nvSpPr>
      <dsp:spPr>
        <a:xfrm>
          <a:off x="0" y="2010800"/>
          <a:ext cx="10655300" cy="802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132B8-1299-4762-94DF-C95C1B4950D5}">
      <dsp:nvSpPr>
        <dsp:cNvPr id="0" name=""/>
        <dsp:cNvSpPr/>
      </dsp:nvSpPr>
      <dsp:spPr>
        <a:xfrm>
          <a:off x="242850" y="2191433"/>
          <a:ext cx="441546" cy="441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5B329-4FD3-47D0-A734-4A9A5CBC40EF}">
      <dsp:nvSpPr>
        <dsp:cNvPr id="0" name=""/>
        <dsp:cNvSpPr/>
      </dsp:nvSpPr>
      <dsp:spPr>
        <a:xfrm>
          <a:off x="927248" y="2010800"/>
          <a:ext cx="9728051" cy="80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64" tIns="84964" rIns="84964" bIns="8496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En arbejdspladskultur, hvor mennesker er trygge ved at udtrykke sig og være sig selv – og ikke vælger at forholde sig tavse </a:t>
          </a:r>
          <a:endParaRPr lang="en-US" sz="1600" kern="1200" dirty="0"/>
        </a:p>
      </dsp:txBody>
      <dsp:txXfrm>
        <a:off x="927248" y="2010800"/>
        <a:ext cx="9728051" cy="802812"/>
      </dsp:txXfrm>
    </dsp:sp>
    <dsp:sp modelId="{5FCCF35A-9273-4149-BC55-9FD493CDD1E0}">
      <dsp:nvSpPr>
        <dsp:cNvPr id="0" name=""/>
        <dsp:cNvSpPr/>
      </dsp:nvSpPr>
      <dsp:spPr>
        <a:xfrm>
          <a:off x="0" y="3014315"/>
          <a:ext cx="10655300" cy="802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8D741-22E3-4819-925C-E5C554A261B1}">
      <dsp:nvSpPr>
        <dsp:cNvPr id="0" name=""/>
        <dsp:cNvSpPr/>
      </dsp:nvSpPr>
      <dsp:spPr>
        <a:xfrm>
          <a:off x="242850" y="3194948"/>
          <a:ext cx="441546" cy="4415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FE0B8-8B85-44C6-94A2-DF2AF68546FC}">
      <dsp:nvSpPr>
        <dsp:cNvPr id="0" name=""/>
        <dsp:cNvSpPr/>
      </dsp:nvSpPr>
      <dsp:spPr>
        <a:xfrm>
          <a:off x="927248" y="3014315"/>
          <a:ext cx="9728051" cy="80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64" tIns="84964" rIns="84964" bIns="8496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Det har ikke negative konsekvenser at dele tvivl, uenighed mv. Det bruges i stedet konstruktivt ind i arbejdet/samarbejdet og bidrager dermed positivt til læring, præstation, engagement og trivsel – et godt psykisk arbejdsmiljø</a:t>
          </a:r>
          <a:endParaRPr lang="en-US" sz="1600" kern="1200" dirty="0"/>
        </a:p>
      </dsp:txBody>
      <dsp:txXfrm>
        <a:off x="927248" y="3014315"/>
        <a:ext cx="9728051" cy="802812"/>
      </dsp:txXfrm>
    </dsp:sp>
    <dsp:sp modelId="{C216023D-3B81-42E5-951B-ED8500763296}">
      <dsp:nvSpPr>
        <dsp:cNvPr id="0" name=""/>
        <dsp:cNvSpPr/>
      </dsp:nvSpPr>
      <dsp:spPr>
        <a:xfrm>
          <a:off x="0" y="4017831"/>
          <a:ext cx="10655300" cy="802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7A927-9703-412F-9B05-5FA7D84C515E}">
      <dsp:nvSpPr>
        <dsp:cNvPr id="0" name=""/>
        <dsp:cNvSpPr/>
      </dsp:nvSpPr>
      <dsp:spPr>
        <a:xfrm>
          <a:off x="242850" y="4198464"/>
          <a:ext cx="441546" cy="4415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6FDF9-CCEC-4DA2-85CC-DC6B408CF253}">
      <dsp:nvSpPr>
        <dsp:cNvPr id="0" name=""/>
        <dsp:cNvSpPr/>
      </dsp:nvSpPr>
      <dsp:spPr>
        <a:xfrm>
          <a:off x="927248" y="4017831"/>
          <a:ext cx="9728051" cy="80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64" tIns="84964" rIns="84964" bIns="8496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baseline="0" dirty="0"/>
            <a:t>Psykologisk tryghed på vores arbejdsplads er noget vi alle bidrager til gennem vores daglige kommunikation og interaktion med hinanden</a:t>
          </a:r>
          <a:endParaRPr lang="en-US" sz="1600" kern="1200" dirty="0"/>
        </a:p>
      </dsp:txBody>
      <dsp:txXfrm>
        <a:off x="927248" y="4017831"/>
        <a:ext cx="9728051" cy="80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327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770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660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EBE1-E6D1-4D40-A213-703790366C63}" type="slidenum">
              <a:rPr lang="da-DK" smtClean="0">
                <a:latin typeface="Arial" pitchFamily="34" charset="0"/>
              </a:rPr>
              <a:pPr/>
              <a:t>2</a:t>
            </a:fld>
            <a:endParaRPr lang="da-DK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/>
          <a:lstStyle/>
          <a:p>
            <a:pPr eaLnBrk="1" hangingPunct="1"/>
            <a:endParaRPr lang="da-DK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9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268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350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429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Amy Edmondsen, som er professor i </a:t>
            </a:r>
            <a:r>
              <a:rPr lang="da-DK" dirty="0" err="1"/>
              <a:t>Leadership</a:t>
            </a:r>
            <a:r>
              <a:rPr lang="da-DK" dirty="0"/>
              <a:t> and Management på Harvard Business school, er en af dem som har forsket mest i begrebet psykologisk tryghed ikke mindst på hospitaler.  Hendes definition af psykologisk tryghed er; en fælles overbevisning om at det er trygt at løbe en interpersonel risiko i arbejdsfællesskabet. At man ikke skal behøve frygte at blive latterliggjort, hånet eller straffet, fordi man fremfør sine synspunkter.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363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Selvom alle griner af en bemærkning – også den bemærkningen er møntet på – så kan den godt være krænkende. Måske griner personen kun for at bevare ansigt?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3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Danjal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87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459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7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29-01-2024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29-01-2024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29-01-2024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29-01-2024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+4597666264</a:t>
            </a:r>
            <a:endParaRPr lang="da-DK" sz="2400" dirty="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l.hoelgaard@rn.dk</a:t>
            </a:r>
            <a:endParaRPr lang="da-DK" sz="2400" dirty="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Postgraduat Uddannelse</a:t>
            </a:r>
            <a:endParaRPr lang="da-DK" sz="2400" dirty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Forskning, uddannelse og innovation</a:t>
            </a:r>
            <a:endParaRPr lang="da-DK" sz="2400" dirty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Aalborg Universitetshospital</a:t>
            </a:r>
            <a:endParaRPr lang="da-DK" sz="2400" dirty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Aalborg Universitetshospital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Forskning, uddannelse og innovation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Postgraduat Uddannelse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l.hoelgaard@rn.dk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+4597666264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l"/>
            <a:r>
              <a:rPr lang="da-DK" sz="5000" b="1" cap="all" spc="500" baseline="0">
                <a:solidFill>
                  <a:srgbClr val="FFFFFF"/>
                </a:solidFill>
              </a:rPr>
              <a:t>Lotte Hoelgaard Christensen</a:t>
            </a:r>
            <a:endParaRPr lang="da-DK" sz="5000" b="1" cap="all" spc="500" baseline="0" dirty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>
                <a:solidFill>
                  <a:srgbClr val="FFFFFF"/>
                </a:solidFill>
              </a:rPr>
              <a:t>Sekretær (AC) for Udd.koordinerende overlæge</a:t>
            </a:r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 err="1"/>
              <a:t>Second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 err="1"/>
              <a:t>Third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 err="1"/>
              <a:t>Fifth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841E-5726-4D5A-BEB9-108A475D854B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65108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dholdsobjek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260350"/>
            <a:ext cx="10972800" cy="1081088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27051" y="1600200"/>
            <a:ext cx="5425016" cy="434975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155267" y="1600200"/>
            <a:ext cx="5427133" cy="434975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133351" y="6092825"/>
            <a:ext cx="3369733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22. november 2007</a:t>
            </a:r>
          </a:p>
          <a:p>
            <a:pPr>
              <a:defRPr/>
            </a:pPr>
            <a:r>
              <a:rPr lang="da-DK"/>
              <a:t>Møde i Det Regionale Råd</a:t>
            </a: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>
          <a:xfrm>
            <a:off x="0" y="73025"/>
            <a:ext cx="21590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9EA3-FB7B-4968-B315-1B8EEEB1BB9C}" type="datetime1">
              <a:rPr lang="da-DK"/>
              <a:pPr>
                <a:defRPr/>
              </a:pPr>
              <a:t>29-01-2024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11643784" y="73025"/>
            <a:ext cx="548216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4959-7E8F-45D2-AEA7-D543A392C69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43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29-01-2024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to indholdsobjekt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1" y="260350"/>
            <a:ext cx="10972800" cy="1081088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27051" y="1600201"/>
            <a:ext cx="5425016" cy="209867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527051" y="3851276"/>
            <a:ext cx="5425016" cy="209867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half" idx="3"/>
          </p:nvPr>
        </p:nvSpPr>
        <p:spPr>
          <a:xfrm>
            <a:off x="6155267" y="1600200"/>
            <a:ext cx="5427133" cy="434975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>
          <a:xfrm>
            <a:off x="133351" y="6092825"/>
            <a:ext cx="3369733" cy="28733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22. november 2007</a:t>
            </a:r>
          </a:p>
          <a:p>
            <a:r>
              <a:rPr lang="da-DK"/>
              <a:t>Møde i Det Regionale Råd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1"/>
          </p:nvPr>
        </p:nvSpPr>
        <p:spPr>
          <a:xfrm>
            <a:off x="0" y="73025"/>
            <a:ext cx="2159000" cy="215900"/>
          </a:xfrm>
        </p:spPr>
        <p:txBody>
          <a:bodyPr/>
          <a:lstStyle>
            <a:lvl1pPr>
              <a:defRPr/>
            </a:lvl1pPr>
          </a:lstStyle>
          <a:p>
            <a:fld id="{CD552031-1FDC-45CD-94AD-B65AB2FFAAAD}" type="datetime1">
              <a:rPr lang="da-DK"/>
              <a:pPr/>
              <a:t>29-01-2024</a:t>
            </a:fld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11643784" y="73025"/>
            <a:ext cx="548216" cy="215900"/>
          </a:xfrm>
        </p:spPr>
        <p:txBody>
          <a:bodyPr/>
          <a:lstStyle>
            <a:lvl1pPr>
              <a:defRPr/>
            </a:lvl1pPr>
          </a:lstStyle>
          <a:p>
            <a:fld id="{BCD0581E-B2BA-4B6F-A07E-CC04A33BF55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755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bulle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1051560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3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29-01-2024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8" name="Text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29-01-2024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29-01-2024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8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29-01-2024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29-01-2024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9" r:id="rId15"/>
    <p:sldLayoutId id="2147483655" r:id="rId16"/>
    <p:sldLayoutId id="2147483654" r:id="rId17"/>
    <p:sldLayoutId id="2147483670" r:id="rId18"/>
    <p:sldLayoutId id="2147483671" r:id="rId19"/>
    <p:sldLayoutId id="214748367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.hoelgaard@rn.d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imaryColor"/>
          <p:cNvSpPr/>
          <p:nvPr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0" name="TitlepagePicture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4" name="SecondaryColor"/>
          <p:cNvSpPr/>
          <p:nvPr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5" name="Femte eleme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6" name="Institutlinje"/>
          <p:cNvSpPr/>
          <p:nvPr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7" name="(n) 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8" name="LogoPPT"/>
          <p:cNvSpPr/>
          <p:nvPr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1" name="LogoPPT_bmkAr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3-timersmødet 2024</a:t>
            </a:r>
          </a:p>
        </p:txBody>
      </p:sp>
    </p:spTree>
    <p:extLst>
      <p:ext uri="{BB962C8B-B14F-4D97-AF65-F5344CB8AC3E}">
        <p14:creationId xmlns:p14="http://schemas.microsoft.com/office/powerpoint/2010/main" val="74580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Hånd plante">
            <a:extLst>
              <a:ext uri="{FF2B5EF4-FFF2-40B4-BE49-F238E27FC236}">
                <a16:creationId xmlns:a16="http://schemas.microsoft.com/office/drawing/2014/main" id="{1F3574F7-8A5E-7D2D-4625-3B7E8B7D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22" y="-5146"/>
            <a:ext cx="1256813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1A1242-72AC-E682-8D58-F7A1E0BB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17" y="356552"/>
            <a:ext cx="11597257" cy="577726"/>
          </a:xfrm>
        </p:spPr>
        <p:txBody>
          <a:bodyPr/>
          <a:lstStyle/>
          <a:p>
            <a:r>
              <a:rPr lang="da-DK" dirty="0"/>
              <a:t>	lav 			psykologisk tryghed 		høj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AB646D-1B25-7B02-AC14-35B2290C5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17" y="1396843"/>
            <a:ext cx="3879712" cy="5065840"/>
          </a:xfrm>
        </p:spPr>
        <p:txBody>
          <a:bodyPr/>
          <a:lstStyle/>
          <a:p>
            <a:r>
              <a:rPr lang="da-DK" dirty="0"/>
              <a:t>Defensiv medicin: </a:t>
            </a:r>
          </a:p>
          <a:p>
            <a:pPr lvl="1"/>
            <a:r>
              <a:rPr lang="da-DK" dirty="0"/>
              <a:t>Medicinsk unødvendige behandlinger og undersøgelser </a:t>
            </a:r>
          </a:p>
          <a:p>
            <a:r>
              <a:rPr lang="da-DK" dirty="0"/>
              <a:t>Lav tillid</a:t>
            </a:r>
          </a:p>
          <a:p>
            <a:r>
              <a:rPr lang="da-DK" dirty="0"/>
              <a:t>Få </a:t>
            </a:r>
            <a:r>
              <a:rPr lang="da-DK" dirty="0" err="1"/>
              <a:t>UTH’er</a:t>
            </a:r>
            <a:r>
              <a:rPr lang="da-DK" dirty="0"/>
              <a:t> - frygter repressalier/straf</a:t>
            </a:r>
          </a:p>
          <a:p>
            <a:r>
              <a:rPr lang="da-DK" dirty="0"/>
              <a:t>Dårlig arbejdsmiljø - højt sygefravær</a:t>
            </a:r>
          </a:p>
          <a:p>
            <a:r>
              <a:rPr lang="da-DK" dirty="0"/>
              <a:t>Alene =&gt; Stress/belastningsreaktion 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D61C593-9D87-BB7F-4789-9EB4E3DF4D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92277" y="1086673"/>
            <a:ext cx="4306957" cy="5678557"/>
          </a:xfrm>
        </p:spPr>
        <p:txBody>
          <a:bodyPr/>
          <a:lstStyle/>
          <a:p>
            <a:pPr lvl="1"/>
            <a:r>
              <a:rPr lang="da-DK" dirty="0"/>
              <a:t>Højt til loftet - plads til idéer, innovation </a:t>
            </a:r>
          </a:p>
          <a:p>
            <a:pPr lvl="1"/>
            <a:r>
              <a:rPr lang="da-DK" dirty="0"/>
              <a:t>Fremdrift - fokus på kerneopgaven</a:t>
            </a:r>
          </a:p>
          <a:p>
            <a:pPr lvl="1"/>
            <a:r>
              <a:rPr lang="da-DK" dirty="0"/>
              <a:t>Høj patientsikkerhed</a:t>
            </a:r>
          </a:p>
          <a:p>
            <a:pPr lvl="2"/>
            <a:r>
              <a:rPr lang="da-DK" sz="1800" dirty="0"/>
              <a:t>Medarbejderen tør udtrykke sine synspunkter/tvivl</a:t>
            </a:r>
          </a:p>
          <a:p>
            <a:pPr lvl="2"/>
            <a:r>
              <a:rPr lang="da-DK" sz="1800" dirty="0"/>
              <a:t>Tør bede om hjælp/</a:t>
            </a:r>
            <a:r>
              <a:rPr lang="da-DK" sz="1800" dirty="0" err="1"/>
              <a:t>second</a:t>
            </a:r>
            <a:r>
              <a:rPr lang="da-DK" sz="1800" dirty="0"/>
              <a:t> opinion  </a:t>
            </a:r>
            <a:endParaRPr lang="da-DK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a-DK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a-DK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eamet tør tale om, og begå fejl uden frygt – mange </a:t>
            </a:r>
            <a:r>
              <a:rPr lang="da-DK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UTH’er</a:t>
            </a:r>
            <a:r>
              <a:rPr lang="da-DK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a-DK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(= læring)</a:t>
            </a:r>
            <a:endParaRPr lang="da-DK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a-DK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Godt arbejdsmiljø - l</a:t>
            </a:r>
            <a:r>
              <a:rPr lang="da-DK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avt sygefravær</a:t>
            </a:r>
          </a:p>
          <a:p>
            <a:pPr lvl="1"/>
            <a:r>
              <a:rPr lang="da-DK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da-DK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 naturligt at give og modtage </a:t>
            </a:r>
            <a:r>
              <a:rPr lang="da-DK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feedback/kompetencevurdering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D50B6AF-99A0-9983-A33D-B6C0F3587D79}"/>
              </a:ext>
            </a:extLst>
          </p:cNvPr>
          <p:cNvSpPr txBox="1"/>
          <p:nvPr/>
        </p:nvSpPr>
        <p:spPr>
          <a:xfrm>
            <a:off x="10448365" y="6562821"/>
            <a:ext cx="1425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i="1" dirty="0">
                <a:latin typeface="Arial" panose="020B0604020202020204" pitchFamily="34" charset="0"/>
                <a:cs typeface="Arial" panose="020B0604020202020204" pitchFamily="34" charset="0"/>
              </a:rPr>
              <a:t>Amy C. </a:t>
            </a:r>
            <a:r>
              <a:rPr lang="da-DK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Edmondson</a:t>
            </a:r>
            <a:endParaRPr lang="da-DK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0FC949D2-958D-D1C1-82E2-ED86D0F7D246}"/>
              </a:ext>
            </a:extLst>
          </p:cNvPr>
          <p:cNvSpPr/>
          <p:nvPr/>
        </p:nvSpPr>
        <p:spPr>
          <a:xfrm>
            <a:off x="2662518" y="649943"/>
            <a:ext cx="978408" cy="28433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C4AD3251-CB3B-5B16-70E4-58EEFBCF5B82}"/>
              </a:ext>
            </a:extLst>
          </p:cNvPr>
          <p:cNvSpPr/>
          <p:nvPr/>
        </p:nvSpPr>
        <p:spPr>
          <a:xfrm>
            <a:off x="8229600" y="642421"/>
            <a:ext cx="978408" cy="29185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428789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356552"/>
            <a:ext cx="10656887" cy="507048"/>
          </a:xfrm>
        </p:spPr>
        <p:txBody>
          <a:bodyPr/>
          <a:lstStyle/>
          <a:p>
            <a:pPr eaLnBrk="1" hangingPunct="1"/>
            <a:br>
              <a:rPr lang="da-DK" b="0" dirty="0"/>
            </a:br>
            <a:r>
              <a:rPr lang="da-DK" dirty="0"/>
              <a:t>Individuelle refleksioner	- OBS: positiv tilgang!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1335037"/>
            <a:ext cx="10655999" cy="5127659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da-DK" sz="1800" b="1" dirty="0">
                <a:solidFill>
                  <a:srgbClr val="E37222"/>
                </a:solidFill>
              </a:rPr>
              <a:t>			</a:t>
            </a:r>
            <a:r>
              <a:rPr lang="da-DK" sz="1800" b="1" dirty="0">
                <a:solidFill>
                  <a:schemeClr val="accent1"/>
                </a:solidFill>
              </a:rPr>
              <a:t>Gå sammen to og to. </a:t>
            </a:r>
            <a:br>
              <a:rPr lang="da-DK" sz="1800" dirty="0"/>
            </a:br>
            <a:endParaRPr lang="da-DK" sz="1800" dirty="0"/>
          </a:p>
          <a:p>
            <a:pPr marL="533400" indent="-533400">
              <a:lnSpc>
                <a:spcPct val="80000"/>
              </a:lnSpc>
              <a:buNone/>
            </a:pPr>
            <a:r>
              <a:rPr lang="da-DK" sz="1800" dirty="0"/>
              <a:t>			Først bruger I </a:t>
            </a:r>
            <a:r>
              <a:rPr lang="da-DK" sz="1800" b="1" dirty="0">
                <a:solidFill>
                  <a:schemeClr val="accent1"/>
                </a:solidFill>
              </a:rPr>
              <a:t>5 min. hver for sig </a:t>
            </a:r>
            <a:r>
              <a:rPr lang="da-DK" sz="1800" dirty="0"/>
              <a:t>til at reflektere over nedenstående spørgsmål 			(nedskriv små sætninger, der kan illustrere dine svar).</a:t>
            </a:r>
          </a:p>
          <a:p>
            <a:pPr marL="533400" indent="-533400">
              <a:lnSpc>
                <a:spcPct val="80000"/>
              </a:lnSpc>
              <a:buNone/>
            </a:pPr>
            <a:endParaRPr lang="da-DK" sz="1800" dirty="0"/>
          </a:p>
          <a:p>
            <a:pPr marL="533400" indent="-533400">
              <a:lnSpc>
                <a:spcPct val="80000"/>
              </a:lnSpc>
              <a:buNone/>
            </a:pPr>
            <a:r>
              <a:rPr lang="da-DK" sz="1800" dirty="0"/>
              <a:t> </a:t>
            </a:r>
          </a:p>
          <a:p>
            <a:pPr marL="533400" indent="-533400">
              <a:lnSpc>
                <a:spcPct val="80000"/>
              </a:lnSpc>
              <a:spcAft>
                <a:spcPts val="600"/>
              </a:spcAft>
              <a:buNone/>
            </a:pPr>
            <a:r>
              <a:rPr lang="da-DK" sz="1800" b="1" dirty="0">
                <a:solidFill>
                  <a:schemeClr val="accent1"/>
                </a:solidFill>
              </a:rPr>
              <a:t>Herefter interviewer I hinanden i 2 x 10 min:</a:t>
            </a:r>
            <a:endParaRPr lang="da-DK" sz="1800" b="1" dirty="0"/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>
                <a:ea typeface="Times New Roman" pitchFamily="18" charset="0"/>
                <a:cs typeface="Courier New" pitchFamily="49" charset="0"/>
              </a:rPr>
              <a:t>Når du tænker tilbage på din tid i den afdeling, du er i nu – hvilke 2-3 gode oplevelser vil du så fremhæve i forhold til </a:t>
            </a:r>
            <a:r>
              <a:rPr lang="da-DK" sz="1800" b="1" dirty="0">
                <a:ea typeface="Times New Roman" pitchFamily="18" charset="0"/>
                <a:cs typeface="Courier New" pitchFamily="49" charset="0"/>
              </a:rPr>
              <a:t>psykologisk tryghed i arbejdsfællesskabet</a:t>
            </a:r>
            <a:r>
              <a:rPr lang="da-DK" sz="1800" dirty="0">
                <a:ea typeface="Times New Roman" pitchFamily="18" charset="0"/>
                <a:cs typeface="Courier New" pitchFamily="49" charset="0"/>
              </a:rPr>
              <a:t>?</a:t>
            </a:r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da-DK" sz="1800" dirty="0">
              <a:ea typeface="Times New Roman" pitchFamily="18" charset="0"/>
              <a:cs typeface="Courier New" pitchFamily="49" charset="0"/>
            </a:endParaRPr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da-DK" sz="1800" dirty="0">
                <a:ea typeface="Times New Roman" pitchFamily="18" charset="0"/>
                <a:cs typeface="Courier New" pitchFamily="49" charset="0"/>
              </a:rPr>
              <a:t>Hvad gjorde du og hvad gjorde andre (ledelsen, den uddannelsesansvarlige overlæge, din vejleder, den uddannelseskoordinerende yngre læge, andre overlæger/afdelingslæger/uddannelseslæger), der bidrog til, at det blev til gode oplevelser?</a:t>
            </a:r>
            <a:br>
              <a:rPr lang="da-DK" sz="1800" dirty="0">
                <a:ea typeface="Times New Roman" pitchFamily="18" charset="0"/>
                <a:cs typeface="Courier New" pitchFamily="49" charset="0"/>
              </a:rPr>
            </a:br>
            <a:endParaRPr lang="da-DK" sz="1800" dirty="0">
              <a:ea typeface="Times New Roman" pitchFamily="18" charset="0"/>
              <a:cs typeface="Courier New" pitchFamily="49" charset="0"/>
            </a:endParaRPr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da-DK" sz="1800" dirty="0">
                <a:ea typeface="Times New Roman" pitchFamily="18" charset="0"/>
                <a:cs typeface="Courier New" pitchFamily="49" charset="0"/>
              </a:rPr>
              <a:t>Har du på den baggrund forslag til initiativer, som kan medvirke til at styrke den psykologiske tryghed i arbejdsfællesskabet – </a:t>
            </a:r>
            <a:r>
              <a:rPr lang="da-DK" sz="1800">
                <a:ea typeface="Times New Roman" pitchFamily="18" charset="0"/>
                <a:cs typeface="Courier New" pitchFamily="49" charset="0"/>
              </a:rPr>
              <a:t>og dermed </a:t>
            </a:r>
            <a:r>
              <a:rPr lang="da-DK" sz="1800" dirty="0">
                <a:ea typeface="Times New Roman" pitchFamily="18" charset="0"/>
                <a:cs typeface="Courier New" pitchFamily="49" charset="0"/>
              </a:rPr>
              <a:t>uddannelsen af den enkelte uddannelseslæge?</a:t>
            </a:r>
            <a:br>
              <a:rPr lang="da-DK" sz="1800" dirty="0">
                <a:ea typeface="Times New Roman" pitchFamily="18" charset="0"/>
                <a:cs typeface="Courier New" pitchFamily="49" charset="0"/>
              </a:rPr>
            </a:br>
            <a:endParaRPr lang="da-DK" sz="1800" dirty="0">
              <a:ea typeface="Times New Roman" pitchFamily="18" charset="0"/>
              <a:cs typeface="Courier New" pitchFamily="49" charset="0"/>
            </a:endParaRPr>
          </a:p>
          <a:p>
            <a:pPr marL="831600" lvl="2" indent="-4572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da-DK" sz="1800" dirty="0">
                <a:ea typeface="Times New Roman" pitchFamily="18" charset="0"/>
                <a:cs typeface="Courier New" pitchFamily="49" charset="0"/>
              </a:rPr>
              <a:t>Hvilken effekt vil initiativerne få?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2"/>
            </a:pPr>
            <a:endParaRPr lang="da-DK" sz="1600" dirty="0"/>
          </a:p>
          <a:p>
            <a:pPr marL="533400" indent="-533400">
              <a:lnSpc>
                <a:spcPct val="80000"/>
              </a:lnSpc>
              <a:buNone/>
            </a:pPr>
            <a:endParaRPr lang="da-DK" sz="1600" dirty="0"/>
          </a:p>
          <a:p>
            <a:pPr marL="533400" indent="-533400">
              <a:lnSpc>
                <a:spcPct val="80000"/>
              </a:lnSpc>
              <a:buNone/>
            </a:pPr>
            <a:endParaRPr lang="da-DK" sz="1800" dirty="0"/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0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Billede 2" descr="Et billede, der indeholder person, mand, indendørs&#10;&#10;Automatisk genereret beskrivelse">
            <a:extLst>
              <a:ext uri="{FF2B5EF4-FFF2-40B4-BE49-F238E27FC236}">
                <a16:creationId xmlns:a16="http://schemas.microsoft.com/office/drawing/2014/main" id="{4BB45511-964E-4F0A-97A7-548572070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 b="6939"/>
          <a:stretch/>
        </p:blipFill>
        <p:spPr>
          <a:xfrm>
            <a:off x="1047446" y="1335037"/>
            <a:ext cx="1235188" cy="15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356552"/>
            <a:ext cx="10656887" cy="500881"/>
          </a:xfrm>
        </p:spPr>
        <p:txBody>
          <a:bodyPr/>
          <a:lstStyle/>
          <a:p>
            <a:pPr eaLnBrk="1" hangingPunct="1"/>
            <a:r>
              <a:rPr lang="da-DK" dirty="0"/>
              <a:t>Gruppediskussioner - gruppeark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1449493"/>
            <a:ext cx="10655999" cy="501320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None/>
            </a:pPr>
            <a:r>
              <a:rPr lang="da-DK" sz="1800" b="1" dirty="0">
                <a:solidFill>
                  <a:srgbClr val="EC8200"/>
                </a:solidFill>
              </a:rPr>
              <a:t>				</a:t>
            </a:r>
            <a:r>
              <a:rPr lang="da-DK" sz="1800" b="1" dirty="0">
                <a:solidFill>
                  <a:schemeClr val="accent1"/>
                </a:solidFill>
              </a:rPr>
              <a:t>Gå sammen med 2 - 4 andre par: </a:t>
            </a:r>
          </a:p>
          <a:p>
            <a:pPr marL="533400" indent="-533400">
              <a:spcBef>
                <a:spcPts val="0"/>
              </a:spcBef>
              <a:buNone/>
            </a:pPr>
            <a:r>
              <a:rPr lang="da-DK" sz="1800" dirty="0"/>
              <a:t>				(såfremt I kun er få læger i afdelingen, kan dette foregå i plenum, men det 			er vigtigt, at gruppearket udfyldes)</a:t>
            </a:r>
          </a:p>
          <a:p>
            <a:pPr marL="533400" indent="-533400">
              <a:spcBef>
                <a:spcPts val="0"/>
              </a:spcBef>
              <a:buNone/>
            </a:pPr>
            <a:r>
              <a:rPr lang="da-DK" sz="1800" dirty="0"/>
              <a:t>				</a:t>
            </a:r>
          </a:p>
          <a:p>
            <a:pPr marL="533400" indent="-533400">
              <a:spcBef>
                <a:spcPts val="0"/>
              </a:spcBef>
              <a:buNone/>
            </a:pPr>
            <a:r>
              <a:rPr lang="da-DK" sz="1800" dirty="0"/>
              <a:t>				</a:t>
            </a:r>
            <a:r>
              <a:rPr lang="da-DK" sz="1800" b="1" dirty="0">
                <a:solidFill>
                  <a:schemeClr val="accent1"/>
                </a:solidFill>
              </a:rPr>
              <a:t>Husk fokus på temaet psykologis tryghed</a:t>
            </a:r>
            <a:endParaRPr lang="da-DK" sz="1800" dirty="0"/>
          </a:p>
          <a:p>
            <a:pPr marL="533400" indent="-533400">
              <a:spcBef>
                <a:spcPts val="0"/>
              </a:spcBef>
              <a:buNone/>
            </a:pPr>
            <a:endParaRPr lang="da-DK" sz="1800" dirty="0"/>
          </a:p>
          <a:p>
            <a:pPr marL="533400" indent="-533400">
              <a:lnSpc>
                <a:spcPct val="80000"/>
              </a:lnSpc>
              <a:buNone/>
            </a:pPr>
            <a:endParaRPr lang="da-DK" sz="1800" b="1" dirty="0"/>
          </a:p>
          <a:p>
            <a:pPr marL="533400" indent="-533400">
              <a:lnSpc>
                <a:spcPct val="80000"/>
              </a:lnSpc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Fortæl om jeres gode og mindre gode oplevelser, om forslag til ændringer, der vil gøre en forskel, samt mulige effekt, hvis ændringer gennemføres. </a:t>
            </a:r>
          </a:p>
          <a:p>
            <a:pPr marL="533400" indent="-533400">
              <a:lnSpc>
                <a:spcPct val="80000"/>
              </a:lnSpc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Formuler gruppens fælles oplevelser (gode og mindre gode) omkring uddannelsen. Nedskriv i Gruppeark.</a:t>
            </a:r>
          </a:p>
          <a:p>
            <a:pPr marL="533400" indent="-533400">
              <a:lnSpc>
                <a:spcPct val="80000"/>
              </a:lnSpc>
              <a:spcAft>
                <a:spcPts val="3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Formuler gruppens forslag til ændringer, der vil gøre en forskel, eller som I formoder vil gøre det. Hvilke mulige effekter forventer I? Nedskriv i Gruppeark.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Forbered jeres fremlæggelse til plenum, hvor handlingsplanen laves.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-6167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Billede 4" descr="Et billede, der indeholder person, indendørs, personer&#10;&#10;Automatisk genereret beskrivelse">
            <a:extLst>
              <a:ext uri="{FF2B5EF4-FFF2-40B4-BE49-F238E27FC236}">
                <a16:creationId xmlns:a16="http://schemas.microsoft.com/office/drawing/2014/main" id="{84EF5743-872E-4897-B2EB-AF7D9B847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7" y="1449493"/>
            <a:ext cx="2430018" cy="16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8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356552"/>
            <a:ext cx="10656887" cy="571395"/>
          </a:xfrm>
        </p:spPr>
        <p:txBody>
          <a:bodyPr/>
          <a:lstStyle/>
          <a:p>
            <a:pPr eaLnBrk="1" hangingPunct="1"/>
            <a:r>
              <a:rPr lang="da-DK" dirty="0"/>
              <a:t>Plenum – uddannelseslægernes handlingsplan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5174" y="1273382"/>
            <a:ext cx="10655999" cy="5189314"/>
          </a:xfrm>
        </p:spPr>
        <p:txBody>
          <a:bodyPr/>
          <a:lstStyle/>
          <a:p>
            <a:pPr marL="2693988" lvl="8" indent="0">
              <a:lnSpc>
                <a:spcPct val="80000"/>
              </a:lnSpc>
              <a:buNone/>
              <a:defRPr/>
            </a:pPr>
            <a:r>
              <a:rPr lang="da-DK" sz="1800" dirty="0">
                <a:solidFill>
                  <a:schemeClr val="tx1"/>
                </a:solidFill>
              </a:rPr>
              <a:t>På baggrund af gruppernes arbejde skal vi blive enige i plenum om, hvilke initiativer vi vil arbejde videre med. </a:t>
            </a:r>
          </a:p>
          <a:p>
            <a:pPr marL="2693988" lvl="8" indent="0">
              <a:lnSpc>
                <a:spcPct val="80000"/>
              </a:lnSpc>
              <a:buNone/>
              <a:defRPr/>
            </a:pPr>
            <a:r>
              <a:rPr lang="da-DK" sz="1800" dirty="0">
                <a:solidFill>
                  <a:schemeClr val="tx1"/>
                </a:solidFill>
              </a:rPr>
              <a:t>Der kan maksimalt defineres 5 initiativer – hellere kvalitet frem for kvantitet.</a:t>
            </a:r>
          </a:p>
          <a:p>
            <a:pPr marL="2693988" lvl="8" indent="0">
              <a:lnSpc>
                <a:spcPct val="80000"/>
              </a:lnSpc>
              <a:buNone/>
              <a:defRPr/>
            </a:pPr>
            <a:r>
              <a:rPr lang="da-DK" sz="1800" b="1" dirty="0">
                <a:solidFill>
                  <a:schemeClr val="accent1"/>
                </a:solidFill>
              </a:rPr>
              <a:t>Husk fokus på temaet psykologis tryghed</a:t>
            </a:r>
            <a:endParaRPr lang="da-DK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da-DK" sz="1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da-DK" sz="18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sz="1800" dirty="0">
                <a:solidFill>
                  <a:schemeClr val="tx1"/>
                </a:solidFill>
              </a:rPr>
              <a:t>Når </a:t>
            </a:r>
            <a:r>
              <a:rPr lang="da-DK" sz="1800" b="1" dirty="0">
                <a:solidFill>
                  <a:schemeClr val="accent1"/>
                </a:solidFill>
              </a:rPr>
              <a:t>uddannelseslægernes handlingsplan </a:t>
            </a:r>
            <a:r>
              <a:rPr lang="da-DK" sz="1800" dirty="0">
                <a:solidFill>
                  <a:schemeClr val="tx1"/>
                </a:solidFill>
              </a:rPr>
              <a:t>skal udfyldes, er det vigtigt, at vi er opmærksomme på de forskellige niveauer: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da-DK" sz="1800" b="1" dirty="0">
                <a:solidFill>
                  <a:schemeClr val="accent1"/>
                </a:solidFill>
              </a:rPr>
              <a:t>Hvad </a:t>
            </a:r>
            <a:r>
              <a:rPr lang="da-DK" sz="1800" b="1">
                <a:solidFill>
                  <a:schemeClr val="accent1"/>
                </a:solidFill>
              </a:rPr>
              <a:t>kan vi </a:t>
            </a:r>
            <a:r>
              <a:rPr lang="da-DK" sz="1800" b="1" dirty="0">
                <a:solidFill>
                  <a:schemeClr val="accent1"/>
                </a:solidFill>
              </a:rPr>
              <a:t>selv gøre? </a:t>
            </a:r>
            <a:r>
              <a:rPr lang="da-DK" sz="1800" dirty="0">
                <a:solidFill>
                  <a:schemeClr val="accent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(alt, hvad der kan gøres i egne rækker, er vigtigt at få med)</a:t>
            </a:r>
          </a:p>
          <a:p>
            <a:pPr>
              <a:lnSpc>
                <a:spcPct val="80000"/>
              </a:lnSpc>
              <a:spcAft>
                <a:spcPct val="35000"/>
              </a:spcAft>
              <a:buClr>
                <a:schemeClr val="tx1"/>
              </a:buClr>
              <a:defRPr/>
            </a:pPr>
            <a:r>
              <a:rPr lang="da-DK" sz="1800" b="1" dirty="0"/>
              <a:t>Hvem skal eventuelt involveres for at lykkes? </a:t>
            </a:r>
            <a:r>
              <a:rPr lang="da-DK" sz="1800" dirty="0">
                <a:solidFill>
                  <a:schemeClr val="tx1"/>
                </a:solidFill>
              </a:rPr>
              <a:t>(lægekollegaer, afdelingsledelsen, </a:t>
            </a:r>
            <a:r>
              <a:rPr lang="da-DK" sz="1800" dirty="0"/>
              <a:t>H</a:t>
            </a:r>
            <a:r>
              <a:rPr lang="da-DK" sz="1800" dirty="0">
                <a:solidFill>
                  <a:schemeClr val="tx1"/>
                </a:solidFill>
              </a:rPr>
              <a:t>ospitalsledelsen)</a:t>
            </a:r>
            <a:endParaRPr lang="da-DK" sz="1800" b="1" dirty="0">
              <a:solidFill>
                <a:srgbClr val="EC82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da-DK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da-DK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a-DK" sz="1800" i="1" dirty="0"/>
              <a:t>Bemærk, at tovholder ikke nødvendigvis skal være udførende på initiativet, men sørge for at følge op på progressionen.</a:t>
            </a:r>
            <a:endParaRPr lang="da-DK" sz="1800" dirty="0"/>
          </a:p>
          <a:p>
            <a:pPr eaLnBrk="1" hangingPunct="1">
              <a:lnSpc>
                <a:spcPct val="80000"/>
              </a:lnSpc>
              <a:buFont typeface="Futura Bk BT" pitchFamily="34" charset="0"/>
              <a:buNone/>
              <a:defRPr/>
            </a:pPr>
            <a:endParaRPr lang="da-DK" sz="1800" dirty="0"/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-6167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Billede 2" descr="Et billede, der indeholder person, indendørs, personer, værelse&#10;&#10;Automatisk genereret beskrivelse">
            <a:extLst>
              <a:ext uri="{FF2B5EF4-FFF2-40B4-BE49-F238E27FC236}">
                <a16:creationId xmlns:a16="http://schemas.microsoft.com/office/drawing/2014/main" id="{AA657611-4E06-4BBD-93D7-B4816EFA1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7" y="1273382"/>
            <a:ext cx="2430018" cy="16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0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39" y="356552"/>
            <a:ext cx="10656887" cy="507048"/>
          </a:xfrm>
        </p:spPr>
        <p:txBody>
          <a:bodyPr/>
          <a:lstStyle/>
          <a:p>
            <a:pPr eaLnBrk="1" hangingPunct="1"/>
            <a:r>
              <a:rPr lang="da-DK" dirty="0"/>
              <a:t>Program for 3-timersmødet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Velkomst v/ mødeleder 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Præsentation af mødets forløb samt valg af referent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sz="1800" dirty="0"/>
              <a:t>Status siden sidste 3-timersmøde drøftes – med udgangspunkt i YL handleplan fra 2021</a:t>
            </a:r>
          </a:p>
          <a:p>
            <a:pPr marL="0" indent="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sz="1800" dirty="0"/>
              <a:t>	Skema </a:t>
            </a:r>
            <a:r>
              <a:rPr lang="da-DK" sz="1800" b="1" dirty="0"/>
              <a:t>”</a:t>
            </a:r>
            <a:r>
              <a:rPr lang="da-DK" sz="1800" dirty="0">
                <a:solidFill>
                  <a:schemeClr val="accent1"/>
                </a:solidFill>
              </a:rPr>
              <a:t>status siden sidst</a:t>
            </a:r>
            <a:r>
              <a:rPr lang="da-DK" sz="1800" b="1" dirty="0"/>
              <a:t>”</a:t>
            </a:r>
            <a:r>
              <a:rPr lang="da-DK" sz="1800" dirty="0"/>
              <a:t> udfyldes i fællesskab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da-DK" sz="1800" dirty="0"/>
              <a:t>Introduktion til årets tema: Psykologisk tryghed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da-DK" sz="1800" dirty="0"/>
              <a:t>Individuelle refleksioner og 2-mandsgrupperne arbejder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en-US" sz="1800" dirty="0"/>
              <a:t>Pause 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da-DK" sz="1800" dirty="0"/>
              <a:t>Gruppediskussioner: Mindre grupper arbejder</a:t>
            </a:r>
          </a:p>
          <a:p>
            <a:pPr marL="187200" lvl="1" indent="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None/>
            </a:pPr>
            <a:r>
              <a:rPr lang="da-DK" sz="18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	Gruppeark</a:t>
            </a:r>
            <a:r>
              <a:rPr lang="da-DK" sz="1800" dirty="0"/>
              <a:t> udfyldes</a:t>
            </a:r>
          </a:p>
          <a:p>
            <a:pPr marL="533400" indent="-533400">
              <a:lnSpc>
                <a:spcPct val="8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da-DK" sz="1800" dirty="0"/>
              <a:t>Plenum, hvor </a:t>
            </a:r>
            <a:r>
              <a:rPr lang="da-DK" sz="1800" dirty="0">
                <a:solidFill>
                  <a:schemeClr val="accent1"/>
                </a:solidFill>
              </a:rPr>
              <a:t>uddannelseslægernes handlingsplan </a:t>
            </a:r>
            <a:r>
              <a:rPr lang="da-DK" sz="1800" dirty="0"/>
              <a:t>udfærdiges i fællesskab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da-DK" sz="1800" dirty="0"/>
          </a:p>
          <a:p>
            <a:pPr marL="533400" indent="-533400">
              <a:lnSpc>
                <a:spcPct val="80000"/>
              </a:lnSpc>
              <a:buNone/>
            </a:pPr>
            <a:r>
              <a:rPr lang="da-DK" sz="1800" dirty="0"/>
              <a:t>	Efterfølgende sørger mødeleder for at indsende de udfyldte skemaer til afdelingsledelsen og uddannelseskoordinerende overlæge via </a:t>
            </a:r>
            <a:r>
              <a:rPr lang="da-DK" sz="1800" dirty="0">
                <a:hlinkClick r:id="rId4"/>
              </a:rPr>
              <a:t>l.hoelgaard@rn.dk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48680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2368" y="356552"/>
            <a:ext cx="10515458" cy="510222"/>
          </a:xfrm>
        </p:spPr>
        <p:txBody>
          <a:bodyPr/>
          <a:lstStyle/>
          <a:p>
            <a:br>
              <a:rPr lang="da-DK" dirty="0"/>
            </a:br>
            <a:r>
              <a:rPr lang="da-DK" dirty="0"/>
              <a:t>3-timersmøderne 2024</a:t>
            </a:r>
          </a:p>
        </p:txBody>
      </p:sp>
      <p:pic>
        <p:nvPicPr>
          <p:cNvPr id="163843" name="Picture 3" descr="UFL-04-08-0186 fig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482" y="1066644"/>
            <a:ext cx="914400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60371" y="135080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600">
                <a:solidFill>
                  <a:srgbClr val="449BA2"/>
                </a:solidFill>
              </a:rPr>
              <a:t>Initiativ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917721" y="2652556"/>
            <a:ext cx="2447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lang="da-DK" sz="1000">
              <a:solidFill>
                <a:srgbClr val="449BA2"/>
              </a:solidFill>
            </a:endParaRPr>
          </a:p>
          <a:p>
            <a:pPr>
              <a:spcBef>
                <a:spcPct val="30000"/>
              </a:spcBef>
            </a:pPr>
            <a:r>
              <a:rPr lang="da-DK" sz="1600">
                <a:solidFill>
                  <a:srgbClr val="449BA2"/>
                </a:solidFill>
              </a:rPr>
              <a:t>* Konkrete uddannelsesinitiativer + dialog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3721100" y="28527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>
                <a:solidFill>
                  <a:srgbClr val="449BA2"/>
                </a:solidFill>
              </a:rPr>
              <a:t>*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7662633" y="1400018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>
                <a:solidFill>
                  <a:srgbClr val="449BA2"/>
                </a:solidFill>
              </a:rPr>
              <a:t>Konkrete uddannelsesinitiativer + dialog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6437082" y="2623980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600" dirty="0">
                <a:solidFill>
                  <a:srgbClr val="449BA2"/>
                </a:solidFill>
              </a:rPr>
              <a:t>Årlig rapport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7877714" y="4990704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dirty="0">
                <a:solidFill>
                  <a:srgbClr val="449BA2"/>
                </a:solidFill>
              </a:rPr>
              <a:t>3-timersmødet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7086370" y="5719605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 dirty="0">
                <a:solidFill>
                  <a:srgbClr val="449BA2"/>
                </a:solidFill>
              </a:rPr>
              <a:t>Vision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557358" y="5143343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 dirty="0" err="1">
                <a:solidFill>
                  <a:srgbClr val="449BA2"/>
                </a:solidFill>
              </a:rPr>
              <a:t>Facilitering</a:t>
            </a:r>
            <a:endParaRPr lang="da-DK" sz="1600" dirty="0">
              <a:solidFill>
                <a:srgbClr val="449B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0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507048"/>
          </a:xfrm>
        </p:spPr>
        <p:txBody>
          <a:bodyPr/>
          <a:lstStyle/>
          <a:p>
            <a:r>
              <a:rPr lang="da-DK" dirty="0"/>
              <a:t>Status siden sidst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1"/>
                </a:solidFill>
              </a:rPr>
              <a:t>Status siden sidst </a:t>
            </a:r>
          </a:p>
          <a:p>
            <a:pPr lvl="2"/>
            <a:r>
              <a:rPr lang="da-DK" dirty="0"/>
              <a:t>Tag udgangspunkt i initiativerne fra Uddannelseslægernes Handlingsplan </a:t>
            </a:r>
            <a:r>
              <a:rPr lang="da-DK"/>
              <a:t>fra 2023</a:t>
            </a:r>
            <a:endParaRPr lang="da-DK" dirty="0"/>
          </a:p>
          <a:p>
            <a:pPr lvl="2"/>
            <a:endParaRPr lang="da-DK" dirty="0"/>
          </a:p>
          <a:p>
            <a:pPr lvl="2"/>
            <a:r>
              <a:rPr lang="da-DK" dirty="0"/>
              <a:t>Kig på hvert initiativ og tag stilling:</a:t>
            </a:r>
          </a:p>
          <a:p>
            <a:pPr marL="989013" lvl="8" indent="-187325"/>
            <a:r>
              <a:rPr lang="da-DK" dirty="0"/>
              <a:t>Havde initiativet den ønskede effekt? </a:t>
            </a:r>
          </a:p>
          <a:p>
            <a:pPr marL="989013" lvl="8" indent="-187325"/>
            <a:r>
              <a:rPr lang="da-DK" dirty="0"/>
              <a:t>Er det endnu ikke er iværksat og hvorfor? </a:t>
            </a:r>
          </a:p>
          <a:p>
            <a:pPr marL="989013" lvl="8" indent="-187325"/>
            <a:r>
              <a:rPr lang="da-DK" dirty="0"/>
              <a:t>Er det stadig relevant?</a:t>
            </a:r>
          </a:p>
          <a:p>
            <a:pPr marL="561600" lvl="4" indent="0">
              <a:buNone/>
            </a:pPr>
            <a:endParaRPr lang="da-DK" dirty="0"/>
          </a:p>
          <a:p>
            <a:pPr lvl="2"/>
            <a:r>
              <a:rPr lang="da-DK" dirty="0"/>
              <a:t>Vær omhyggelig med at notere, så der bliver en </a:t>
            </a:r>
            <a:r>
              <a:rPr lang="da-DK" u="sng" dirty="0"/>
              <a:t>sammenhæng til initiativet fra 2023</a:t>
            </a:r>
          </a:p>
          <a:p>
            <a:endParaRPr lang="da-DK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0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83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507048"/>
          </a:xfrm>
        </p:spPr>
        <p:txBody>
          <a:bodyPr/>
          <a:lstStyle/>
          <a:p>
            <a:r>
              <a:rPr lang="da-DK" dirty="0"/>
              <a:t>Formål med 3-timersmødet 2024 og årets tema</a:t>
            </a:r>
            <a:endParaRPr lang="da-DK" sz="1400" b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4" y="1220152"/>
            <a:ext cx="11146089" cy="5242544"/>
          </a:xfrm>
        </p:spPr>
        <p:txBody>
          <a:bodyPr/>
          <a:lstStyle/>
          <a:p>
            <a:r>
              <a:rPr lang="da-DK" dirty="0"/>
              <a:t>Formålet med 3-timersmøderne er at give mulighed for </a:t>
            </a:r>
            <a:r>
              <a:rPr lang="da-DK" b="1" dirty="0">
                <a:solidFill>
                  <a:schemeClr val="accent1"/>
                </a:solidFill>
              </a:rPr>
              <a:t>i fællesskab</a:t>
            </a:r>
            <a:r>
              <a:rPr lang="da-DK" dirty="0">
                <a:solidFill>
                  <a:schemeClr val="accent1"/>
                </a:solidFill>
              </a:rPr>
              <a:t> </a:t>
            </a:r>
            <a:r>
              <a:rPr lang="da-DK" dirty="0"/>
              <a:t>at sætte ord på og konkret planlægge, hvad vi som enkeltpersoner og gruppe kan gøre for at </a:t>
            </a:r>
            <a:r>
              <a:rPr lang="da-DK" b="1" dirty="0">
                <a:solidFill>
                  <a:schemeClr val="accent1"/>
                </a:solidFill>
              </a:rPr>
              <a:t>løfte kvaliteten af egen uddannelse</a:t>
            </a:r>
            <a:r>
              <a:rPr lang="da-DK" dirty="0"/>
              <a:t>. </a:t>
            </a:r>
          </a:p>
          <a:p>
            <a:r>
              <a:rPr lang="da-DK" dirty="0"/>
              <a:t>Udgangspunktet for 3-timersmøderne skal være mødedeltagernes </a:t>
            </a:r>
            <a:r>
              <a:rPr lang="da-DK" b="1" dirty="0">
                <a:solidFill>
                  <a:schemeClr val="accent1"/>
                </a:solidFill>
              </a:rPr>
              <a:t>positive oplevelser</a:t>
            </a:r>
            <a:r>
              <a:rPr lang="da-DK" dirty="0"/>
              <a:t>, da intentionen bag metoden er, at </a:t>
            </a:r>
            <a:r>
              <a:rPr lang="da-DK" b="1" dirty="0">
                <a:solidFill>
                  <a:schemeClr val="accent1"/>
                </a:solidFill>
              </a:rPr>
              <a:t>ændringer</a:t>
            </a:r>
            <a:r>
              <a:rPr lang="da-DK" dirty="0"/>
              <a:t> iværksættes på baggrund af noget aktuelt fungerende.</a:t>
            </a:r>
          </a:p>
          <a:p>
            <a:r>
              <a:rPr lang="da-DK" dirty="0"/>
              <a:t>Emnet for mødet 2024: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8400" y="0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699F027-819C-90B6-BF95-1FBD3D69E67C}"/>
              </a:ext>
            </a:extLst>
          </p:cNvPr>
          <p:cNvSpPr txBox="1"/>
          <p:nvPr/>
        </p:nvSpPr>
        <p:spPr>
          <a:xfrm>
            <a:off x="2862513" y="3731459"/>
            <a:ext cx="6466974" cy="2769989"/>
          </a:xfrm>
          <a:prstGeom prst="rect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466974"/>
                      <a:gd name="connsiteY0" fmla="*/ 0 h 2769989"/>
                      <a:gd name="connsiteX1" fmla="*/ 6466974 w 6466974"/>
                      <a:gd name="connsiteY1" fmla="*/ 0 h 2769989"/>
                      <a:gd name="connsiteX2" fmla="*/ 6466974 w 6466974"/>
                      <a:gd name="connsiteY2" fmla="*/ 2769989 h 2769989"/>
                      <a:gd name="connsiteX3" fmla="*/ 0 w 6466974"/>
                      <a:gd name="connsiteY3" fmla="*/ 2769989 h 2769989"/>
                      <a:gd name="connsiteX4" fmla="*/ 0 w 6466974"/>
                      <a:gd name="connsiteY4" fmla="*/ 0 h 2769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66974" h="2769989" extrusionOk="0">
                        <a:moveTo>
                          <a:pt x="0" y="0"/>
                        </a:moveTo>
                        <a:cubicBezTo>
                          <a:pt x="2935424" y="118645"/>
                          <a:pt x="5045241" y="116012"/>
                          <a:pt x="6466974" y="0"/>
                        </a:cubicBezTo>
                        <a:cubicBezTo>
                          <a:pt x="6334092" y="1310686"/>
                          <a:pt x="6551925" y="2354357"/>
                          <a:pt x="6466974" y="2769989"/>
                        </a:cubicBezTo>
                        <a:cubicBezTo>
                          <a:pt x="5182238" y="2904589"/>
                          <a:pt x="2142333" y="2612793"/>
                          <a:pt x="0" y="2769989"/>
                        </a:cubicBezTo>
                        <a:cubicBezTo>
                          <a:pt x="-20187" y="1665586"/>
                          <a:pt x="-152480" y="11330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92075" indent="0">
              <a:buNone/>
            </a:pPr>
            <a:endParaRPr lang="da-DK" b="1" dirty="0">
              <a:effectLst/>
            </a:endParaRPr>
          </a:p>
          <a:p>
            <a:pPr marL="92075" indent="0">
              <a:buNone/>
            </a:pPr>
            <a:r>
              <a:rPr lang="da-DK" b="1" dirty="0">
                <a:effectLst/>
              </a:rPr>
              <a:t>Det psykologisk trygge arbejdsfællesskab</a:t>
            </a:r>
            <a:endParaRPr lang="da-DK" dirty="0">
              <a:effectLst/>
            </a:endParaRPr>
          </a:p>
          <a:p>
            <a:pPr marL="450850" indent="-185738"/>
            <a:endParaRPr lang="da-DK" dirty="0">
              <a:effectLst/>
            </a:endParaRPr>
          </a:p>
          <a:p>
            <a:pPr marL="550862" indent="-285750">
              <a:buFont typeface="Arial" panose="020B0604020202020204" pitchFamily="34" charset="0"/>
              <a:buChar char="•"/>
            </a:pPr>
            <a:r>
              <a:rPr lang="da-DK" dirty="0">
                <a:effectLst/>
              </a:rPr>
              <a:t>Hvordan kan vi understøtte et trygt uddannelsesmiljø, samtidig med at vi understøtter læring og kompetenceopnåelse i et system med høje krav og højt tempo? </a:t>
            </a:r>
          </a:p>
          <a:p>
            <a:pPr marL="265112" indent="0">
              <a:buNone/>
            </a:pPr>
            <a:endParaRPr lang="da-DK" dirty="0">
              <a:effectLst/>
            </a:endParaRPr>
          </a:p>
          <a:p>
            <a:pPr marL="550862" indent="-285750">
              <a:buFont typeface="Arial" panose="020B0604020202020204" pitchFamily="34" charset="0"/>
              <a:buChar char="•"/>
            </a:pPr>
            <a:r>
              <a:rPr lang="da-DK" dirty="0">
                <a:effectLst/>
              </a:rPr>
              <a:t>Hvad gør vi allerede, og hvad kan vi gøre bedre?</a:t>
            </a:r>
          </a:p>
          <a:p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11040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AF9F2-5C7C-BBCB-8747-40CB2BD9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260350"/>
            <a:ext cx="10972800" cy="1081088"/>
          </a:xfrm>
        </p:spPr>
        <p:txBody>
          <a:bodyPr anchor="b">
            <a:normAutofit/>
          </a:bodyPr>
          <a:lstStyle/>
          <a:p>
            <a:r>
              <a:rPr lang="da-DK" dirty="0"/>
              <a:t>Professor Amy Edmondsen</a:t>
            </a:r>
          </a:p>
        </p:txBody>
      </p:sp>
      <p:pic>
        <p:nvPicPr>
          <p:cNvPr id="8" name="Billede 7" descr="Et billede, der indeholder Ansigt, person, smil, portrætfoto&#10;&#10;Automatisk genereret beskrivelse">
            <a:extLst>
              <a:ext uri="{FF2B5EF4-FFF2-40B4-BE49-F238E27FC236}">
                <a16:creationId xmlns:a16="http://schemas.microsoft.com/office/drawing/2014/main" id="{B9F29AB2-C9B0-DB78-CE70-E451388D4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96" r="-1" b="32495"/>
          <a:stretch/>
        </p:blipFill>
        <p:spPr>
          <a:xfrm>
            <a:off x="527051" y="1600201"/>
            <a:ext cx="5425016" cy="2098675"/>
          </a:xfrm>
          <a:prstGeom prst="rect">
            <a:avLst/>
          </a:prstGeom>
          <a:noFill/>
        </p:spPr>
      </p:pic>
      <p:pic>
        <p:nvPicPr>
          <p:cNvPr id="10" name="Pladsholder til indhold 9" descr="Et billede, der indeholder tekst, visitkort, Font/skrifttype, design&#10;&#10;Automatisk genereret beskrivelse">
            <a:extLst>
              <a:ext uri="{FF2B5EF4-FFF2-40B4-BE49-F238E27FC236}">
                <a16:creationId xmlns:a16="http://schemas.microsoft.com/office/drawing/2014/main" id="{F039B8C7-4B65-B27E-EFA0-24D3E1ACB03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4"/>
          <a:srcRect t="34160" b="34677"/>
          <a:stretch/>
        </p:blipFill>
        <p:spPr>
          <a:xfrm>
            <a:off x="527051" y="3851276"/>
            <a:ext cx="5425016" cy="2098675"/>
          </a:xfrm>
          <a:prstGeom prst="rect">
            <a:avLst/>
          </a:prstGeom>
          <a:noFill/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0801DC-5817-80D0-4630-358C9CD0AEF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55267" y="1600200"/>
            <a:ext cx="5684868" cy="4349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”Psykologisk tryghed er et arbejdsklima, hvor folk føler sig trygge nok til at løbe interpersonelle risici ved at sige deres mening og fortælle om deres bekymringer, spørgsmål og idéer.”    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”Den frygtløse organisation - Skab psykologisk tryghed på arbejdspladsen og styrk læring, innovation og vækst” af Amy C. </a:t>
            </a:r>
            <a:r>
              <a:rPr lang="da-DK" sz="1400" dirty="0" err="1"/>
              <a:t>Edmondson</a:t>
            </a:r>
            <a:r>
              <a:rPr lang="da-DK" sz="1400" dirty="0"/>
              <a:t> – side 36</a:t>
            </a:r>
          </a:p>
          <a:p>
            <a:endParaRPr lang="da-DK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1D5323C-C90F-C8AA-C2EE-5EC16F0E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3584" y="17532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2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B3E9D-2A53-D334-F665-9E387600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11157"/>
            <a:ext cx="10656887" cy="609728"/>
          </a:xfrm>
        </p:spPr>
        <p:txBody>
          <a:bodyPr anchor="b">
            <a:normAutofit/>
          </a:bodyPr>
          <a:lstStyle/>
          <a:p>
            <a:r>
              <a:rPr lang="da-DK" dirty="0"/>
              <a:t>hvad er Psykologisk tryghed</a:t>
            </a:r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E4F72F0B-9344-392F-6D20-7E916B0C10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5175" y="1346471"/>
          <a:ext cx="106553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14F899F0-2033-D97D-C88D-374178CF9724}"/>
              </a:ext>
            </a:extLst>
          </p:cNvPr>
          <p:cNvSpPr txBox="1"/>
          <p:nvPr/>
        </p:nvSpPr>
        <p:spPr>
          <a:xfrm>
            <a:off x="5466812" y="6287443"/>
            <a:ext cx="6094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dirty="0"/>
              <a:t>”Den frygtløse organisation - Skab psykologisk tryghed på arbejdspladsen og styrk læring, innovation og vækst” af Amy C. </a:t>
            </a:r>
            <a:r>
              <a:rPr lang="da-DK" sz="1000" dirty="0" err="1"/>
              <a:t>Edmondson</a:t>
            </a:r>
            <a:endParaRPr lang="da-DK" sz="1000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A497B11-B625-C950-782F-214659CF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53584" y="17532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17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8057D-7BAC-A61C-774B-A7580D2B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665004"/>
          </a:xfrm>
        </p:spPr>
        <p:txBody>
          <a:bodyPr/>
          <a:lstStyle/>
          <a:p>
            <a:r>
              <a:rPr lang="da-DK" dirty="0"/>
              <a:t>Psykologisk tryghed …</a:t>
            </a:r>
          </a:p>
        </p:txBody>
      </p:sp>
      <p:sp>
        <p:nvSpPr>
          <p:cNvPr id="3" name="Taleboble: oval 2">
            <a:extLst>
              <a:ext uri="{FF2B5EF4-FFF2-40B4-BE49-F238E27FC236}">
                <a16:creationId xmlns:a16="http://schemas.microsoft.com/office/drawing/2014/main" id="{DDD4A662-6A64-374F-0819-CCA0302315E5}"/>
              </a:ext>
            </a:extLst>
          </p:cNvPr>
          <p:cNvSpPr/>
          <p:nvPr/>
        </p:nvSpPr>
        <p:spPr>
          <a:xfrm>
            <a:off x="4433847" y="658003"/>
            <a:ext cx="3620567" cy="3194924"/>
          </a:xfrm>
          <a:prstGeom prst="wedgeEllipseCallou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Det har heller ikke noget at gøre med fravær af udfordringer og problemer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aleboble: oval 3">
            <a:extLst>
              <a:ext uri="{FF2B5EF4-FFF2-40B4-BE49-F238E27FC236}">
                <a16:creationId xmlns:a16="http://schemas.microsoft.com/office/drawing/2014/main" id="{5B26DB96-D4A2-0855-4CF6-AAA2267C13BB}"/>
              </a:ext>
            </a:extLst>
          </p:cNvPr>
          <p:cNvSpPr/>
          <p:nvPr/>
        </p:nvSpPr>
        <p:spPr>
          <a:xfrm>
            <a:off x="6929219" y="2993642"/>
            <a:ext cx="5153114" cy="3336862"/>
          </a:xfrm>
          <a:prstGeom prst="wedgeEllipseCallou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Det handler om at skabe et miljø med fokus på produktive og konstruktive diskussioner  …  uden fokus på at skulle beskytte sig selv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aleboble: oval 4">
            <a:extLst>
              <a:ext uri="{FF2B5EF4-FFF2-40B4-BE49-F238E27FC236}">
                <a16:creationId xmlns:a16="http://schemas.microsoft.com/office/drawing/2014/main" id="{81F00329-F7FA-C19B-048F-C971F0BC569E}"/>
              </a:ext>
            </a:extLst>
          </p:cNvPr>
          <p:cNvSpPr/>
          <p:nvPr/>
        </p:nvSpPr>
        <p:spPr>
          <a:xfrm>
            <a:off x="2035322" y="3870549"/>
            <a:ext cx="2897025" cy="2367185"/>
          </a:xfrm>
          <a:prstGeom prst="wedgeEllipseCallou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Det kræver ikke, at vi er venner på arbejde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aleboble: oval 5">
            <a:extLst>
              <a:ext uri="{FF2B5EF4-FFF2-40B4-BE49-F238E27FC236}">
                <a16:creationId xmlns:a16="http://schemas.microsoft.com/office/drawing/2014/main" id="{BCD17A46-A500-6C6B-E997-444C90B0DCA0}"/>
              </a:ext>
            </a:extLst>
          </p:cNvPr>
          <p:cNvSpPr/>
          <p:nvPr/>
        </p:nvSpPr>
        <p:spPr>
          <a:xfrm>
            <a:off x="975643" y="1222682"/>
            <a:ext cx="2897025" cy="2367185"/>
          </a:xfrm>
          <a:prstGeom prst="wedgeEllipseCallou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Har ikke noget med hygge at gøre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9FBC2D2-E911-9796-DCAB-ACF8DE2EA65B}"/>
              </a:ext>
            </a:extLst>
          </p:cNvPr>
          <p:cNvSpPr txBox="1"/>
          <p:nvPr/>
        </p:nvSpPr>
        <p:spPr>
          <a:xfrm>
            <a:off x="9922278" y="6457890"/>
            <a:ext cx="233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Dansk Selskab for Patientsikkerhed</a:t>
            </a:r>
          </a:p>
          <a:p>
            <a:pPr>
              <a:defRPr/>
            </a:pPr>
            <a:endParaRPr lang="da-DK" sz="1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0E53AD4-15DE-9FF6-579E-FDE4B939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3584" y="17532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08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FD1AF-C5AC-4AF3-A00F-DF2DB36C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588676"/>
            <a:ext cx="10515600" cy="859376"/>
          </a:xfrm>
        </p:spPr>
        <p:txBody>
          <a:bodyPr/>
          <a:lstStyle/>
          <a:p>
            <a:r>
              <a:rPr lang="da-DK" dirty="0"/>
              <a:t>Psykologisk sikkerhed – lav vs. høj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5138C94-C526-4184-92B8-2D7F8CCD998F}"/>
              </a:ext>
            </a:extLst>
          </p:cNvPr>
          <p:cNvSpPr/>
          <p:nvPr/>
        </p:nvSpPr>
        <p:spPr>
          <a:xfrm>
            <a:off x="2101932" y="1512250"/>
            <a:ext cx="2161309" cy="176917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Frygter at komme med forslag og indrømme fejl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FA71BEC-ED76-4E3F-B78C-F1BB411B50C4}"/>
              </a:ext>
            </a:extLst>
          </p:cNvPr>
          <p:cNvSpPr/>
          <p:nvPr/>
        </p:nvSpPr>
        <p:spPr>
          <a:xfrm>
            <a:off x="4097015" y="2766728"/>
            <a:ext cx="2056411" cy="191575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Bliver gjort til grin og bebrejder andre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B411BA2-6A06-4D4C-BD23-B3C1E6D28D1F}"/>
              </a:ext>
            </a:extLst>
          </p:cNvPr>
          <p:cNvSpPr/>
          <p:nvPr/>
        </p:nvSpPr>
        <p:spPr>
          <a:xfrm>
            <a:off x="6468094" y="2786868"/>
            <a:ext cx="2056411" cy="19157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Forstærket fællesnorm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9D9ABC3-6CFB-44CE-A5D2-F1014D570A8B}"/>
              </a:ext>
            </a:extLst>
          </p:cNvPr>
          <p:cNvSpPr/>
          <p:nvPr/>
        </p:nvSpPr>
        <p:spPr>
          <a:xfrm>
            <a:off x="2101932" y="4222540"/>
            <a:ext cx="2141514" cy="191575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Holder usikkerhed og ideer for sig selv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56FEEEF-538C-4A8C-86EC-B1A1804724EA}"/>
              </a:ext>
            </a:extLst>
          </p:cNvPr>
          <p:cNvSpPr/>
          <p:nvPr/>
        </p:nvSpPr>
        <p:spPr>
          <a:xfrm>
            <a:off x="8148458" y="4242965"/>
            <a:ext cx="2141514" cy="191575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Alle deler åbent usikkerheder og ideer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C5CAC13-96EF-48BA-93C9-572356F7D24C}"/>
              </a:ext>
            </a:extLst>
          </p:cNvPr>
          <p:cNvSpPr/>
          <p:nvPr/>
        </p:nvSpPr>
        <p:spPr>
          <a:xfrm>
            <a:off x="9767457" y="2845509"/>
            <a:ext cx="2056411" cy="18333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Bliver tager seriøst og anerkendt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2C5CF3A-DA97-4564-BAF8-019E26A5C2A5}"/>
              </a:ext>
            </a:extLst>
          </p:cNvPr>
          <p:cNvSpPr/>
          <p:nvPr/>
        </p:nvSpPr>
        <p:spPr>
          <a:xfrm>
            <a:off x="8164288" y="1365662"/>
            <a:ext cx="2056412" cy="191575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Tryg ved at komme med forslag og indrømme fejl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60A5C06-7086-478F-9808-9BF78723ABF8}"/>
              </a:ext>
            </a:extLst>
          </p:cNvPr>
          <p:cNvSpPr/>
          <p:nvPr/>
        </p:nvSpPr>
        <p:spPr>
          <a:xfrm>
            <a:off x="449281" y="2814451"/>
            <a:ext cx="2056410" cy="18644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Forstærket fællesnorm</a:t>
            </a: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919AB215-F774-426A-BC69-78CF54B45702}"/>
              </a:ext>
            </a:extLst>
          </p:cNvPr>
          <p:cNvSpPr/>
          <p:nvPr/>
        </p:nvSpPr>
        <p:spPr>
          <a:xfrm rot="2219545">
            <a:off x="4275207" y="2493950"/>
            <a:ext cx="450271" cy="304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il: højre 12">
            <a:extLst>
              <a:ext uri="{FF2B5EF4-FFF2-40B4-BE49-F238E27FC236}">
                <a16:creationId xmlns:a16="http://schemas.microsoft.com/office/drawing/2014/main" id="{FFB09241-EAB5-44C8-8491-43727F95791E}"/>
              </a:ext>
            </a:extLst>
          </p:cNvPr>
          <p:cNvSpPr/>
          <p:nvPr/>
        </p:nvSpPr>
        <p:spPr>
          <a:xfrm rot="12789423">
            <a:off x="1587313" y="4830444"/>
            <a:ext cx="450271" cy="304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47C1562E-4E2F-49CA-8320-D7D7BCD85BEC}"/>
              </a:ext>
            </a:extLst>
          </p:cNvPr>
          <p:cNvSpPr/>
          <p:nvPr/>
        </p:nvSpPr>
        <p:spPr>
          <a:xfrm rot="8369868">
            <a:off x="4324379" y="4787551"/>
            <a:ext cx="450271" cy="304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F62AAB1D-850E-40BB-AC97-BFCA20B2BA33}"/>
              </a:ext>
            </a:extLst>
          </p:cNvPr>
          <p:cNvSpPr/>
          <p:nvPr/>
        </p:nvSpPr>
        <p:spPr>
          <a:xfrm rot="19293708">
            <a:off x="7634351" y="2381091"/>
            <a:ext cx="450271" cy="304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F844B1B4-0627-4BC7-B230-DB6316319C1C}"/>
              </a:ext>
            </a:extLst>
          </p:cNvPr>
          <p:cNvSpPr/>
          <p:nvPr/>
        </p:nvSpPr>
        <p:spPr>
          <a:xfrm rot="12805944">
            <a:off x="7667269" y="4795321"/>
            <a:ext cx="450271" cy="304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il: højre 16">
            <a:extLst>
              <a:ext uri="{FF2B5EF4-FFF2-40B4-BE49-F238E27FC236}">
                <a16:creationId xmlns:a16="http://schemas.microsoft.com/office/drawing/2014/main" id="{D0FDCD4F-BD93-4416-B4BE-7AD0CA107023}"/>
              </a:ext>
            </a:extLst>
          </p:cNvPr>
          <p:cNvSpPr/>
          <p:nvPr/>
        </p:nvSpPr>
        <p:spPr>
          <a:xfrm rot="8041601">
            <a:off x="10277835" y="4818000"/>
            <a:ext cx="450271" cy="304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id="{6C921043-10B6-4549-87B1-85FF9D0A9369}"/>
              </a:ext>
            </a:extLst>
          </p:cNvPr>
          <p:cNvSpPr/>
          <p:nvPr/>
        </p:nvSpPr>
        <p:spPr>
          <a:xfrm rot="2219545">
            <a:off x="10267121" y="2469514"/>
            <a:ext cx="450271" cy="304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il: højre 18">
            <a:extLst>
              <a:ext uri="{FF2B5EF4-FFF2-40B4-BE49-F238E27FC236}">
                <a16:creationId xmlns:a16="http://schemas.microsoft.com/office/drawing/2014/main" id="{DABBFB90-43ED-402E-A32A-913DF128F380}"/>
              </a:ext>
            </a:extLst>
          </p:cNvPr>
          <p:cNvSpPr/>
          <p:nvPr/>
        </p:nvSpPr>
        <p:spPr>
          <a:xfrm rot="18859410">
            <a:off x="1576744" y="2376766"/>
            <a:ext cx="450271" cy="304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0A20BFF-268A-415A-9D18-69227DE2C492}"/>
              </a:ext>
            </a:extLst>
          </p:cNvPr>
          <p:cNvSpPr txBox="1"/>
          <p:nvPr/>
        </p:nvSpPr>
        <p:spPr>
          <a:xfrm>
            <a:off x="8633130" y="6430317"/>
            <a:ext cx="3313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1" dirty="0"/>
              <a:t>Amy </a:t>
            </a:r>
            <a:r>
              <a:rPr lang="da-DK" sz="1000" i="1" dirty="0" err="1"/>
              <a:t>Edmondson</a:t>
            </a:r>
            <a:r>
              <a:rPr lang="da-DK" sz="1000" i="1" dirty="0"/>
              <a:t>. Professor. Harvard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36257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Sundhed_Blå">
      <a:dk1>
        <a:sysClr val="windowText" lastClr="000000"/>
      </a:dk1>
      <a:lt1>
        <a:srgbClr val="FFFFFF"/>
      </a:lt1>
      <a:dk2>
        <a:srgbClr val="003145"/>
      </a:dk2>
      <a:lt2>
        <a:srgbClr val="ADC2C7"/>
      </a:lt2>
      <a:accent1>
        <a:srgbClr val="006983"/>
      </a:accent1>
      <a:accent2>
        <a:srgbClr val="1BD1FF"/>
      </a:accent2>
      <a:accent3>
        <a:srgbClr val="004150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N PowerPoint.potx" id="{7B7D3DFC-9764-49C7-82C7-2A1AE1C2FBE0}" vid="{E2DCEEF7-6B01-48C4-89A0-FEDEEFB2E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9b7129-d556-4b0b-905d-8590be3e0682" xsi:nil="true"/>
    <lcf76f155ced4ddcb4097134ff3c332f xmlns="c01c8d69-2619-4178-9eae-c7d0baf05d06">
      <Terms xmlns="http://schemas.microsoft.com/office/infopath/2007/PartnerControls"/>
    </lcf76f155ced4ddcb4097134ff3c332f>
    <SharedWithUsers xmlns="739b7129-d556-4b0b-905d-8590be3e0682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BC892B503CE24A8AD846FE8039A2C6" ma:contentTypeVersion="13" ma:contentTypeDescription="Opret et nyt dokument." ma:contentTypeScope="" ma:versionID="1a557df19c89718f621fcf45e4dedd32">
  <xsd:schema xmlns:xsd="http://www.w3.org/2001/XMLSchema" xmlns:xs="http://www.w3.org/2001/XMLSchema" xmlns:p="http://schemas.microsoft.com/office/2006/metadata/properties" xmlns:ns2="c01c8d69-2619-4178-9eae-c7d0baf05d06" xmlns:ns3="739b7129-d556-4b0b-905d-8590be3e0682" targetNamespace="http://schemas.microsoft.com/office/2006/metadata/properties" ma:root="true" ma:fieldsID="1274003889d5167aa5772279e4c1dcba" ns2:_="" ns3:_="">
    <xsd:import namespace="c01c8d69-2619-4178-9eae-c7d0baf05d06"/>
    <xsd:import namespace="739b7129-d556-4b0b-905d-8590be3e06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c8d69-2619-4178-9eae-c7d0baf05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4f34db1e-492b-4873-a0a7-13a514a36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b7129-d556-4b0b-905d-8590be3e06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448a51b-e8d4-4aa2-b749-b2b933150a15}" ma:internalName="TaxCatchAll" ma:showField="CatchAllData" ma:web="739b7129-d556-4b0b-905d-8590be3e06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5C4150-2EAC-48B4-A070-7C07CCFAD474}">
  <ds:schemaRefs>
    <ds:schemaRef ds:uri="http://schemas.microsoft.com/office/2006/metadata/properties"/>
    <ds:schemaRef ds:uri="http://schemas.microsoft.com/office/infopath/2007/PartnerControls"/>
    <ds:schemaRef ds:uri="739b7129-d556-4b0b-905d-8590be3e0682"/>
    <ds:schemaRef ds:uri="c01c8d69-2619-4178-9eae-c7d0baf05d06"/>
  </ds:schemaRefs>
</ds:datastoreItem>
</file>

<file path=customXml/itemProps2.xml><?xml version="1.0" encoding="utf-8"?>
<ds:datastoreItem xmlns:ds="http://schemas.openxmlformats.org/officeDocument/2006/customXml" ds:itemID="{8D25E5C4-54C5-4767-B057-9EBD5D6186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D9C87F-B95E-488F-9350-46BD63573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c8d69-2619-4178-9eae-c7d0baf05d06"/>
    <ds:schemaRef ds:uri="739b7129-d556-4b0b-905d-8590be3e06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RN PowerPoint</Template>
  <TotalTime>506</TotalTime>
  <Words>1292</Words>
  <Application>Microsoft Office PowerPoint</Application>
  <PresentationFormat>Widescreen</PresentationFormat>
  <Paragraphs>141</Paragraphs>
  <Slides>13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Futura Bk BT</vt:lpstr>
      <vt:lpstr>Trebuchet MS</vt:lpstr>
      <vt:lpstr>Wingdings</vt:lpstr>
      <vt:lpstr>Blank</vt:lpstr>
      <vt:lpstr>3-timersmødet 2024</vt:lpstr>
      <vt:lpstr>Program for 3-timersmødet</vt:lpstr>
      <vt:lpstr> 3-timersmøderne 2024</vt:lpstr>
      <vt:lpstr>Status siden sidst</vt:lpstr>
      <vt:lpstr>Formål med 3-timersmødet 2024 og årets tema</vt:lpstr>
      <vt:lpstr>Professor Amy Edmondsen</vt:lpstr>
      <vt:lpstr>hvad er Psykologisk tryghed</vt:lpstr>
      <vt:lpstr>Psykologisk tryghed …</vt:lpstr>
      <vt:lpstr>Psykologisk sikkerhed – lav vs. høj</vt:lpstr>
      <vt:lpstr> lav    psykologisk tryghed   høj</vt:lpstr>
      <vt:lpstr> Individuelle refleksioner - OBS: positiv tilgang!</vt:lpstr>
      <vt:lpstr>Gruppediskussioner - gruppeark</vt:lpstr>
      <vt:lpstr>Plenum – uddannelseslægernes handlingsplan</vt:lpstr>
    </vt:vector>
  </TitlesOfParts>
  <Company>Region 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Lotte Hoelgaard Christensen / Region Nordjylland</dc:creator>
  <cp:lastModifiedBy>Lotte Hoelgaard Christensen</cp:lastModifiedBy>
  <cp:revision>76</cp:revision>
  <cp:lastPrinted>2016-04-21T06:30:30Z</cp:lastPrinted>
  <dcterms:created xsi:type="dcterms:W3CDTF">2017-08-11T08:26:01Z</dcterms:created>
  <dcterms:modified xsi:type="dcterms:W3CDTF">2024-01-29T11:45:48Z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RunSetTextContentFromTag">
    <vt:lpwstr>True</vt:lpwstr>
  </property>
  <property fmtid="{D5CDD505-2E9C-101B-9397-08002B2CF9AE}" pid="6" name="DocumentInfoFinished">
    <vt:lpwstr>True</vt:lpwstr>
  </property>
  <property fmtid="{D5CDD505-2E9C-101B-9397-08002B2CF9AE}" pid="7" name="SD_DocumentLanguageString">
    <vt:lpwstr>Dansk</vt:lpwstr>
  </property>
  <property fmtid="{D5CDD505-2E9C-101B-9397-08002B2CF9AE}" pid="8" name="SD_CtlText_Usersettings_Userprofile">
    <vt:lpwstr>Lotte</vt:lpwstr>
  </property>
  <property fmtid="{D5CDD505-2E9C-101B-9397-08002B2CF9AE}" pid="9" name="SD_UserprofileName">
    <vt:lpwstr>Lotte</vt:lpwstr>
  </property>
  <property fmtid="{D5CDD505-2E9C-101B-9397-08002B2CF9AE}" pid="10" name="SD_OFF_ID">
    <vt:lpwstr>3</vt:lpwstr>
  </property>
  <property fmtid="{D5CDD505-2E9C-101B-9397-08002B2CF9AE}" pid="11" name="CurrentOfficeID">
    <vt:lpwstr>3</vt:lpwstr>
  </property>
  <property fmtid="{D5CDD505-2E9C-101B-9397-08002B2CF9AE}" pid="12" name="SD_OFF_DisplayName">
    <vt:lpwstr>Aalborg Universitetshospital</vt:lpwstr>
  </property>
  <property fmtid="{D5CDD505-2E9C-101B-9397-08002B2CF9AE}" pid="13" name="SD_OFF_Institute">
    <vt:lpwstr>Aalborg Universitetshospital</vt:lpwstr>
  </property>
  <property fmtid="{D5CDD505-2E9C-101B-9397-08002B2CF9AE}" pid="14" name="SD_OFF_Institute_en-GB">
    <vt:lpwstr>Aalborg Universitetshospital</vt:lpwstr>
  </property>
  <property fmtid="{D5CDD505-2E9C-101B-9397-08002B2CF9AE}" pid="15" name="SD_OFF_MandatoryDepartment">
    <vt:lpwstr>(ingen)</vt:lpwstr>
  </property>
  <property fmtid="{D5CDD505-2E9C-101B-9397-08002B2CF9AE}" pid="16" name="SD_OFF_MandatoryDepartment_en-GB">
    <vt:lpwstr>(none)</vt:lpwstr>
  </property>
  <property fmtid="{D5CDD505-2E9C-101B-9397-08002B2CF9AE}" pid="17" name="SD_OFF_ColorDefinition">
    <vt:lpwstr>Blue</vt:lpwstr>
  </property>
  <property fmtid="{D5CDD505-2E9C-101B-9397-08002B2CF9AE}" pid="18" name="SD_OFF_LogoFileName">
    <vt:lpwstr>AalborgUniversitetshospital</vt:lpwstr>
  </property>
  <property fmtid="{D5CDD505-2E9C-101B-9397-08002B2CF9AE}" pid="19" name="SD_DocumentLanguage">
    <vt:lpwstr>da-DK</vt:lpwstr>
  </property>
  <property fmtid="{D5CDD505-2E9C-101B-9397-08002B2CF9AE}" pid="20" name="LastCompletedArtworkDefinition">
    <vt:lpwstr>RegionN</vt:lpwstr>
  </property>
  <property fmtid="{D5CDD505-2E9C-101B-9397-08002B2CF9AE}" pid="21" name="LastColorSetFilter">
    <vt:lpwstr>BlueWhite*</vt:lpwstr>
  </property>
  <property fmtid="{D5CDD505-2E9C-101B-9397-08002B2CF9AE}" pid="22" name="ColorExtensionSet">
    <vt:lpwstr>BlueWhiteOne</vt:lpwstr>
  </property>
  <property fmtid="{D5CDD505-2E9C-101B-9397-08002B2CF9AE}" pid="23" name="ColorDefinition">
    <vt:lpwstr>Blue</vt:lpwstr>
  </property>
  <property fmtid="{D5CDD505-2E9C-101B-9397-08002B2CF9AE}" pid="24" name="USR_Name">
    <vt:lpwstr>Lotte Hoelgaard Christensen</vt:lpwstr>
  </property>
  <property fmtid="{D5CDD505-2E9C-101B-9397-08002B2CF9AE}" pid="25" name="USR_Title">
    <vt:lpwstr>Sekretær (AC) for Udd.koordinerende overlæge</vt:lpwstr>
  </property>
  <property fmtid="{D5CDD505-2E9C-101B-9397-08002B2CF9AE}" pid="26" name="USR_DirectPhone">
    <vt:lpwstr>+4597666264</vt:lpwstr>
  </property>
  <property fmtid="{D5CDD505-2E9C-101B-9397-08002B2CF9AE}" pid="27" name="USR_Email">
    <vt:lpwstr>l.hoelgaard@rn.dk</vt:lpwstr>
  </property>
  <property fmtid="{D5CDD505-2E9C-101B-9397-08002B2CF9AE}" pid="28" name="USR_Department">
    <vt:lpwstr>Forskning, uddannelse og innovation</vt:lpwstr>
  </property>
  <property fmtid="{D5CDD505-2E9C-101B-9397-08002B2CF9AE}" pid="29" name="USR_Speciality">
    <vt:lpwstr/>
  </property>
  <property fmtid="{D5CDD505-2E9C-101B-9397-08002B2CF9AE}" pid="30" name="USR_Unit">
    <vt:lpwstr>Postgraduat Uddannelse</vt:lpwstr>
  </property>
  <property fmtid="{D5CDD505-2E9C-101B-9397-08002B2CF9AE}" pid="31" name="USR_AddressOne">
    <vt:lpwstr>Hobrovej 42A, Postboks 365</vt:lpwstr>
  </property>
  <property fmtid="{D5CDD505-2E9C-101B-9397-08002B2CF9AE}" pid="32" name="USR_AddressTwo">
    <vt:lpwstr/>
  </property>
  <property fmtid="{D5CDD505-2E9C-101B-9397-08002B2CF9AE}" pid="33" name="USR_AddressThree">
    <vt:lpwstr>9000 Aalborg</vt:lpwstr>
  </property>
  <property fmtid="{D5CDD505-2E9C-101B-9397-08002B2CF9AE}" pid="34" name="USR_BusinessPhone">
    <vt:lpwstr/>
  </property>
  <property fmtid="{D5CDD505-2E9C-101B-9397-08002B2CF9AE}" pid="35" name="USR_Web">
    <vt:lpwstr/>
  </property>
  <property fmtid="{D5CDD505-2E9C-101B-9397-08002B2CF9AE}" pid="36" name="USR_FreeText">
    <vt:lpwstr/>
  </property>
  <property fmtid="{D5CDD505-2E9C-101B-9397-08002B2CF9AE}" pid="37" name="OVE_ReturnAddress">
    <vt:lpwstr/>
  </property>
  <property fmtid="{D5CDD505-2E9C-101B-9397-08002B2CF9AE}" pid="38" name="USR_Signature1">
    <vt:lpwstr>Lotte Hoelgaard Christensen</vt:lpwstr>
  </property>
  <property fmtid="{D5CDD505-2E9C-101B-9397-08002B2CF9AE}" pid="39" name="USR_SignatureTitle1">
    <vt:lpwstr>Sekretær (AC) for Udd.koordinerende overlæge</vt:lpwstr>
  </property>
  <property fmtid="{D5CDD505-2E9C-101B-9397-08002B2CF9AE}" pid="40" name="ContentTypeId">
    <vt:lpwstr>0x010100D9BC892B503CE24A8AD846FE8039A2C6</vt:lpwstr>
  </property>
  <property fmtid="{D5CDD505-2E9C-101B-9397-08002B2CF9AE}" pid="41" name="Order">
    <vt:r8>285600</vt:r8>
  </property>
  <property fmtid="{D5CDD505-2E9C-101B-9397-08002B2CF9AE}" pid="42" name="xd_ProgID">
    <vt:lpwstr/>
  </property>
  <property fmtid="{D5CDD505-2E9C-101B-9397-08002B2CF9AE}" pid="43" name="ComplianceAssetId">
    <vt:lpwstr/>
  </property>
  <property fmtid="{D5CDD505-2E9C-101B-9397-08002B2CF9AE}" pid="44" name="TemplateUrl">
    <vt:lpwstr/>
  </property>
  <property fmtid="{D5CDD505-2E9C-101B-9397-08002B2CF9AE}" pid="45" name="_ExtendedDescription">
    <vt:lpwstr/>
  </property>
  <property fmtid="{D5CDD505-2E9C-101B-9397-08002B2CF9AE}" pid="46" name="TriggerFlowInfo">
    <vt:lpwstr/>
  </property>
  <property fmtid="{D5CDD505-2E9C-101B-9397-08002B2CF9AE}" pid="47" name="xd_Signature">
    <vt:bool>false</vt:bool>
  </property>
  <property fmtid="{D5CDD505-2E9C-101B-9397-08002B2CF9AE}" pid="48" name="MediaServiceImageTags">
    <vt:lpwstr/>
  </property>
</Properties>
</file>