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41" r:id="rId2"/>
    <p:sldId id="539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CF3BA-5977-47A7-B5EA-87A78CA3DB2E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0E48A-BA0C-4709-B8AF-9D84F99042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125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0E48A-BA0C-4709-B8AF-9D84F990420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2887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0E48A-BA0C-4709-B8AF-9D84F990420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9838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EC15F-6D2A-4C5C-9AC4-662036EF7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67A60F3-5806-4284-8C9A-B848F143C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B86C3F3-A7EA-4174-AF14-26D14CBC2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61305E-E1DD-4D0D-9656-BD3506A9F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FCFEA0-3AFC-494B-9643-A592A0214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764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7381D5-E002-4D5D-9C6C-4A08A5AF9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7D7549C-8821-4433-B15B-18816C050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035FEE-BBF0-43D0-8C9B-00F6C24FE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01A4645-1B0C-45F4-A71A-3751C5DD0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8898217-AE7F-4E87-B7D9-0A4FFAB42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635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85459DB-E13E-4700-8075-DF2524D6AC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1E9557B-0C4E-465B-AD75-02572489A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3C46D9-84DC-4B43-B39E-F8842CC4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0519359-0FDF-43E2-B944-C273A50D3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21B3F4-4B96-4CA6-90C4-54F9176DF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34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FB629-175F-474D-849F-FF908D421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3199EB-9178-49A3-99EB-1BC206820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F642AC-50B8-453F-AA10-4E52E026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E4E85A8-0090-4EF8-AB31-6F6C9CC8E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1E3DD2-1AF3-4614-B83F-F44B01776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7869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C4C95F-A3C4-43F5-8708-578E9F95C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6C19EBA-7B84-48A2-8C4C-DAB508E4E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1DF059-6528-415F-AC88-F38F867A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54D6A3-4650-40DA-995C-A91B827BF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B5D949-6EAA-4886-85AD-9C591EDE2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582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EF3F5-766B-4997-BEC1-E78BF839B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A8B9FB5-E9B1-49E0-A1D1-D581E9088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9D5AB36-63F4-48BE-9EDC-8553FAF56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7F6924B-974B-4377-9F36-BB794DDF2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6A5E64D-5A3E-4097-9603-40EADC1F7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AC3B263-9742-4B5C-A37A-BEFF0D62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19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11A070-9AB3-485F-B25B-5E560CB2A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D9B942E-FCAC-45AB-B6EB-377884518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B1EB834-9180-41BF-B19B-93D160334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208310B-8AD1-4C63-B86B-E89381EFB6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F49F03A-55A0-4625-BC31-4C05F7525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A2304B6-B093-4F04-A104-A3006F58B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F03B7F1-6139-468F-A85A-3B35814DA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AEFB4DE-611E-4CD9-B81F-71E07FA85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2694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FF0272-63DC-4285-93A6-3734D1E51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BB89C37-1B2F-4665-9220-58AE50249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F9DA9DD-24CA-40CD-93D1-B109EACD2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9AED0BA-87C3-4CEB-863A-EF6019756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125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9591977-5F98-4F3C-8E17-AFF1DF36A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061DC7A-849E-4197-B785-D15923EC1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A62ED00-43C7-4AAD-87E8-083AC1C17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38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FA3B8F-8B91-44A6-8BAF-19981F706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2A529A-884C-4128-B8E3-E78B484B3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188D35C-5AE0-4913-9B54-944989188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BBC3F19-A57F-46F9-924D-FD52B9698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A0D259E-435D-443C-8710-AB8E2EBF9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5786A5A-586F-4EC5-9E59-859B5BA16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079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D2A25-7CB5-4831-AAF0-15433B691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394A6D1-6B30-45BD-9520-1FFD5C639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62A7EBC-6C7F-45D4-9792-7921EFA95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D7968DA-2172-411D-95A9-20A74ED1E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387DAF-02F3-4799-A44C-BBB6AC368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397E373-7F34-43CC-AF8D-2EEA2561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647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557F05A-1631-4033-AD3B-BC59C4E2B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21F5545-9D3C-4BC0-BF1F-447E06CD6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52613C-4BD6-4BFF-851C-FE1110B61A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1C628-F5FF-4187-8C1D-776B393B35C5}" type="datetimeFigureOut">
              <a:rPr lang="da-DK" smtClean="0"/>
              <a:t>19-05-2021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47540E0-0ED8-4A78-98D7-A97714CCC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F67A3B-2FDA-4164-B114-119AF0129B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7F3A5-3227-48BD-94DF-90DEB7E351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703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AA0CD-7D61-4A22-8864-5C0C4530D0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RELATIONEL KAPACITET BLANDT FAGPROFESSIONELLE I MIN FÆLLES VEJ</a:t>
            </a:r>
            <a:endParaRPr lang="da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B3D8B4-5631-4C23-BAB0-7C49BFC1EA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Tænk på din arbejdsplads og de enheder, du repræsenterer som fagprofessionel. Vurder de 7 spørgsmål på en skala fra 1-10, hvor 1 angiver den laveste værdi og 10 angiver den højeste. Hvis du udfylder skemaet i hånden, kan du markere dit svar med en ring. Udfylder du skemaet elektronisk, kan du markere dit svar med rødt.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65241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841C1A6B-9F98-4908-8F31-C4EEB6C05556}"/>
              </a:ext>
            </a:extLst>
          </p:cNvPr>
          <p:cNvSpPr/>
          <p:nvPr/>
        </p:nvSpPr>
        <p:spPr>
          <a:xfrm>
            <a:off x="1219193" y="804496"/>
            <a:ext cx="9544057" cy="581884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1	 2	 3	 4	 5	 6	 7	 8	 9	 10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0B97DA-0F1C-472B-AECA-3FF113A71A9E}"/>
              </a:ext>
            </a:extLst>
          </p:cNvPr>
          <p:cNvSpPr txBox="1"/>
          <p:nvPr/>
        </p:nvSpPr>
        <p:spPr>
          <a:xfrm>
            <a:off x="723900" y="382402"/>
            <a:ext cx="9734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1 - Kendskab til hinanden</a:t>
            </a:r>
            <a:r>
              <a:rPr lang="da-DK" sz="1400" dirty="0"/>
              <a:t>: Hvor gode er vi fagprofessionelle til at vide, hvad ”de andre fagprofessionelle” har af muligheder og sammen understøtte den råde tråd i borgerforløbet?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1F66BD4A-19E2-4C0F-8ACE-3EDA6275A8DE}"/>
              </a:ext>
            </a:extLst>
          </p:cNvPr>
          <p:cNvSpPr/>
          <p:nvPr/>
        </p:nvSpPr>
        <p:spPr>
          <a:xfrm>
            <a:off x="1219193" y="1666017"/>
            <a:ext cx="9544057" cy="581884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1	 2	 3	 4	 5	 6	 7	 8	 9	 10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00B460-B6BE-406E-AC76-63CE144F0CF1}"/>
              </a:ext>
            </a:extLst>
          </p:cNvPr>
          <p:cNvSpPr txBox="1"/>
          <p:nvPr/>
        </p:nvSpPr>
        <p:spPr>
          <a:xfrm>
            <a:off x="742950" y="1524000"/>
            <a:ext cx="9734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2 - Vidensdeling:</a:t>
            </a:r>
            <a:r>
              <a:rPr lang="da-DK" sz="1400" dirty="0"/>
              <a:t> Hvor gode er vi fagprofessionelle til at dele relevant viden om indsatsen for borgeren?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CBE6281B-43DA-48AE-ABF9-34D232FAB3F7}"/>
              </a:ext>
            </a:extLst>
          </p:cNvPr>
          <p:cNvSpPr/>
          <p:nvPr/>
        </p:nvSpPr>
        <p:spPr>
          <a:xfrm>
            <a:off x="1219193" y="2599468"/>
            <a:ext cx="9544057" cy="581884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1	 2	 3	 4	 5	 6	 7	 8	 9	 10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43F777D-51EB-4C4E-9CCE-51B588DD0758}"/>
              </a:ext>
            </a:extLst>
          </p:cNvPr>
          <p:cNvSpPr txBox="1"/>
          <p:nvPr/>
        </p:nvSpPr>
        <p:spPr>
          <a:xfrm>
            <a:off x="742950" y="2466976"/>
            <a:ext cx="9734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3 - Samarbejde og inddragelse:</a:t>
            </a:r>
            <a:r>
              <a:rPr lang="da-DK" sz="1400" dirty="0"/>
              <a:t> Hvor gode er vi fagprofessionelle til at samarbejde og inddrage borgeren?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A97152D8-1EF3-411A-93D5-E5EFC17A627C}"/>
              </a:ext>
            </a:extLst>
          </p:cNvPr>
          <p:cNvSpPr/>
          <p:nvPr/>
        </p:nvSpPr>
        <p:spPr>
          <a:xfrm>
            <a:off x="1200143" y="3461242"/>
            <a:ext cx="9544057" cy="581884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1	 2	 3	 4	 5	 6	 7	 8	 9	 10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BE7266-B879-4F2F-8498-464752100AF4}"/>
              </a:ext>
            </a:extLst>
          </p:cNvPr>
          <p:cNvSpPr txBox="1"/>
          <p:nvPr/>
        </p:nvSpPr>
        <p:spPr>
          <a:xfrm>
            <a:off x="723900" y="3319225"/>
            <a:ext cx="9734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4 - Respekt:</a:t>
            </a:r>
            <a:r>
              <a:rPr lang="da-DK" sz="1400" dirty="0"/>
              <a:t> Hvor gode er vi fagprofessionelle til at respektere hinandens arbejde med borgeren?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B1F702BF-4DCF-456D-8112-0E81A316D451}"/>
              </a:ext>
            </a:extLst>
          </p:cNvPr>
          <p:cNvSpPr/>
          <p:nvPr/>
        </p:nvSpPr>
        <p:spPr>
          <a:xfrm>
            <a:off x="1219193" y="4323016"/>
            <a:ext cx="9544057" cy="581884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1	 2	 3	 4	 5	 6	 7	 8	 9	 10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BC0E44-26F0-4E5A-A6C2-61EF3C0A3045}"/>
              </a:ext>
            </a:extLst>
          </p:cNvPr>
          <p:cNvSpPr txBox="1"/>
          <p:nvPr/>
        </p:nvSpPr>
        <p:spPr>
          <a:xfrm>
            <a:off x="742950" y="3971449"/>
            <a:ext cx="9734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5 - Problemløsning:</a:t>
            </a:r>
            <a:r>
              <a:rPr lang="da-DK" sz="1400" dirty="0"/>
              <a:t> Hvor gode er vi fagprofessionelle til at hjælpe borgere i et IPS-forløb tættere på arbejdsmarkedet eller i uddannelse som en del af en samlet plan?</a:t>
            </a: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E9F00FFA-2DD2-4920-9591-891C3C63B8B7}"/>
              </a:ext>
            </a:extLst>
          </p:cNvPr>
          <p:cNvSpPr/>
          <p:nvPr/>
        </p:nvSpPr>
        <p:spPr>
          <a:xfrm>
            <a:off x="1219193" y="5179120"/>
            <a:ext cx="9544057" cy="581884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1	 2	 3	 4	 5	 6	 7	 8	 9	 10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1F64243-F9EB-4C32-8C59-BF42C816DCB2}"/>
              </a:ext>
            </a:extLst>
          </p:cNvPr>
          <p:cNvSpPr txBox="1"/>
          <p:nvPr/>
        </p:nvSpPr>
        <p:spPr>
          <a:xfrm>
            <a:off x="742950" y="4827553"/>
            <a:ext cx="9734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6 - Innovation:</a:t>
            </a:r>
            <a:r>
              <a:rPr lang="da-DK" sz="1400" dirty="0"/>
              <a:t> Hvor gode er vi fagprofessionelle til at tilpasse indsatsen til den enkelte borger og sammen på tværs understøtte nye muligheder for borgere i IPS-forløb? 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D8F5873C-91C4-41BB-8E59-F348DFE29550}"/>
              </a:ext>
            </a:extLst>
          </p:cNvPr>
          <p:cNvSpPr/>
          <p:nvPr/>
        </p:nvSpPr>
        <p:spPr>
          <a:xfrm>
            <a:off x="1200142" y="6125378"/>
            <a:ext cx="9544057" cy="581884"/>
          </a:xfrm>
          <a:prstGeom prst="rightArrow">
            <a:avLst/>
          </a:prstGeom>
          <a:solidFill>
            <a:srgbClr val="66CCFF">
              <a:alpha val="9764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1	 2	 3	 4	 5	 6	 7	 8	 9	 10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07040FE-3EA4-4CD9-BCA7-C34F169A6F61}"/>
              </a:ext>
            </a:extLst>
          </p:cNvPr>
          <p:cNvSpPr txBox="1"/>
          <p:nvPr/>
        </p:nvSpPr>
        <p:spPr>
          <a:xfrm>
            <a:off x="723900" y="5751641"/>
            <a:ext cx="9734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7 - Samlet vurdering:</a:t>
            </a:r>
            <a:r>
              <a:rPr lang="da-DK" sz="1400" dirty="0"/>
              <a:t> I hvor høj grad er vi i gang med at opbygge en relationel kapacitet på tværs af sektorer (Patientens Team), der gør os i stand til at samarbejde og løse problemer sammen med borgeren i IPS- forløbet?</a:t>
            </a:r>
          </a:p>
        </p:txBody>
      </p:sp>
    </p:spTree>
    <p:extLst>
      <p:ext uri="{BB962C8B-B14F-4D97-AF65-F5344CB8AC3E}">
        <p14:creationId xmlns:p14="http://schemas.microsoft.com/office/powerpoint/2010/main" val="1252435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RegionNordjylland_Rød">
      <a:dk1>
        <a:sysClr val="windowText" lastClr="000000"/>
      </a:dk1>
      <a:lt1>
        <a:srgbClr val="FFFFFF"/>
      </a:lt1>
      <a:dk2>
        <a:srgbClr val="411F27"/>
      </a:dk2>
      <a:lt2>
        <a:srgbClr val="ADC2C7"/>
      </a:lt2>
      <a:accent1>
        <a:srgbClr val="822433"/>
      </a:accent1>
      <a:accent2>
        <a:srgbClr val="E37222"/>
      </a:accent2>
      <a:accent3>
        <a:srgbClr val="4E161F"/>
      </a:accent3>
      <a:accent4>
        <a:srgbClr val="C00000"/>
      </a:accent4>
      <a:accent5>
        <a:srgbClr val="FF4040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461</Words>
  <Application>Microsoft Office PowerPoint</Application>
  <PresentationFormat>Widescreen</PresentationFormat>
  <Paragraphs>18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RELATIONEL KAPACITET BLANDT FAGPROFESSIONELLE I MIN FÆLLES VEJ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Anne Mølholm</dc:creator>
  <cp:lastModifiedBy>Anne Kristine Hvitfeldt</cp:lastModifiedBy>
  <cp:revision>16</cp:revision>
  <dcterms:created xsi:type="dcterms:W3CDTF">2020-08-21T11:42:42Z</dcterms:created>
  <dcterms:modified xsi:type="dcterms:W3CDTF">2021-05-19T07:54:39Z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_DocumentLanguageString">
    <vt:lpwstr>Dansk</vt:lpwstr>
  </property>
  <property fmtid="{D5CDD505-2E9C-101B-9397-08002B2CF9AE}" pid="3" name="SD_CtlText_Usersettings_Userprofile">
    <vt:lpwstr>Kvalitet og Forretningsprocesser</vt:lpwstr>
  </property>
  <property fmtid="{D5CDD505-2E9C-101B-9397-08002B2CF9AE}" pid="4" name="SD_UserprofileName">
    <vt:lpwstr>Kvalitet og Forretningsprocesser</vt:lpwstr>
  </property>
  <property fmtid="{D5CDD505-2E9C-101B-9397-08002B2CF9AE}" pid="5" name="SD_OFF_ID">
    <vt:lpwstr>31</vt:lpwstr>
  </property>
  <property fmtid="{D5CDD505-2E9C-101B-9397-08002B2CF9AE}" pid="6" name="CurrentOfficeID">
    <vt:lpwstr>31</vt:lpwstr>
  </property>
  <property fmtid="{D5CDD505-2E9C-101B-9397-08002B2CF9AE}" pid="7" name="SD_OFF_DisplayName">
    <vt:lpwstr>Region Nordjylland</vt:lpwstr>
  </property>
  <property fmtid="{D5CDD505-2E9C-101B-9397-08002B2CF9AE}" pid="8" name="SD_OFF_Institute">
    <vt:lpwstr>Region Nordjylland</vt:lpwstr>
  </property>
  <property fmtid="{D5CDD505-2E9C-101B-9397-08002B2CF9AE}" pid="9" name="SD_OFF_Institute_en-GB">
    <vt:lpwstr>North Denmark Region</vt:lpwstr>
  </property>
  <property fmtid="{D5CDD505-2E9C-101B-9397-08002B2CF9AE}" pid="10" name="SD_OFF_MandatoryDepartment">
    <vt:lpwstr>Mennesker og Organisation (rød)</vt:lpwstr>
  </property>
  <property fmtid="{D5CDD505-2E9C-101B-9397-08002B2CF9AE}" pid="11" name="SD_OFF_MandatoryDepartment_en-GB">
    <vt:lpwstr>Mennesker og Organisation (rød)</vt:lpwstr>
  </property>
  <property fmtid="{D5CDD505-2E9C-101B-9397-08002B2CF9AE}" pid="12" name="SD_OFF_ColorDefinition">
    <vt:lpwstr>Red</vt:lpwstr>
  </property>
  <property fmtid="{D5CDD505-2E9C-101B-9397-08002B2CF9AE}" pid="13" name="SD_OFF_LogoFileName">
    <vt:lpwstr>RegionNordjylland</vt:lpwstr>
  </property>
  <property fmtid="{D5CDD505-2E9C-101B-9397-08002B2CF9AE}" pid="14" name="SD_DocumentLanguage">
    <vt:lpwstr>da-DK</vt:lpwstr>
  </property>
  <property fmtid="{D5CDD505-2E9C-101B-9397-08002B2CF9AE}" pid="15" name="LastColorSetFilter">
    <vt:lpwstr>RedWhite*</vt:lpwstr>
  </property>
  <property fmtid="{D5CDD505-2E9C-101B-9397-08002B2CF9AE}" pid="16" name="ColorExtensionSet">
    <vt:lpwstr>RedWhiteOne</vt:lpwstr>
  </property>
  <property fmtid="{D5CDD505-2E9C-101B-9397-08002B2CF9AE}" pid="17" name="ColorDefinition">
    <vt:lpwstr>Red</vt:lpwstr>
  </property>
  <property fmtid="{D5CDD505-2E9C-101B-9397-08002B2CF9AE}" pid="18" name="USR_Name">
    <vt:lpwstr>Anne Mølholm</vt:lpwstr>
  </property>
  <property fmtid="{D5CDD505-2E9C-101B-9397-08002B2CF9AE}" pid="19" name="USR_Title">
    <vt:lpwstr>Specialkonsulent</vt:lpwstr>
  </property>
  <property fmtid="{D5CDD505-2E9C-101B-9397-08002B2CF9AE}" pid="20" name="USR_DirectPhone">
    <vt:lpwstr>+4522491899</vt:lpwstr>
  </property>
  <property fmtid="{D5CDD505-2E9C-101B-9397-08002B2CF9AE}" pid="21" name="USR_Email">
    <vt:lpwstr>anne.moelholm@rn.dk</vt:lpwstr>
  </property>
  <property fmtid="{D5CDD505-2E9C-101B-9397-08002B2CF9AE}" pid="22" name="USR_Department">
    <vt:lpwstr>Mennesker og Organisation</vt:lpwstr>
  </property>
  <property fmtid="{D5CDD505-2E9C-101B-9397-08002B2CF9AE}" pid="23" name="USR_Speciality">
    <vt:lpwstr>Kvalitet og Forretningsprocesser</vt:lpwstr>
  </property>
  <property fmtid="{D5CDD505-2E9C-101B-9397-08002B2CF9AE}" pid="24" name="USR_Unit">
    <vt:lpwstr/>
  </property>
  <property fmtid="{D5CDD505-2E9C-101B-9397-08002B2CF9AE}" pid="25" name="USR_AddressOne">
    <vt:lpwstr>Niels Bohrs Vej 30</vt:lpwstr>
  </property>
  <property fmtid="{D5CDD505-2E9C-101B-9397-08002B2CF9AE}" pid="26" name="USR_AddressTwo">
    <vt:lpwstr/>
  </property>
  <property fmtid="{D5CDD505-2E9C-101B-9397-08002B2CF9AE}" pid="27" name="USR_AddressThree">
    <vt:lpwstr>9220 Aalborg Øst</vt:lpwstr>
  </property>
  <property fmtid="{D5CDD505-2E9C-101B-9397-08002B2CF9AE}" pid="28" name="USR_BusinessPhone">
    <vt:lpwstr/>
  </property>
  <property fmtid="{D5CDD505-2E9C-101B-9397-08002B2CF9AE}" pid="29" name="USR_Web">
    <vt:lpwstr/>
  </property>
  <property fmtid="{D5CDD505-2E9C-101B-9397-08002B2CF9AE}" pid="30" name="USR_FreeText">
    <vt:lpwstr/>
  </property>
  <property fmtid="{D5CDD505-2E9C-101B-9397-08002B2CF9AE}" pid="31" name="OVE_ReturnAddress">
    <vt:lpwstr/>
  </property>
  <property fmtid="{D5CDD505-2E9C-101B-9397-08002B2CF9AE}" pid="32" name="USR_Signature1">
    <vt:lpwstr>Anne Mølholm</vt:lpwstr>
  </property>
  <property fmtid="{D5CDD505-2E9C-101B-9397-08002B2CF9AE}" pid="33" name="USR_SignatureTitle1">
    <vt:lpwstr>Specialkonsulent</vt:lpwstr>
  </property>
  <property fmtid="{D5CDD505-2E9C-101B-9397-08002B2CF9AE}" pid="34" name="DocumentInfoFinished">
    <vt:lpwstr>True</vt:lpwstr>
  </property>
  <property fmtid="{D5CDD505-2E9C-101B-9397-08002B2CF9AE}" pid="35" name="MSIP_Label_04c9b483-fc9f-4939-ad0b-d1d47abee121_Enabled">
    <vt:lpwstr>true</vt:lpwstr>
  </property>
  <property fmtid="{D5CDD505-2E9C-101B-9397-08002B2CF9AE}" pid="36" name="MSIP_Label_04c9b483-fc9f-4939-ad0b-d1d47abee121_SetDate">
    <vt:lpwstr>2021-05-17T19:05:37Z</vt:lpwstr>
  </property>
  <property fmtid="{D5CDD505-2E9C-101B-9397-08002B2CF9AE}" pid="37" name="MSIP_Label_04c9b483-fc9f-4939-ad0b-d1d47abee121_Method">
    <vt:lpwstr>Standard</vt:lpwstr>
  </property>
  <property fmtid="{D5CDD505-2E9C-101B-9397-08002B2CF9AE}" pid="38" name="MSIP_Label_04c9b483-fc9f-4939-ad0b-d1d47abee121_Name">
    <vt:lpwstr>Public</vt:lpwstr>
  </property>
  <property fmtid="{D5CDD505-2E9C-101B-9397-08002B2CF9AE}" pid="39" name="MSIP_Label_04c9b483-fc9f-4939-ad0b-d1d47abee121_SiteId">
    <vt:lpwstr>fcfb200a-f17e-44d2-a8d3-020a0fe2d71b</vt:lpwstr>
  </property>
  <property fmtid="{D5CDD505-2E9C-101B-9397-08002B2CF9AE}" pid="40" name="MSIP_Label_04c9b483-fc9f-4939-ad0b-d1d47abee121_ActionId">
    <vt:lpwstr>e2e89857-d71f-45dd-acc2-695c15fa461f</vt:lpwstr>
  </property>
  <property fmtid="{D5CDD505-2E9C-101B-9397-08002B2CF9AE}" pid="41" name="MSIP_Label_04c9b483-fc9f-4939-ad0b-d1d47abee121_ContentBits">
    <vt:lpwstr>0</vt:lpwstr>
  </property>
</Properties>
</file>